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4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0" r:id="rId2"/>
    <p:sldMasterId id="2147483704" r:id="rId3"/>
    <p:sldMasterId id="2147483720" r:id="rId4"/>
    <p:sldMasterId id="2147483736" r:id="rId5"/>
    <p:sldMasterId id="2147483752" r:id="rId6"/>
  </p:sldMasterIdLst>
  <p:notesMasterIdLst>
    <p:notesMasterId r:id="rId50"/>
  </p:notesMasterIdLst>
  <p:handoutMasterIdLst>
    <p:handoutMasterId r:id="rId51"/>
  </p:handoutMasterIdLst>
  <p:sldIdLst>
    <p:sldId id="401" r:id="rId7"/>
    <p:sldId id="348" r:id="rId8"/>
    <p:sldId id="394" r:id="rId9"/>
    <p:sldId id="365" r:id="rId10"/>
    <p:sldId id="367" r:id="rId11"/>
    <p:sldId id="366" r:id="rId12"/>
    <p:sldId id="346" r:id="rId13"/>
    <p:sldId id="386" r:id="rId14"/>
    <p:sldId id="369" r:id="rId15"/>
    <p:sldId id="370" r:id="rId16"/>
    <p:sldId id="387" r:id="rId17"/>
    <p:sldId id="356" r:id="rId18"/>
    <p:sldId id="357" r:id="rId19"/>
    <p:sldId id="390" r:id="rId20"/>
    <p:sldId id="368" r:id="rId21"/>
    <p:sldId id="392" r:id="rId22"/>
    <p:sldId id="358" r:id="rId23"/>
    <p:sldId id="359" r:id="rId24"/>
    <p:sldId id="393" r:id="rId25"/>
    <p:sldId id="338" r:id="rId26"/>
    <p:sldId id="363" r:id="rId27"/>
    <p:sldId id="385" r:id="rId28"/>
    <p:sldId id="391" r:id="rId29"/>
    <p:sldId id="396" r:id="rId30"/>
    <p:sldId id="395" r:id="rId31"/>
    <p:sldId id="371" r:id="rId32"/>
    <p:sldId id="361" r:id="rId33"/>
    <p:sldId id="372" r:id="rId34"/>
    <p:sldId id="373" r:id="rId35"/>
    <p:sldId id="375" r:id="rId36"/>
    <p:sldId id="376" r:id="rId37"/>
    <p:sldId id="397" r:id="rId38"/>
    <p:sldId id="379" r:id="rId39"/>
    <p:sldId id="380" r:id="rId40"/>
    <p:sldId id="381" r:id="rId41"/>
    <p:sldId id="382" r:id="rId42"/>
    <p:sldId id="383" r:id="rId43"/>
    <p:sldId id="384" r:id="rId44"/>
    <p:sldId id="362" r:id="rId45"/>
    <p:sldId id="389" r:id="rId46"/>
    <p:sldId id="360" r:id="rId47"/>
    <p:sldId id="354" r:id="rId48"/>
    <p:sldId id="402" r:id="rId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204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37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C:\Users\bhu\Desktop\VL%20INCIDEN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No. of VL Cases in India (Official Reporting)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invertIfNegative val="0"/>
          <c:cat>
            <c:numRef>
              <c:f>Sheet1!$A$1:$AL$1</c:f>
              <c:numCache>
                <c:formatCode>General</c:formatCode>
                <c:ptCount val="38"/>
                <c:pt idx="0">
                  <c:v>77.0</c:v>
                </c:pt>
                <c:pt idx="1">
                  <c:v>78.0</c:v>
                </c:pt>
                <c:pt idx="2">
                  <c:v>79.0</c:v>
                </c:pt>
                <c:pt idx="3">
                  <c:v>80.0</c:v>
                </c:pt>
                <c:pt idx="4">
                  <c:v>81.0</c:v>
                </c:pt>
                <c:pt idx="5">
                  <c:v>82.0</c:v>
                </c:pt>
                <c:pt idx="6">
                  <c:v>83.0</c:v>
                </c:pt>
                <c:pt idx="7">
                  <c:v>84.0</c:v>
                </c:pt>
                <c:pt idx="8">
                  <c:v>85.0</c:v>
                </c:pt>
                <c:pt idx="9">
                  <c:v>86.0</c:v>
                </c:pt>
                <c:pt idx="10">
                  <c:v>87.0</c:v>
                </c:pt>
                <c:pt idx="11">
                  <c:v>88.0</c:v>
                </c:pt>
                <c:pt idx="12">
                  <c:v>89.0</c:v>
                </c:pt>
                <c:pt idx="13">
                  <c:v>90.0</c:v>
                </c:pt>
                <c:pt idx="14">
                  <c:v>91.0</c:v>
                </c:pt>
                <c:pt idx="15">
                  <c:v>92.0</c:v>
                </c:pt>
                <c:pt idx="16">
                  <c:v>93.0</c:v>
                </c:pt>
                <c:pt idx="17">
                  <c:v>94.0</c:v>
                </c:pt>
                <c:pt idx="18">
                  <c:v>95.0</c:v>
                </c:pt>
                <c:pt idx="19">
                  <c:v>96.0</c:v>
                </c:pt>
                <c:pt idx="20" formatCode="@">
                  <c:v>97.0</c:v>
                </c:pt>
                <c:pt idx="21" formatCode="@">
                  <c:v>98.0</c:v>
                </c:pt>
                <c:pt idx="22" formatCode="@">
                  <c:v>99.0</c:v>
                </c:pt>
                <c:pt idx="23" formatCode="@">
                  <c:v>0.0</c:v>
                </c:pt>
                <c:pt idx="24" formatCode="@">
                  <c:v>1.0</c:v>
                </c:pt>
                <c:pt idx="25" formatCode="@">
                  <c:v>2.0</c:v>
                </c:pt>
                <c:pt idx="26" formatCode="@">
                  <c:v>3.0</c:v>
                </c:pt>
                <c:pt idx="27" formatCode="@">
                  <c:v>4.0</c:v>
                </c:pt>
                <c:pt idx="28" formatCode="@">
                  <c:v>5.0</c:v>
                </c:pt>
                <c:pt idx="29" formatCode="@">
                  <c:v>6.0</c:v>
                </c:pt>
                <c:pt idx="30" formatCode="@">
                  <c:v>7.0</c:v>
                </c:pt>
                <c:pt idx="31" formatCode="@">
                  <c:v>8.0</c:v>
                </c:pt>
                <c:pt idx="32" formatCode="@">
                  <c:v>9.0</c:v>
                </c:pt>
                <c:pt idx="33" formatCode="@">
                  <c:v>10.0</c:v>
                </c:pt>
                <c:pt idx="34" formatCode="@">
                  <c:v>11.0</c:v>
                </c:pt>
                <c:pt idx="35" formatCode="@">
                  <c:v>12.0</c:v>
                </c:pt>
                <c:pt idx="36" formatCode="@">
                  <c:v>13.0</c:v>
                </c:pt>
                <c:pt idx="37" formatCode="@">
                  <c:v>14.0</c:v>
                </c:pt>
              </c:numCache>
            </c:numRef>
          </c:cat>
          <c:val>
            <c:numRef>
              <c:f>Sheet1!$A$2:$AL$2</c:f>
              <c:numCache>
                <c:formatCode>General</c:formatCode>
                <c:ptCount val="38"/>
                <c:pt idx="0">
                  <c:v>18743.0</c:v>
                </c:pt>
                <c:pt idx="1">
                  <c:v>42033.0</c:v>
                </c:pt>
                <c:pt idx="2">
                  <c:v>25551.0</c:v>
                </c:pt>
                <c:pt idx="3">
                  <c:v>13953.0</c:v>
                </c:pt>
                <c:pt idx="4">
                  <c:v>15088.0</c:v>
                </c:pt>
                <c:pt idx="5">
                  <c:v>12360.0</c:v>
                </c:pt>
                <c:pt idx="6">
                  <c:v>14551.0</c:v>
                </c:pt>
                <c:pt idx="7">
                  <c:v>17224.0</c:v>
                </c:pt>
                <c:pt idx="8">
                  <c:v>17277.0</c:v>
                </c:pt>
                <c:pt idx="9">
                  <c:v>17806.0</c:v>
                </c:pt>
                <c:pt idx="10">
                  <c:v>23685.0</c:v>
                </c:pt>
                <c:pt idx="11">
                  <c:v>22739.0</c:v>
                </c:pt>
                <c:pt idx="12">
                  <c:v>34489.0</c:v>
                </c:pt>
                <c:pt idx="13">
                  <c:v>57742.0</c:v>
                </c:pt>
                <c:pt idx="14">
                  <c:v>61670.0</c:v>
                </c:pt>
                <c:pt idx="15">
                  <c:v>77102.0</c:v>
                </c:pt>
                <c:pt idx="16">
                  <c:v>45459.0</c:v>
                </c:pt>
                <c:pt idx="17">
                  <c:v>25652.0</c:v>
                </c:pt>
                <c:pt idx="18">
                  <c:v>22625.0</c:v>
                </c:pt>
                <c:pt idx="19">
                  <c:v>23496.0</c:v>
                </c:pt>
                <c:pt idx="20">
                  <c:v>15948.0</c:v>
                </c:pt>
                <c:pt idx="21">
                  <c:v>12411.0</c:v>
                </c:pt>
                <c:pt idx="22">
                  <c:v>11627.0</c:v>
                </c:pt>
                <c:pt idx="23">
                  <c:v>14753.0</c:v>
                </c:pt>
                <c:pt idx="24">
                  <c:v>12339.0</c:v>
                </c:pt>
                <c:pt idx="25">
                  <c:v>11845.0</c:v>
                </c:pt>
                <c:pt idx="26">
                  <c:v>18214.0</c:v>
                </c:pt>
                <c:pt idx="27">
                  <c:v>22699.0</c:v>
                </c:pt>
                <c:pt idx="28">
                  <c:v>32803.0</c:v>
                </c:pt>
                <c:pt idx="29">
                  <c:v>39178.0</c:v>
                </c:pt>
                <c:pt idx="30">
                  <c:v>44533.0</c:v>
                </c:pt>
                <c:pt idx="31">
                  <c:v>33598.0</c:v>
                </c:pt>
                <c:pt idx="32">
                  <c:v>24212.0</c:v>
                </c:pt>
                <c:pt idx="33">
                  <c:v>28941.0</c:v>
                </c:pt>
                <c:pt idx="34">
                  <c:v>33187.0</c:v>
                </c:pt>
                <c:pt idx="35">
                  <c:v>20594.0</c:v>
                </c:pt>
                <c:pt idx="36" formatCode="0">
                  <c:v>13021.0</c:v>
                </c:pt>
                <c:pt idx="37">
                  <c:v>9241.0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9117880"/>
        <c:axId val="-2000588920"/>
      </c:barChart>
      <c:catAx>
        <c:axId val="2139117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00588920"/>
        <c:crosses val="autoZero"/>
        <c:auto val="1"/>
        <c:lblAlgn val="ctr"/>
        <c:lblOffset val="100"/>
        <c:noMultiLvlLbl val="0"/>
      </c:catAx>
      <c:valAx>
        <c:axId val="-2000588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of cases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9117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Incidence</a:t>
            </a:r>
            <a:r>
              <a:rPr lang="en-US" baseline="0" dirty="0" smtClean="0"/>
              <a:t> of VL 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Sheet1!$B$57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Sheet1!$A$58:$A$64</c:f>
              <c:strCache>
                <c:ptCount val="7"/>
                <c:pt idx="0">
                  <c:v>Year 2010</c:v>
                </c:pt>
                <c:pt idx="1">
                  <c:v>Year 2011</c:v>
                </c:pt>
                <c:pt idx="2">
                  <c:v>Year 2012</c:v>
                </c:pt>
                <c:pt idx="3">
                  <c:v>Year 2013</c:v>
                </c:pt>
                <c:pt idx="4">
                  <c:v>Year 2014</c:v>
                </c:pt>
                <c:pt idx="5">
                  <c:v>Year 2015</c:v>
                </c:pt>
                <c:pt idx="6">
                  <c:v>Year 2016</c:v>
                </c:pt>
              </c:strCache>
            </c:strRef>
          </c:cat>
          <c:val>
            <c:numRef>
              <c:f>Sheet1!$B$58:$B$64</c:f>
              <c:numCache>
                <c:formatCode>General</c:formatCode>
                <c:ptCount val="7"/>
                <c:pt idx="0">
                  <c:v>29105.0</c:v>
                </c:pt>
                <c:pt idx="1">
                  <c:v>33267.0</c:v>
                </c:pt>
                <c:pt idx="2">
                  <c:v>20629.0</c:v>
                </c:pt>
                <c:pt idx="3">
                  <c:v>13889.0</c:v>
                </c:pt>
                <c:pt idx="4">
                  <c:v>9252.0</c:v>
                </c:pt>
                <c:pt idx="5">
                  <c:v>8248.0</c:v>
                </c:pt>
                <c:pt idx="6">
                  <c:v>3603.0</c:v>
                </c:pt>
              </c:numCache>
            </c:numRef>
          </c:val>
        </c:ser>
        <c:ser>
          <c:idx val="1"/>
          <c:order val="1"/>
          <c:tx>
            <c:strRef>
              <c:f>Sheet1!$C$57</c:f>
              <c:strCache>
                <c:ptCount val="1"/>
                <c:pt idx="0">
                  <c:v>Bihar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843881856540084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89873417721519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26582278481013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47679324894515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47679324894515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189873417721519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253164556962025"/>
                  <c:y val="1.11617178371683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Sheet1!$A$58:$A$64</c:f>
              <c:strCache>
                <c:ptCount val="7"/>
                <c:pt idx="0">
                  <c:v>Year 2010</c:v>
                </c:pt>
                <c:pt idx="1">
                  <c:v>Year 2011</c:v>
                </c:pt>
                <c:pt idx="2">
                  <c:v>Year 2012</c:v>
                </c:pt>
                <c:pt idx="3">
                  <c:v>Year 2013</c:v>
                </c:pt>
                <c:pt idx="4">
                  <c:v>Year 2014</c:v>
                </c:pt>
                <c:pt idx="5">
                  <c:v>Year 2015</c:v>
                </c:pt>
                <c:pt idx="6">
                  <c:v>Year 2016</c:v>
                </c:pt>
              </c:strCache>
            </c:strRef>
          </c:cat>
          <c:val>
            <c:numRef>
              <c:f>Sheet1!$C$58:$C$64</c:f>
              <c:numCache>
                <c:formatCode>General</c:formatCode>
                <c:ptCount val="7"/>
                <c:pt idx="0">
                  <c:v>23179.0</c:v>
                </c:pt>
                <c:pt idx="1">
                  <c:v>25298.0</c:v>
                </c:pt>
                <c:pt idx="2">
                  <c:v>16063.0</c:v>
                </c:pt>
                <c:pt idx="3">
                  <c:v>10747.0</c:v>
                </c:pt>
                <c:pt idx="4">
                  <c:v>7625.0</c:v>
                </c:pt>
                <c:pt idx="5">
                  <c:v>6285.0</c:v>
                </c:pt>
                <c:pt idx="6">
                  <c:v>2790.0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08305720"/>
        <c:axId val="2131590488"/>
      </c:barChart>
      <c:catAx>
        <c:axId val="-2008305720"/>
        <c:scaling>
          <c:orientation val="minMax"/>
        </c:scaling>
        <c:delete val="0"/>
        <c:axPos val="b"/>
        <c:majorTickMark val="out"/>
        <c:minorTickMark val="none"/>
        <c:tickLblPos val="nextTo"/>
        <c:crossAx val="2131590488"/>
        <c:crosses val="autoZero"/>
        <c:auto val="1"/>
        <c:lblAlgn val="ctr"/>
        <c:lblOffset val="100"/>
        <c:noMultiLvlLbl val="0"/>
      </c:catAx>
      <c:valAx>
        <c:axId val="21315904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of cases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08305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831368-4C64-43EE-9A0A-891117875F5A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AB767A-DFB7-4B99-8916-8FB81C4A2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86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85863F-89B9-4E4C-BD80-6389D7EBC145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7273B4-09B8-4E78-B267-50C4F7C0E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9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86287C-F2EF-47F6-9079-4CBC07CA2F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914E6-70F1-47CF-A8EC-109C643F8D9A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92D05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0925" y="6030930"/>
            <a:ext cx="6784975" cy="714375"/>
          </a:xfrm>
          <a:prstGeom prst="rect">
            <a:avLst/>
          </a:prstGeom>
          <a:solidFill>
            <a:srgbClr val="92D05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57422" y="6029348"/>
            <a:ext cx="67056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0" y="6100786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714348" y="1071546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IN" noProof="0" dirty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4348" y="1071546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rgbClr val="92D05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0925" y="6030930"/>
            <a:ext cx="6784975" cy="714375"/>
          </a:xfrm>
          <a:prstGeom prst="rect">
            <a:avLst/>
          </a:prstGeom>
          <a:solidFill>
            <a:srgbClr val="92D05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57422" y="6029348"/>
            <a:ext cx="67056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0" y="6100786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95768A-9B0C-47D6-AFD3-B04D8E9D6E3A}" type="datetime1">
              <a:rPr lang="en-US"/>
              <a:pPr>
                <a:defRPr/>
              </a:pPr>
              <a:t>15/10/16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FCA1A1-30EA-43B4-BEF7-4F254FB0A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340768"/>
            <a:ext cx="83632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4"/>
          </p:nvPr>
        </p:nvSpPr>
        <p:spPr>
          <a:xfrm>
            <a:off x="6200089" y="6448251"/>
            <a:ext cx="2548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24EBFAB-4E45-465D-BA80-8F0710288C39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536" y="129828"/>
            <a:ext cx="8352928" cy="7788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580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714348" y="1071546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rgbClr val="92D05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0925" y="6030930"/>
            <a:ext cx="6784975" cy="714375"/>
          </a:xfrm>
          <a:prstGeom prst="rect">
            <a:avLst/>
          </a:prstGeom>
          <a:solidFill>
            <a:srgbClr val="92D05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57422" y="6029348"/>
            <a:ext cx="67056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0" y="6100786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95768A-9B0C-47D6-AFD3-B04D8E9D6E3A}" type="datetime1">
              <a:rPr lang="en-US"/>
              <a:pPr>
                <a:defRPr/>
              </a:pPr>
              <a:t>15/10/16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FCA1A1-30EA-43B4-BEF7-4F254FB0A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4300"/>
            <a:ext cx="9142413" cy="6742113"/>
            <a:chOff x="0" y="72"/>
            <a:chExt cx="5759" cy="4247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12"/>
              <a:ext cx="5759" cy="2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3200">
                <a:solidFill>
                  <a:srgbClr val="FFFFFF"/>
                </a:solidFill>
                <a:latin typeface="Times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72"/>
              <a:ext cx="5759" cy="2040"/>
              <a:chOff x="0" y="72"/>
              <a:chExt cx="5759" cy="2040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1872"/>
                <a:ext cx="5759" cy="24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289" y="72"/>
                <a:ext cx="1440" cy="1984"/>
                <a:chOff x="2289" y="72"/>
                <a:chExt cx="1440" cy="1984"/>
              </a:xfrm>
            </p:grpSpPr>
            <p:sp>
              <p:nvSpPr>
                <p:cNvPr id="29" name="Freeform 7"/>
                <p:cNvSpPr>
                  <a:spLocks/>
                </p:cNvSpPr>
                <p:nvPr/>
              </p:nvSpPr>
              <p:spPr bwMode="auto">
                <a:xfrm>
                  <a:off x="2289" y="127"/>
                  <a:ext cx="1440" cy="1770"/>
                </a:xfrm>
                <a:custGeom>
                  <a:avLst/>
                  <a:gdLst/>
                  <a:ahLst/>
                  <a:cxnLst>
                    <a:cxn ang="0">
                      <a:pos x="901" y="33"/>
                    </a:cxn>
                    <a:cxn ang="0">
                      <a:pos x="1066" y="129"/>
                    </a:cxn>
                    <a:cxn ang="0">
                      <a:pos x="1207" y="256"/>
                    </a:cxn>
                    <a:cxn ang="0">
                      <a:pos x="1316" y="410"/>
                    </a:cxn>
                    <a:cxn ang="0">
                      <a:pos x="1394" y="581"/>
                    </a:cxn>
                    <a:cxn ang="0">
                      <a:pos x="1435" y="766"/>
                    </a:cxn>
                    <a:cxn ang="0">
                      <a:pos x="1435" y="958"/>
                    </a:cxn>
                    <a:cxn ang="0">
                      <a:pos x="1394" y="1143"/>
                    </a:cxn>
                    <a:cxn ang="0">
                      <a:pos x="1316" y="1314"/>
                    </a:cxn>
                    <a:cxn ang="0">
                      <a:pos x="1207" y="1468"/>
                    </a:cxn>
                    <a:cxn ang="0">
                      <a:pos x="1066" y="1597"/>
                    </a:cxn>
                    <a:cxn ang="0">
                      <a:pos x="901" y="1691"/>
                    </a:cxn>
                    <a:cxn ang="0">
                      <a:pos x="721" y="1749"/>
                    </a:cxn>
                    <a:cxn ang="0">
                      <a:pos x="533" y="1769"/>
                    </a:cxn>
                    <a:cxn ang="0">
                      <a:pos x="344" y="1749"/>
                    </a:cxn>
                    <a:cxn ang="0">
                      <a:pos x="165" y="1691"/>
                    </a:cxn>
                    <a:cxn ang="0">
                      <a:pos x="0" y="1597"/>
                    </a:cxn>
                    <a:cxn ang="0">
                      <a:pos x="125" y="1571"/>
                    </a:cxn>
                    <a:cxn ang="0">
                      <a:pos x="281" y="1640"/>
                    </a:cxn>
                    <a:cxn ang="0">
                      <a:pos x="446" y="1675"/>
                    </a:cxn>
                    <a:cxn ang="0">
                      <a:pos x="618" y="1675"/>
                    </a:cxn>
                    <a:cxn ang="0">
                      <a:pos x="785" y="1640"/>
                    </a:cxn>
                    <a:cxn ang="0">
                      <a:pos x="941" y="1571"/>
                    </a:cxn>
                    <a:cxn ang="0">
                      <a:pos x="1080" y="1470"/>
                    </a:cxn>
                    <a:cxn ang="0">
                      <a:pos x="1194" y="1343"/>
                    </a:cxn>
                    <a:cxn ang="0">
                      <a:pos x="1281" y="1194"/>
                    </a:cxn>
                    <a:cxn ang="0">
                      <a:pos x="1332" y="1032"/>
                    </a:cxn>
                    <a:cxn ang="0">
                      <a:pos x="1350" y="862"/>
                    </a:cxn>
                    <a:cxn ang="0">
                      <a:pos x="1332" y="691"/>
                    </a:cxn>
                    <a:cxn ang="0">
                      <a:pos x="1281" y="530"/>
                    </a:cxn>
                    <a:cxn ang="0">
                      <a:pos x="1194" y="381"/>
                    </a:cxn>
                    <a:cxn ang="0">
                      <a:pos x="1080" y="254"/>
                    </a:cxn>
                    <a:cxn ang="0">
                      <a:pos x="941" y="154"/>
                    </a:cxn>
                    <a:cxn ang="0">
                      <a:pos x="785" y="85"/>
                    </a:cxn>
                    <a:cxn ang="0">
                      <a:pos x="812" y="0"/>
                    </a:cxn>
                  </a:cxnLst>
                  <a:rect l="0" t="0" r="r" b="b"/>
                  <a:pathLst>
                    <a:path w="1440" h="1770">
                      <a:moveTo>
                        <a:pt x="812" y="0"/>
                      </a:moveTo>
                      <a:lnTo>
                        <a:pt x="901" y="33"/>
                      </a:lnTo>
                      <a:lnTo>
                        <a:pt x="986" y="78"/>
                      </a:lnTo>
                      <a:lnTo>
                        <a:pt x="1066" y="129"/>
                      </a:lnTo>
                      <a:lnTo>
                        <a:pt x="1140" y="187"/>
                      </a:lnTo>
                      <a:lnTo>
                        <a:pt x="1207" y="256"/>
                      </a:lnTo>
                      <a:lnTo>
                        <a:pt x="1265" y="330"/>
                      </a:lnTo>
                      <a:lnTo>
                        <a:pt x="1316" y="410"/>
                      </a:lnTo>
                      <a:lnTo>
                        <a:pt x="1361" y="492"/>
                      </a:lnTo>
                      <a:lnTo>
                        <a:pt x="1394" y="581"/>
                      </a:lnTo>
                      <a:lnTo>
                        <a:pt x="1419" y="673"/>
                      </a:lnTo>
                      <a:lnTo>
                        <a:pt x="1435" y="766"/>
                      </a:lnTo>
                      <a:lnTo>
                        <a:pt x="1439" y="862"/>
                      </a:lnTo>
                      <a:lnTo>
                        <a:pt x="1435" y="958"/>
                      </a:lnTo>
                      <a:lnTo>
                        <a:pt x="1419" y="1052"/>
                      </a:lnTo>
                      <a:lnTo>
                        <a:pt x="1394" y="1143"/>
                      </a:lnTo>
                      <a:lnTo>
                        <a:pt x="1361" y="1230"/>
                      </a:lnTo>
                      <a:lnTo>
                        <a:pt x="1316" y="1314"/>
                      </a:lnTo>
                      <a:lnTo>
                        <a:pt x="1265" y="1395"/>
                      </a:lnTo>
                      <a:lnTo>
                        <a:pt x="1207" y="1468"/>
                      </a:lnTo>
                      <a:lnTo>
                        <a:pt x="1140" y="1537"/>
                      </a:lnTo>
                      <a:lnTo>
                        <a:pt x="1066" y="1597"/>
                      </a:lnTo>
                      <a:lnTo>
                        <a:pt x="986" y="1646"/>
                      </a:lnTo>
                      <a:lnTo>
                        <a:pt x="901" y="1691"/>
                      </a:lnTo>
                      <a:lnTo>
                        <a:pt x="812" y="1724"/>
                      </a:lnTo>
                      <a:lnTo>
                        <a:pt x="721" y="1749"/>
                      </a:lnTo>
                      <a:lnTo>
                        <a:pt x="627" y="1765"/>
                      </a:lnTo>
                      <a:lnTo>
                        <a:pt x="533" y="1769"/>
                      </a:lnTo>
                      <a:lnTo>
                        <a:pt x="437" y="1765"/>
                      </a:lnTo>
                      <a:lnTo>
                        <a:pt x="344" y="1749"/>
                      </a:lnTo>
                      <a:lnTo>
                        <a:pt x="252" y="1724"/>
                      </a:lnTo>
                      <a:lnTo>
                        <a:pt x="165" y="1691"/>
                      </a:lnTo>
                      <a:lnTo>
                        <a:pt x="80" y="1646"/>
                      </a:lnTo>
                      <a:lnTo>
                        <a:pt x="0" y="1597"/>
                      </a:lnTo>
                      <a:lnTo>
                        <a:pt x="51" y="1524"/>
                      </a:lnTo>
                      <a:lnTo>
                        <a:pt x="125" y="1571"/>
                      </a:lnTo>
                      <a:lnTo>
                        <a:pt x="201" y="1609"/>
                      </a:lnTo>
                      <a:lnTo>
                        <a:pt x="281" y="1640"/>
                      </a:lnTo>
                      <a:lnTo>
                        <a:pt x="364" y="1662"/>
                      </a:lnTo>
                      <a:lnTo>
                        <a:pt x="446" y="1675"/>
                      </a:lnTo>
                      <a:lnTo>
                        <a:pt x="533" y="1680"/>
                      </a:lnTo>
                      <a:lnTo>
                        <a:pt x="618" y="1675"/>
                      </a:lnTo>
                      <a:lnTo>
                        <a:pt x="703" y="1662"/>
                      </a:lnTo>
                      <a:lnTo>
                        <a:pt x="785" y="1640"/>
                      </a:lnTo>
                      <a:lnTo>
                        <a:pt x="866" y="1609"/>
                      </a:lnTo>
                      <a:lnTo>
                        <a:pt x="941" y="1571"/>
                      </a:lnTo>
                      <a:lnTo>
                        <a:pt x="1013" y="1524"/>
                      </a:lnTo>
                      <a:lnTo>
                        <a:pt x="1080" y="1470"/>
                      </a:lnTo>
                      <a:lnTo>
                        <a:pt x="1140" y="1410"/>
                      </a:lnTo>
                      <a:lnTo>
                        <a:pt x="1194" y="1343"/>
                      </a:lnTo>
                      <a:lnTo>
                        <a:pt x="1240" y="1270"/>
                      </a:lnTo>
                      <a:lnTo>
                        <a:pt x="1281" y="1194"/>
                      </a:lnTo>
                      <a:lnTo>
                        <a:pt x="1312" y="1116"/>
                      </a:lnTo>
                      <a:lnTo>
                        <a:pt x="1332" y="1032"/>
                      </a:lnTo>
                      <a:lnTo>
                        <a:pt x="1345" y="947"/>
                      </a:lnTo>
                      <a:lnTo>
                        <a:pt x="1350" y="862"/>
                      </a:lnTo>
                      <a:lnTo>
                        <a:pt x="1345" y="775"/>
                      </a:lnTo>
                      <a:lnTo>
                        <a:pt x="1332" y="691"/>
                      </a:lnTo>
                      <a:lnTo>
                        <a:pt x="1312" y="608"/>
                      </a:lnTo>
                      <a:lnTo>
                        <a:pt x="1281" y="530"/>
                      </a:lnTo>
                      <a:lnTo>
                        <a:pt x="1240" y="452"/>
                      </a:lnTo>
                      <a:lnTo>
                        <a:pt x="1194" y="381"/>
                      </a:lnTo>
                      <a:lnTo>
                        <a:pt x="1140" y="314"/>
                      </a:lnTo>
                      <a:lnTo>
                        <a:pt x="1080" y="254"/>
                      </a:lnTo>
                      <a:lnTo>
                        <a:pt x="1013" y="201"/>
                      </a:lnTo>
                      <a:lnTo>
                        <a:pt x="941" y="154"/>
                      </a:lnTo>
                      <a:lnTo>
                        <a:pt x="866" y="114"/>
                      </a:lnTo>
                      <a:lnTo>
                        <a:pt x="785" y="85"/>
                      </a:lnTo>
                      <a:lnTo>
                        <a:pt x="788" y="78"/>
                      </a:lnTo>
                      <a:lnTo>
                        <a:pt x="812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3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324" y="1620"/>
                  <a:ext cx="142" cy="257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3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119" y="243"/>
                  <a:ext cx="49" cy="9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3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203" y="72"/>
                  <a:ext cx="49" cy="9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33" name="Freeform 11"/>
                <p:cNvSpPr>
                  <a:spLocks/>
                </p:cNvSpPr>
                <p:nvPr/>
              </p:nvSpPr>
              <p:spPr bwMode="auto">
                <a:xfrm>
                  <a:off x="2483" y="1903"/>
                  <a:ext cx="841" cy="153"/>
                </a:xfrm>
                <a:custGeom>
                  <a:avLst/>
                  <a:gdLst/>
                  <a:ahLst/>
                  <a:cxnLst>
                    <a:cxn ang="0">
                      <a:pos x="3" y="98"/>
                    </a:cxn>
                    <a:cxn ang="0">
                      <a:pos x="20" y="80"/>
                    </a:cxn>
                    <a:cxn ang="0">
                      <a:pos x="44" y="65"/>
                    </a:cxn>
                    <a:cxn ang="0">
                      <a:pos x="89" y="43"/>
                    </a:cxn>
                    <a:cxn ang="0">
                      <a:pos x="140" y="30"/>
                    </a:cxn>
                    <a:cxn ang="0">
                      <a:pos x="188" y="19"/>
                    </a:cxn>
                    <a:cxn ang="0">
                      <a:pos x="253" y="9"/>
                    </a:cxn>
                    <a:cxn ang="0">
                      <a:pos x="314" y="3"/>
                    </a:cxn>
                    <a:cxn ang="0">
                      <a:pos x="386" y="0"/>
                    </a:cxn>
                    <a:cxn ang="0">
                      <a:pos x="475" y="1"/>
                    </a:cxn>
                    <a:cxn ang="0">
                      <a:pos x="567" y="6"/>
                    </a:cxn>
                    <a:cxn ang="0">
                      <a:pos x="632" y="14"/>
                    </a:cxn>
                    <a:cxn ang="0">
                      <a:pos x="700" y="27"/>
                    </a:cxn>
                    <a:cxn ang="0">
                      <a:pos x="765" y="47"/>
                    </a:cxn>
                    <a:cxn ang="0">
                      <a:pos x="799" y="66"/>
                    </a:cxn>
                    <a:cxn ang="0">
                      <a:pos x="820" y="82"/>
                    </a:cxn>
                    <a:cxn ang="0">
                      <a:pos x="840" y="108"/>
                    </a:cxn>
                    <a:cxn ang="0">
                      <a:pos x="806" y="122"/>
                    </a:cxn>
                    <a:cxn ang="0">
                      <a:pos x="748" y="133"/>
                    </a:cxn>
                    <a:cxn ang="0">
                      <a:pos x="676" y="141"/>
                    </a:cxn>
                    <a:cxn ang="0">
                      <a:pos x="608" y="148"/>
                    </a:cxn>
                    <a:cxn ang="0">
                      <a:pos x="526" y="151"/>
                    </a:cxn>
                    <a:cxn ang="0">
                      <a:pos x="437" y="152"/>
                    </a:cxn>
                    <a:cxn ang="0">
                      <a:pos x="352" y="152"/>
                    </a:cxn>
                    <a:cxn ang="0">
                      <a:pos x="263" y="151"/>
                    </a:cxn>
                    <a:cxn ang="0">
                      <a:pos x="164" y="143"/>
                    </a:cxn>
                    <a:cxn ang="0">
                      <a:pos x="85" y="135"/>
                    </a:cxn>
                    <a:cxn ang="0">
                      <a:pos x="20" y="120"/>
                    </a:cxn>
                    <a:cxn ang="0">
                      <a:pos x="0" y="109"/>
                    </a:cxn>
                    <a:cxn ang="0">
                      <a:pos x="3" y="98"/>
                    </a:cxn>
                  </a:cxnLst>
                  <a:rect l="0" t="0" r="r" b="b"/>
                  <a:pathLst>
                    <a:path w="841" h="153">
                      <a:moveTo>
                        <a:pt x="3" y="98"/>
                      </a:moveTo>
                      <a:lnTo>
                        <a:pt x="20" y="80"/>
                      </a:lnTo>
                      <a:lnTo>
                        <a:pt x="44" y="65"/>
                      </a:lnTo>
                      <a:lnTo>
                        <a:pt x="89" y="43"/>
                      </a:lnTo>
                      <a:lnTo>
                        <a:pt x="140" y="30"/>
                      </a:lnTo>
                      <a:lnTo>
                        <a:pt x="188" y="19"/>
                      </a:lnTo>
                      <a:lnTo>
                        <a:pt x="253" y="9"/>
                      </a:lnTo>
                      <a:lnTo>
                        <a:pt x="314" y="3"/>
                      </a:lnTo>
                      <a:lnTo>
                        <a:pt x="386" y="0"/>
                      </a:lnTo>
                      <a:lnTo>
                        <a:pt x="475" y="1"/>
                      </a:lnTo>
                      <a:lnTo>
                        <a:pt x="567" y="6"/>
                      </a:lnTo>
                      <a:lnTo>
                        <a:pt x="632" y="14"/>
                      </a:lnTo>
                      <a:lnTo>
                        <a:pt x="700" y="27"/>
                      </a:lnTo>
                      <a:lnTo>
                        <a:pt x="765" y="47"/>
                      </a:lnTo>
                      <a:lnTo>
                        <a:pt x="799" y="66"/>
                      </a:lnTo>
                      <a:lnTo>
                        <a:pt x="820" y="82"/>
                      </a:lnTo>
                      <a:lnTo>
                        <a:pt x="840" y="108"/>
                      </a:lnTo>
                      <a:lnTo>
                        <a:pt x="806" y="122"/>
                      </a:lnTo>
                      <a:lnTo>
                        <a:pt x="748" y="133"/>
                      </a:lnTo>
                      <a:lnTo>
                        <a:pt x="676" y="141"/>
                      </a:lnTo>
                      <a:lnTo>
                        <a:pt x="608" y="148"/>
                      </a:lnTo>
                      <a:lnTo>
                        <a:pt x="526" y="151"/>
                      </a:lnTo>
                      <a:lnTo>
                        <a:pt x="437" y="152"/>
                      </a:lnTo>
                      <a:lnTo>
                        <a:pt x="352" y="152"/>
                      </a:lnTo>
                      <a:lnTo>
                        <a:pt x="263" y="151"/>
                      </a:lnTo>
                      <a:lnTo>
                        <a:pt x="164" y="143"/>
                      </a:lnTo>
                      <a:lnTo>
                        <a:pt x="85" y="135"/>
                      </a:lnTo>
                      <a:lnTo>
                        <a:pt x="20" y="120"/>
                      </a:lnTo>
                      <a:lnTo>
                        <a:pt x="0" y="109"/>
                      </a:lnTo>
                      <a:lnTo>
                        <a:pt x="3" y="98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</p:grpSp>
          <p:sp>
            <p:nvSpPr>
              <p:cNvPr id="9" name="Oval 12"/>
              <p:cNvSpPr>
                <a:spLocks noChangeArrowheads="1"/>
              </p:cNvSpPr>
              <p:nvPr/>
            </p:nvSpPr>
            <p:spPr bwMode="auto">
              <a:xfrm>
                <a:off x="2071" y="250"/>
                <a:ext cx="1497" cy="149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2071" y="406"/>
                <a:ext cx="1392" cy="1109"/>
                <a:chOff x="2071" y="406"/>
                <a:chExt cx="1392" cy="1109"/>
              </a:xfrm>
            </p:grpSpPr>
            <p:sp>
              <p:nvSpPr>
                <p:cNvPr id="11" name="Freeform 14"/>
                <p:cNvSpPr>
                  <a:spLocks/>
                </p:cNvSpPr>
                <p:nvPr/>
              </p:nvSpPr>
              <p:spPr bwMode="auto">
                <a:xfrm>
                  <a:off x="2268" y="812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" name="Freeform 15"/>
                <p:cNvSpPr>
                  <a:spLocks/>
                </p:cNvSpPr>
                <p:nvPr/>
              </p:nvSpPr>
              <p:spPr bwMode="auto">
                <a:xfrm>
                  <a:off x="2292" y="843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3" name="Freeform 16"/>
                <p:cNvSpPr>
                  <a:spLocks/>
                </p:cNvSpPr>
                <p:nvPr/>
              </p:nvSpPr>
              <p:spPr bwMode="auto">
                <a:xfrm>
                  <a:off x="2372" y="802"/>
                  <a:ext cx="51" cy="48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31" y="0"/>
                    </a:cxn>
                    <a:cxn ang="0">
                      <a:pos x="20" y="13"/>
                    </a:cxn>
                    <a:cxn ang="0">
                      <a:pos x="13" y="13"/>
                    </a:cxn>
                    <a:cxn ang="0">
                      <a:pos x="7" y="19"/>
                    </a:cxn>
                    <a:cxn ang="0">
                      <a:pos x="0" y="19"/>
                    </a:cxn>
                    <a:cxn ang="0">
                      <a:pos x="0" y="35"/>
                    </a:cxn>
                    <a:cxn ang="0">
                      <a:pos x="12" y="47"/>
                    </a:cxn>
                    <a:cxn ang="0">
                      <a:pos x="41" y="47"/>
                    </a:cxn>
                    <a:cxn ang="0">
                      <a:pos x="50" y="35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1" h="48">
                      <a:moveTo>
                        <a:pt x="50" y="0"/>
                      </a:moveTo>
                      <a:lnTo>
                        <a:pt x="31" y="0"/>
                      </a:lnTo>
                      <a:lnTo>
                        <a:pt x="20" y="13"/>
                      </a:lnTo>
                      <a:lnTo>
                        <a:pt x="13" y="13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35"/>
                      </a:lnTo>
                      <a:lnTo>
                        <a:pt x="12" y="47"/>
                      </a:lnTo>
                      <a:lnTo>
                        <a:pt x="41" y="47"/>
                      </a:lnTo>
                      <a:lnTo>
                        <a:pt x="50" y="35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4" name="Freeform 17"/>
                <p:cNvSpPr>
                  <a:spLocks/>
                </p:cNvSpPr>
                <p:nvPr/>
              </p:nvSpPr>
              <p:spPr bwMode="auto">
                <a:xfrm>
                  <a:off x="2071" y="840"/>
                  <a:ext cx="451" cy="587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99" y="16"/>
                    </a:cxn>
                    <a:cxn ang="0">
                      <a:pos x="64" y="47"/>
                    </a:cxn>
                    <a:cxn ang="0">
                      <a:pos x="56" y="75"/>
                    </a:cxn>
                    <a:cxn ang="0">
                      <a:pos x="30" y="95"/>
                    </a:cxn>
                    <a:cxn ang="0">
                      <a:pos x="12" y="135"/>
                    </a:cxn>
                    <a:cxn ang="0">
                      <a:pos x="12" y="159"/>
                    </a:cxn>
                    <a:cxn ang="0">
                      <a:pos x="0" y="201"/>
                    </a:cxn>
                    <a:cxn ang="0">
                      <a:pos x="16" y="219"/>
                    </a:cxn>
                    <a:cxn ang="0">
                      <a:pos x="56" y="272"/>
                    </a:cxn>
                    <a:cxn ang="0">
                      <a:pos x="68" y="265"/>
                    </a:cxn>
                    <a:cxn ang="0">
                      <a:pos x="139" y="265"/>
                    </a:cxn>
                    <a:cxn ang="0">
                      <a:pos x="172" y="278"/>
                    </a:cxn>
                    <a:cxn ang="0">
                      <a:pos x="169" y="319"/>
                    </a:cxn>
                    <a:cxn ang="0">
                      <a:pos x="193" y="374"/>
                    </a:cxn>
                    <a:cxn ang="0">
                      <a:pos x="191" y="389"/>
                    </a:cxn>
                    <a:cxn ang="0">
                      <a:pos x="201" y="406"/>
                    </a:cxn>
                    <a:cxn ang="0">
                      <a:pos x="186" y="445"/>
                    </a:cxn>
                    <a:cxn ang="0">
                      <a:pos x="204" y="494"/>
                    </a:cxn>
                    <a:cxn ang="0">
                      <a:pos x="214" y="532"/>
                    </a:cxn>
                    <a:cxn ang="0">
                      <a:pos x="226" y="556"/>
                    </a:cxn>
                    <a:cxn ang="0">
                      <a:pos x="239" y="586"/>
                    </a:cxn>
                    <a:cxn ang="0">
                      <a:pos x="263" y="582"/>
                    </a:cxn>
                    <a:cxn ang="0">
                      <a:pos x="302" y="560"/>
                    </a:cxn>
                    <a:cxn ang="0">
                      <a:pos x="320" y="533"/>
                    </a:cxn>
                    <a:cxn ang="0">
                      <a:pos x="319" y="515"/>
                    </a:cxn>
                    <a:cxn ang="0">
                      <a:pos x="342" y="500"/>
                    </a:cxn>
                    <a:cxn ang="0">
                      <a:pos x="338" y="474"/>
                    </a:cxn>
                    <a:cxn ang="0">
                      <a:pos x="373" y="432"/>
                    </a:cxn>
                    <a:cxn ang="0">
                      <a:pos x="378" y="398"/>
                    </a:cxn>
                    <a:cxn ang="0">
                      <a:pos x="369" y="386"/>
                    </a:cxn>
                    <a:cxn ang="0">
                      <a:pos x="373" y="372"/>
                    </a:cxn>
                    <a:cxn ang="0">
                      <a:pos x="365" y="360"/>
                    </a:cxn>
                    <a:cxn ang="0">
                      <a:pos x="391" y="327"/>
                    </a:cxn>
                    <a:cxn ang="0">
                      <a:pos x="391" y="310"/>
                    </a:cxn>
                    <a:cxn ang="0">
                      <a:pos x="427" y="282"/>
                    </a:cxn>
                    <a:cxn ang="0">
                      <a:pos x="450" y="207"/>
                    </a:cxn>
                    <a:cxn ang="0">
                      <a:pos x="417" y="226"/>
                    </a:cxn>
                    <a:cxn ang="0">
                      <a:pos x="388" y="218"/>
                    </a:cxn>
                    <a:cxn ang="0">
                      <a:pos x="392" y="200"/>
                    </a:cxn>
                    <a:cxn ang="0">
                      <a:pos x="363" y="180"/>
                    </a:cxn>
                    <a:cxn ang="0">
                      <a:pos x="349" y="132"/>
                    </a:cxn>
                    <a:cxn ang="0">
                      <a:pos x="321" y="93"/>
                    </a:cxn>
                    <a:cxn ang="0">
                      <a:pos x="321" y="66"/>
                    </a:cxn>
                    <a:cxn ang="0">
                      <a:pos x="306" y="65"/>
                    </a:cxn>
                    <a:cxn ang="0">
                      <a:pos x="296" y="69"/>
                    </a:cxn>
                    <a:cxn ang="0">
                      <a:pos x="254" y="54"/>
                    </a:cxn>
                    <a:cxn ang="0">
                      <a:pos x="243" y="65"/>
                    </a:cxn>
                    <a:cxn ang="0">
                      <a:pos x="234" y="78"/>
                    </a:cxn>
                    <a:cxn ang="0">
                      <a:pos x="211" y="53"/>
                    </a:cxn>
                    <a:cxn ang="0">
                      <a:pos x="189" y="47"/>
                    </a:cxn>
                    <a:cxn ang="0">
                      <a:pos x="187" y="15"/>
                    </a:cxn>
                    <a:cxn ang="0">
                      <a:pos x="155" y="20"/>
                    </a:cxn>
                    <a:cxn ang="0">
                      <a:pos x="135" y="13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451" h="587">
                      <a:moveTo>
                        <a:pt x="107" y="0"/>
                      </a:moveTo>
                      <a:lnTo>
                        <a:pt x="99" y="16"/>
                      </a:lnTo>
                      <a:lnTo>
                        <a:pt x="64" y="47"/>
                      </a:lnTo>
                      <a:lnTo>
                        <a:pt x="56" y="75"/>
                      </a:lnTo>
                      <a:lnTo>
                        <a:pt x="30" y="95"/>
                      </a:lnTo>
                      <a:lnTo>
                        <a:pt x="12" y="135"/>
                      </a:lnTo>
                      <a:lnTo>
                        <a:pt x="12" y="159"/>
                      </a:lnTo>
                      <a:lnTo>
                        <a:pt x="0" y="201"/>
                      </a:lnTo>
                      <a:lnTo>
                        <a:pt x="16" y="219"/>
                      </a:lnTo>
                      <a:lnTo>
                        <a:pt x="56" y="272"/>
                      </a:lnTo>
                      <a:lnTo>
                        <a:pt x="68" y="265"/>
                      </a:lnTo>
                      <a:lnTo>
                        <a:pt x="139" y="265"/>
                      </a:lnTo>
                      <a:lnTo>
                        <a:pt x="172" y="278"/>
                      </a:lnTo>
                      <a:lnTo>
                        <a:pt x="169" y="319"/>
                      </a:lnTo>
                      <a:lnTo>
                        <a:pt x="193" y="374"/>
                      </a:lnTo>
                      <a:lnTo>
                        <a:pt x="191" y="389"/>
                      </a:lnTo>
                      <a:lnTo>
                        <a:pt x="201" y="406"/>
                      </a:lnTo>
                      <a:lnTo>
                        <a:pt x="186" y="445"/>
                      </a:lnTo>
                      <a:lnTo>
                        <a:pt x="204" y="494"/>
                      </a:lnTo>
                      <a:lnTo>
                        <a:pt x="214" y="532"/>
                      </a:lnTo>
                      <a:lnTo>
                        <a:pt x="226" y="556"/>
                      </a:lnTo>
                      <a:lnTo>
                        <a:pt x="239" y="586"/>
                      </a:lnTo>
                      <a:lnTo>
                        <a:pt x="263" y="582"/>
                      </a:lnTo>
                      <a:lnTo>
                        <a:pt x="302" y="560"/>
                      </a:lnTo>
                      <a:lnTo>
                        <a:pt x="320" y="533"/>
                      </a:lnTo>
                      <a:lnTo>
                        <a:pt x="319" y="515"/>
                      </a:lnTo>
                      <a:lnTo>
                        <a:pt x="342" y="500"/>
                      </a:lnTo>
                      <a:lnTo>
                        <a:pt x="338" y="474"/>
                      </a:lnTo>
                      <a:lnTo>
                        <a:pt x="373" y="432"/>
                      </a:lnTo>
                      <a:lnTo>
                        <a:pt x="378" y="398"/>
                      </a:lnTo>
                      <a:lnTo>
                        <a:pt x="369" y="386"/>
                      </a:lnTo>
                      <a:lnTo>
                        <a:pt x="373" y="372"/>
                      </a:lnTo>
                      <a:lnTo>
                        <a:pt x="365" y="360"/>
                      </a:lnTo>
                      <a:lnTo>
                        <a:pt x="391" y="327"/>
                      </a:lnTo>
                      <a:lnTo>
                        <a:pt x="391" y="310"/>
                      </a:lnTo>
                      <a:lnTo>
                        <a:pt x="427" y="282"/>
                      </a:lnTo>
                      <a:lnTo>
                        <a:pt x="450" y="207"/>
                      </a:lnTo>
                      <a:lnTo>
                        <a:pt x="417" y="226"/>
                      </a:lnTo>
                      <a:lnTo>
                        <a:pt x="388" y="218"/>
                      </a:lnTo>
                      <a:lnTo>
                        <a:pt x="392" y="200"/>
                      </a:lnTo>
                      <a:lnTo>
                        <a:pt x="363" y="180"/>
                      </a:lnTo>
                      <a:lnTo>
                        <a:pt x="349" y="132"/>
                      </a:lnTo>
                      <a:lnTo>
                        <a:pt x="321" y="93"/>
                      </a:lnTo>
                      <a:lnTo>
                        <a:pt x="321" y="66"/>
                      </a:lnTo>
                      <a:lnTo>
                        <a:pt x="306" y="65"/>
                      </a:lnTo>
                      <a:lnTo>
                        <a:pt x="296" y="69"/>
                      </a:lnTo>
                      <a:lnTo>
                        <a:pt x="254" y="54"/>
                      </a:lnTo>
                      <a:lnTo>
                        <a:pt x="243" y="65"/>
                      </a:lnTo>
                      <a:lnTo>
                        <a:pt x="234" y="78"/>
                      </a:lnTo>
                      <a:lnTo>
                        <a:pt x="211" y="53"/>
                      </a:lnTo>
                      <a:lnTo>
                        <a:pt x="189" y="47"/>
                      </a:lnTo>
                      <a:lnTo>
                        <a:pt x="187" y="15"/>
                      </a:lnTo>
                      <a:lnTo>
                        <a:pt x="155" y="20"/>
                      </a:lnTo>
                      <a:lnTo>
                        <a:pt x="135" y="13"/>
                      </a:lnTo>
                      <a:lnTo>
                        <a:pt x="107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5" name="Freeform 18"/>
                <p:cNvSpPr>
                  <a:spLocks/>
                </p:cNvSpPr>
                <p:nvPr/>
              </p:nvSpPr>
              <p:spPr bwMode="auto">
                <a:xfrm>
                  <a:off x="3112" y="987"/>
                  <a:ext cx="17" cy="28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9" y="8"/>
                    </a:cxn>
                    <a:cxn ang="0">
                      <a:pos x="7" y="14"/>
                    </a:cxn>
                    <a:cxn ang="0">
                      <a:pos x="7" y="19"/>
                    </a:cxn>
                    <a:cxn ang="0">
                      <a:pos x="16" y="23"/>
                    </a:cxn>
                    <a:cxn ang="0">
                      <a:pos x="16" y="27"/>
                    </a:cxn>
                    <a:cxn ang="0">
                      <a:pos x="9" y="23"/>
                    </a:cxn>
                    <a:cxn ang="0">
                      <a:pos x="3" y="27"/>
                    </a:cxn>
                    <a:cxn ang="0">
                      <a:pos x="0" y="23"/>
                    </a:cxn>
                    <a:cxn ang="0">
                      <a:pos x="3" y="19"/>
                    </a:cxn>
                    <a:cxn ang="0">
                      <a:pos x="0" y="14"/>
                    </a:cxn>
                    <a:cxn ang="0">
                      <a:pos x="3" y="4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7" h="28">
                      <a:moveTo>
                        <a:pt x="7" y="0"/>
                      </a:moveTo>
                      <a:lnTo>
                        <a:pt x="9" y="8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16" y="23"/>
                      </a:lnTo>
                      <a:lnTo>
                        <a:pt x="16" y="27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0" y="23"/>
                      </a:lnTo>
                      <a:lnTo>
                        <a:pt x="3" y="19"/>
                      </a:lnTo>
                      <a:lnTo>
                        <a:pt x="0" y="14"/>
                      </a:lnTo>
                      <a:lnTo>
                        <a:pt x="3" y="4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6" name="Freeform 19"/>
                <p:cNvSpPr>
                  <a:spLocks/>
                </p:cNvSpPr>
                <p:nvPr/>
              </p:nvSpPr>
              <p:spPr bwMode="auto">
                <a:xfrm>
                  <a:off x="3027" y="1109"/>
                  <a:ext cx="68" cy="97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24" y="48"/>
                    </a:cxn>
                    <a:cxn ang="0">
                      <a:pos x="52" y="0"/>
                    </a:cxn>
                    <a:cxn ang="0">
                      <a:pos x="67" y="28"/>
                    </a:cxn>
                    <a:cxn ang="0">
                      <a:pos x="55" y="96"/>
                    </a:cxn>
                    <a:cxn ang="0">
                      <a:pos x="5" y="80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68" h="97">
                      <a:moveTo>
                        <a:pt x="0" y="48"/>
                      </a:moveTo>
                      <a:lnTo>
                        <a:pt x="24" y="48"/>
                      </a:lnTo>
                      <a:lnTo>
                        <a:pt x="52" y="0"/>
                      </a:lnTo>
                      <a:lnTo>
                        <a:pt x="67" y="28"/>
                      </a:lnTo>
                      <a:lnTo>
                        <a:pt x="55" y="96"/>
                      </a:lnTo>
                      <a:lnTo>
                        <a:pt x="5" y="8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7" name="Freeform 20"/>
                <p:cNvSpPr>
                  <a:spLocks/>
                </p:cNvSpPr>
                <p:nvPr/>
              </p:nvSpPr>
              <p:spPr bwMode="auto">
                <a:xfrm>
                  <a:off x="3162" y="1146"/>
                  <a:ext cx="117" cy="9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0" y="0"/>
                    </a:cxn>
                    <a:cxn ang="0">
                      <a:pos x="39" y="9"/>
                    </a:cxn>
                    <a:cxn ang="0">
                      <a:pos x="95" y="32"/>
                    </a:cxn>
                    <a:cxn ang="0">
                      <a:pos x="95" y="49"/>
                    </a:cxn>
                    <a:cxn ang="0">
                      <a:pos x="116" y="93"/>
                    </a:cxn>
                    <a:cxn ang="0">
                      <a:pos x="73" y="51"/>
                    </a:cxn>
                    <a:cxn ang="0">
                      <a:pos x="44" y="54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117" h="94">
                      <a:moveTo>
                        <a:pt x="7" y="22"/>
                      </a:moveTo>
                      <a:lnTo>
                        <a:pt x="0" y="0"/>
                      </a:lnTo>
                      <a:lnTo>
                        <a:pt x="39" y="9"/>
                      </a:lnTo>
                      <a:lnTo>
                        <a:pt x="95" y="32"/>
                      </a:lnTo>
                      <a:lnTo>
                        <a:pt x="95" y="49"/>
                      </a:lnTo>
                      <a:lnTo>
                        <a:pt x="116" y="93"/>
                      </a:lnTo>
                      <a:lnTo>
                        <a:pt x="73" y="51"/>
                      </a:lnTo>
                      <a:lnTo>
                        <a:pt x="44" y="54"/>
                      </a:lnTo>
                      <a:lnTo>
                        <a:pt x="7" y="22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8" name="Freeform 21"/>
                <p:cNvSpPr>
                  <a:spLocks/>
                </p:cNvSpPr>
                <p:nvPr/>
              </p:nvSpPr>
              <p:spPr bwMode="auto">
                <a:xfrm>
                  <a:off x="3384" y="1337"/>
                  <a:ext cx="79" cy="101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78" y="30"/>
                    </a:cxn>
                    <a:cxn ang="0">
                      <a:pos x="16" y="100"/>
                    </a:cxn>
                    <a:cxn ang="0">
                      <a:pos x="0" y="84"/>
                    </a:cxn>
                    <a:cxn ang="0">
                      <a:pos x="45" y="39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79" h="101">
                      <a:moveTo>
                        <a:pt x="48" y="0"/>
                      </a:moveTo>
                      <a:lnTo>
                        <a:pt x="78" y="30"/>
                      </a:lnTo>
                      <a:lnTo>
                        <a:pt x="16" y="100"/>
                      </a:lnTo>
                      <a:lnTo>
                        <a:pt x="0" y="84"/>
                      </a:lnTo>
                      <a:lnTo>
                        <a:pt x="45" y="39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9" name="Freeform 22"/>
                <p:cNvSpPr>
                  <a:spLocks/>
                </p:cNvSpPr>
                <p:nvPr/>
              </p:nvSpPr>
              <p:spPr bwMode="auto">
                <a:xfrm>
                  <a:off x="2211" y="651"/>
                  <a:ext cx="39" cy="66"/>
                </a:xfrm>
                <a:custGeom>
                  <a:avLst/>
                  <a:gdLst/>
                  <a:ahLst/>
                  <a:cxnLst>
                    <a:cxn ang="0">
                      <a:pos x="38" y="51"/>
                    </a:cxn>
                    <a:cxn ang="0">
                      <a:pos x="28" y="43"/>
                    </a:cxn>
                    <a:cxn ang="0">
                      <a:pos x="28" y="14"/>
                    </a:cxn>
                    <a:cxn ang="0">
                      <a:pos x="33" y="8"/>
                    </a:cxn>
                    <a:cxn ang="0">
                      <a:pos x="24" y="8"/>
                    </a:cxn>
                    <a:cxn ang="0">
                      <a:pos x="29" y="0"/>
                    </a:cxn>
                    <a:cxn ang="0">
                      <a:pos x="22" y="0"/>
                    </a:cxn>
                    <a:cxn ang="0">
                      <a:pos x="14" y="9"/>
                    </a:cxn>
                    <a:cxn ang="0">
                      <a:pos x="14" y="27"/>
                    </a:cxn>
                    <a:cxn ang="0">
                      <a:pos x="18" y="31"/>
                    </a:cxn>
                    <a:cxn ang="0">
                      <a:pos x="18" y="39"/>
                    </a:cxn>
                    <a:cxn ang="0">
                      <a:pos x="16" y="39"/>
                    </a:cxn>
                    <a:cxn ang="0">
                      <a:pos x="9" y="46"/>
                    </a:cxn>
                    <a:cxn ang="0">
                      <a:pos x="9" y="53"/>
                    </a:cxn>
                    <a:cxn ang="0">
                      <a:pos x="0" y="65"/>
                    </a:cxn>
                    <a:cxn ang="0">
                      <a:pos x="29" y="65"/>
                    </a:cxn>
                    <a:cxn ang="0">
                      <a:pos x="38" y="51"/>
                    </a:cxn>
                  </a:cxnLst>
                  <a:rect l="0" t="0" r="r" b="b"/>
                  <a:pathLst>
                    <a:path w="39" h="66">
                      <a:moveTo>
                        <a:pt x="38" y="51"/>
                      </a:moveTo>
                      <a:lnTo>
                        <a:pt x="28" y="43"/>
                      </a:lnTo>
                      <a:lnTo>
                        <a:pt x="28" y="14"/>
                      </a:lnTo>
                      <a:lnTo>
                        <a:pt x="33" y="8"/>
                      </a:lnTo>
                      <a:lnTo>
                        <a:pt x="24" y="8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14" y="27"/>
                      </a:lnTo>
                      <a:lnTo>
                        <a:pt x="18" y="31"/>
                      </a:lnTo>
                      <a:lnTo>
                        <a:pt x="18" y="39"/>
                      </a:lnTo>
                      <a:lnTo>
                        <a:pt x="16" y="39"/>
                      </a:lnTo>
                      <a:lnTo>
                        <a:pt x="9" y="46"/>
                      </a:lnTo>
                      <a:lnTo>
                        <a:pt x="9" y="53"/>
                      </a:lnTo>
                      <a:lnTo>
                        <a:pt x="0" y="65"/>
                      </a:lnTo>
                      <a:lnTo>
                        <a:pt x="29" y="65"/>
                      </a:lnTo>
                      <a:lnTo>
                        <a:pt x="38" y="51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0" name="Freeform 23"/>
                <p:cNvSpPr>
                  <a:spLocks/>
                </p:cNvSpPr>
                <p:nvPr/>
              </p:nvSpPr>
              <p:spPr bwMode="auto">
                <a:xfrm>
                  <a:off x="2198" y="673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17" y="8"/>
                    </a:cxn>
                    <a:cxn ang="0">
                      <a:pos x="20" y="8"/>
                    </a:cxn>
                    <a:cxn ang="0">
                      <a:pos x="20" y="0"/>
                    </a:cxn>
                    <a:cxn ang="0">
                      <a:pos x="13" y="0"/>
                    </a:cxn>
                    <a:cxn ang="0">
                      <a:pos x="0" y="15"/>
                    </a:cxn>
                    <a:cxn ang="0">
                      <a:pos x="0" y="23"/>
                    </a:cxn>
                    <a:cxn ang="0">
                      <a:pos x="12" y="23"/>
                    </a:cxn>
                    <a:cxn ang="0">
                      <a:pos x="17" y="17"/>
                    </a:cxn>
                    <a:cxn ang="0">
                      <a:pos x="17" y="8"/>
                    </a:cxn>
                  </a:cxnLst>
                  <a:rect l="0" t="0" r="r" b="b"/>
                  <a:pathLst>
                    <a:path w="21" h="24">
                      <a:moveTo>
                        <a:pt x="17" y="8"/>
                      </a:moveTo>
                      <a:lnTo>
                        <a:pt x="20" y="8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12" y="23"/>
                      </a:lnTo>
                      <a:lnTo>
                        <a:pt x="17" y="17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1" name="Freeform 24"/>
                <p:cNvSpPr>
                  <a:spLocks/>
                </p:cNvSpPr>
                <p:nvPr/>
              </p:nvSpPr>
              <p:spPr bwMode="auto">
                <a:xfrm>
                  <a:off x="2167" y="634"/>
                  <a:ext cx="256" cy="216"/>
                </a:xfrm>
                <a:custGeom>
                  <a:avLst/>
                  <a:gdLst/>
                  <a:ahLst/>
                  <a:cxnLst>
                    <a:cxn ang="0">
                      <a:pos x="168" y="15"/>
                    </a:cxn>
                    <a:cxn ang="0">
                      <a:pos x="201" y="20"/>
                    </a:cxn>
                    <a:cxn ang="0">
                      <a:pos x="181" y="28"/>
                    </a:cxn>
                    <a:cxn ang="0">
                      <a:pos x="172" y="41"/>
                    </a:cxn>
                    <a:cxn ang="0">
                      <a:pos x="160" y="70"/>
                    </a:cxn>
                    <a:cxn ang="0">
                      <a:pos x="140" y="72"/>
                    </a:cxn>
                    <a:cxn ang="0">
                      <a:pos x="123" y="69"/>
                    </a:cxn>
                    <a:cxn ang="0">
                      <a:pos x="131" y="55"/>
                    </a:cxn>
                    <a:cxn ang="0">
                      <a:pos x="124" y="37"/>
                    </a:cxn>
                    <a:cxn ang="0">
                      <a:pos x="114" y="69"/>
                    </a:cxn>
                    <a:cxn ang="0">
                      <a:pos x="87" y="84"/>
                    </a:cxn>
                    <a:cxn ang="0">
                      <a:pos x="73" y="94"/>
                    </a:cxn>
                    <a:cxn ang="0">
                      <a:pos x="53" y="108"/>
                    </a:cxn>
                    <a:cxn ang="0">
                      <a:pos x="43" y="143"/>
                    </a:cxn>
                    <a:cxn ang="0">
                      <a:pos x="8" y="130"/>
                    </a:cxn>
                    <a:cxn ang="0">
                      <a:pos x="0" y="156"/>
                    </a:cxn>
                    <a:cxn ang="0">
                      <a:pos x="15" y="194"/>
                    </a:cxn>
                    <a:cxn ang="0">
                      <a:pos x="71" y="153"/>
                    </a:cxn>
                    <a:cxn ang="0">
                      <a:pos x="105" y="145"/>
                    </a:cxn>
                    <a:cxn ang="0">
                      <a:pos x="111" y="161"/>
                    </a:cxn>
                    <a:cxn ang="0">
                      <a:pos x="139" y="201"/>
                    </a:cxn>
                    <a:cxn ang="0">
                      <a:pos x="142" y="189"/>
                    </a:cxn>
                    <a:cxn ang="0">
                      <a:pos x="150" y="189"/>
                    </a:cxn>
                    <a:cxn ang="0">
                      <a:pos x="123" y="152"/>
                    </a:cxn>
                    <a:cxn ang="0">
                      <a:pos x="131" y="139"/>
                    </a:cxn>
                    <a:cxn ang="0">
                      <a:pos x="160" y="178"/>
                    </a:cxn>
                    <a:cxn ang="0">
                      <a:pos x="172" y="202"/>
                    </a:cxn>
                    <a:cxn ang="0">
                      <a:pos x="178" y="215"/>
                    </a:cxn>
                    <a:cxn ang="0">
                      <a:pos x="183" y="191"/>
                    </a:cxn>
                    <a:cxn ang="0">
                      <a:pos x="202" y="182"/>
                    </a:cxn>
                    <a:cxn ang="0">
                      <a:pos x="214" y="177"/>
                    </a:cxn>
                    <a:cxn ang="0">
                      <a:pos x="210" y="158"/>
                    </a:cxn>
                    <a:cxn ang="0">
                      <a:pos x="219" y="126"/>
                    </a:cxn>
                    <a:cxn ang="0">
                      <a:pos x="232" y="130"/>
                    </a:cxn>
                    <a:cxn ang="0">
                      <a:pos x="236" y="145"/>
                    </a:cxn>
                    <a:cxn ang="0">
                      <a:pos x="247" y="137"/>
                    </a:cxn>
                    <a:cxn ang="0">
                      <a:pos x="244" y="134"/>
                    </a:cxn>
                    <a:cxn ang="0">
                      <a:pos x="252" y="114"/>
                    </a:cxn>
                    <a:cxn ang="0">
                      <a:pos x="255" y="137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256" h="216">
                      <a:moveTo>
                        <a:pt x="168" y="0"/>
                      </a:moveTo>
                      <a:lnTo>
                        <a:pt x="168" y="15"/>
                      </a:lnTo>
                      <a:lnTo>
                        <a:pt x="173" y="20"/>
                      </a:lnTo>
                      <a:lnTo>
                        <a:pt x="201" y="20"/>
                      </a:lnTo>
                      <a:lnTo>
                        <a:pt x="201" y="28"/>
                      </a:lnTo>
                      <a:lnTo>
                        <a:pt x="181" y="28"/>
                      </a:lnTo>
                      <a:lnTo>
                        <a:pt x="181" y="52"/>
                      </a:lnTo>
                      <a:lnTo>
                        <a:pt x="172" y="41"/>
                      </a:lnTo>
                      <a:lnTo>
                        <a:pt x="172" y="56"/>
                      </a:lnTo>
                      <a:lnTo>
                        <a:pt x="160" y="70"/>
                      </a:lnTo>
                      <a:lnTo>
                        <a:pt x="152" y="62"/>
                      </a:lnTo>
                      <a:lnTo>
                        <a:pt x="140" y="72"/>
                      </a:lnTo>
                      <a:lnTo>
                        <a:pt x="138" y="69"/>
                      </a:lnTo>
                      <a:lnTo>
                        <a:pt x="123" y="69"/>
                      </a:lnTo>
                      <a:lnTo>
                        <a:pt x="131" y="59"/>
                      </a:lnTo>
                      <a:lnTo>
                        <a:pt x="131" y="55"/>
                      </a:lnTo>
                      <a:lnTo>
                        <a:pt x="124" y="48"/>
                      </a:lnTo>
                      <a:lnTo>
                        <a:pt x="124" y="37"/>
                      </a:lnTo>
                      <a:lnTo>
                        <a:pt x="114" y="48"/>
                      </a:lnTo>
                      <a:lnTo>
                        <a:pt x="114" y="69"/>
                      </a:lnTo>
                      <a:lnTo>
                        <a:pt x="102" y="69"/>
                      </a:lnTo>
                      <a:lnTo>
                        <a:pt x="87" y="84"/>
                      </a:lnTo>
                      <a:lnTo>
                        <a:pt x="81" y="84"/>
                      </a:lnTo>
                      <a:lnTo>
                        <a:pt x="73" y="94"/>
                      </a:lnTo>
                      <a:lnTo>
                        <a:pt x="43" y="94"/>
                      </a:lnTo>
                      <a:lnTo>
                        <a:pt x="53" y="108"/>
                      </a:lnTo>
                      <a:lnTo>
                        <a:pt x="53" y="130"/>
                      </a:lnTo>
                      <a:lnTo>
                        <a:pt x="43" y="143"/>
                      </a:lnTo>
                      <a:lnTo>
                        <a:pt x="31" y="130"/>
                      </a:lnTo>
                      <a:lnTo>
                        <a:pt x="8" y="130"/>
                      </a:lnTo>
                      <a:lnTo>
                        <a:pt x="8" y="146"/>
                      </a:lnTo>
                      <a:lnTo>
                        <a:pt x="0" y="156"/>
                      </a:lnTo>
                      <a:lnTo>
                        <a:pt x="0" y="177"/>
                      </a:lnTo>
                      <a:lnTo>
                        <a:pt x="15" y="194"/>
                      </a:lnTo>
                      <a:lnTo>
                        <a:pt x="37" y="194"/>
                      </a:lnTo>
                      <a:lnTo>
                        <a:pt x="71" y="153"/>
                      </a:lnTo>
                      <a:lnTo>
                        <a:pt x="101" y="153"/>
                      </a:lnTo>
                      <a:lnTo>
                        <a:pt x="105" y="145"/>
                      </a:lnTo>
                      <a:lnTo>
                        <a:pt x="112" y="153"/>
                      </a:lnTo>
                      <a:lnTo>
                        <a:pt x="111" y="161"/>
                      </a:lnTo>
                      <a:lnTo>
                        <a:pt x="139" y="189"/>
                      </a:lnTo>
                      <a:lnTo>
                        <a:pt x="139" y="201"/>
                      </a:lnTo>
                      <a:lnTo>
                        <a:pt x="145" y="196"/>
                      </a:lnTo>
                      <a:lnTo>
                        <a:pt x="142" y="189"/>
                      </a:lnTo>
                      <a:lnTo>
                        <a:pt x="145" y="185"/>
                      </a:lnTo>
                      <a:lnTo>
                        <a:pt x="150" y="189"/>
                      </a:lnTo>
                      <a:lnTo>
                        <a:pt x="152" y="188"/>
                      </a:lnTo>
                      <a:lnTo>
                        <a:pt x="123" y="152"/>
                      </a:lnTo>
                      <a:lnTo>
                        <a:pt x="123" y="139"/>
                      </a:lnTo>
                      <a:lnTo>
                        <a:pt x="131" y="139"/>
                      </a:lnTo>
                      <a:lnTo>
                        <a:pt x="131" y="146"/>
                      </a:lnTo>
                      <a:lnTo>
                        <a:pt x="160" y="178"/>
                      </a:lnTo>
                      <a:lnTo>
                        <a:pt x="160" y="188"/>
                      </a:lnTo>
                      <a:lnTo>
                        <a:pt x="172" y="202"/>
                      </a:lnTo>
                      <a:lnTo>
                        <a:pt x="169" y="205"/>
                      </a:lnTo>
                      <a:lnTo>
                        <a:pt x="178" y="215"/>
                      </a:lnTo>
                      <a:lnTo>
                        <a:pt x="191" y="200"/>
                      </a:lnTo>
                      <a:lnTo>
                        <a:pt x="183" y="191"/>
                      </a:lnTo>
                      <a:lnTo>
                        <a:pt x="191" y="182"/>
                      </a:lnTo>
                      <a:lnTo>
                        <a:pt x="202" y="182"/>
                      </a:lnTo>
                      <a:lnTo>
                        <a:pt x="207" y="177"/>
                      </a:lnTo>
                      <a:lnTo>
                        <a:pt x="214" y="177"/>
                      </a:lnTo>
                      <a:lnTo>
                        <a:pt x="205" y="164"/>
                      </a:lnTo>
                      <a:lnTo>
                        <a:pt x="210" y="158"/>
                      </a:lnTo>
                      <a:lnTo>
                        <a:pt x="210" y="137"/>
                      </a:lnTo>
                      <a:lnTo>
                        <a:pt x="219" y="126"/>
                      </a:lnTo>
                      <a:lnTo>
                        <a:pt x="223" y="130"/>
                      </a:lnTo>
                      <a:lnTo>
                        <a:pt x="232" y="130"/>
                      </a:lnTo>
                      <a:lnTo>
                        <a:pt x="228" y="136"/>
                      </a:lnTo>
                      <a:lnTo>
                        <a:pt x="236" y="145"/>
                      </a:lnTo>
                      <a:lnTo>
                        <a:pt x="241" y="137"/>
                      </a:lnTo>
                      <a:lnTo>
                        <a:pt x="247" y="137"/>
                      </a:lnTo>
                      <a:lnTo>
                        <a:pt x="247" y="134"/>
                      </a:lnTo>
                      <a:lnTo>
                        <a:pt x="244" y="134"/>
                      </a:lnTo>
                      <a:lnTo>
                        <a:pt x="239" y="130"/>
                      </a:lnTo>
                      <a:lnTo>
                        <a:pt x="252" y="114"/>
                      </a:lnTo>
                      <a:lnTo>
                        <a:pt x="252" y="137"/>
                      </a:lnTo>
                      <a:lnTo>
                        <a:pt x="255" y="137"/>
                      </a:lnTo>
                      <a:lnTo>
                        <a:pt x="255" y="0"/>
                      </a:lnTo>
                      <a:lnTo>
                        <a:pt x="168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2" name="Freeform 25"/>
                <p:cNvSpPr>
                  <a:spLocks/>
                </p:cNvSpPr>
                <p:nvPr/>
              </p:nvSpPr>
              <p:spPr bwMode="auto">
                <a:xfrm>
                  <a:off x="2276" y="406"/>
                  <a:ext cx="1089" cy="769"/>
                </a:xfrm>
                <a:custGeom>
                  <a:avLst/>
                  <a:gdLst/>
                  <a:ahLst/>
                  <a:cxnLst>
                    <a:cxn ang="0">
                      <a:pos x="32" y="202"/>
                    </a:cxn>
                    <a:cxn ang="0">
                      <a:pos x="99" y="134"/>
                    </a:cxn>
                    <a:cxn ang="0">
                      <a:pos x="142" y="181"/>
                    </a:cxn>
                    <a:cxn ang="0">
                      <a:pos x="118" y="179"/>
                    </a:cxn>
                    <a:cxn ang="0">
                      <a:pos x="216" y="172"/>
                    </a:cxn>
                    <a:cxn ang="0">
                      <a:pos x="240" y="110"/>
                    </a:cxn>
                    <a:cxn ang="0">
                      <a:pos x="241" y="124"/>
                    </a:cxn>
                    <a:cxn ang="0">
                      <a:pos x="223" y="172"/>
                    </a:cxn>
                    <a:cxn ang="0">
                      <a:pos x="301" y="133"/>
                    </a:cxn>
                    <a:cxn ang="0">
                      <a:pos x="460" y="23"/>
                    </a:cxn>
                    <a:cxn ang="0">
                      <a:pos x="574" y="29"/>
                    </a:cxn>
                    <a:cxn ang="0">
                      <a:pos x="701" y="15"/>
                    </a:cxn>
                    <a:cxn ang="0">
                      <a:pos x="840" y="71"/>
                    </a:cxn>
                    <a:cxn ang="0">
                      <a:pos x="1001" y="91"/>
                    </a:cxn>
                    <a:cxn ang="0">
                      <a:pos x="1080" y="156"/>
                    </a:cxn>
                    <a:cxn ang="0">
                      <a:pos x="1019" y="206"/>
                    </a:cxn>
                    <a:cxn ang="0">
                      <a:pos x="985" y="270"/>
                    </a:cxn>
                    <a:cxn ang="0">
                      <a:pos x="945" y="273"/>
                    </a:cxn>
                    <a:cxn ang="0">
                      <a:pos x="958" y="184"/>
                    </a:cxn>
                    <a:cxn ang="0">
                      <a:pos x="906" y="232"/>
                    </a:cxn>
                    <a:cxn ang="0">
                      <a:pos x="868" y="273"/>
                    </a:cxn>
                    <a:cxn ang="0">
                      <a:pos x="881" y="318"/>
                    </a:cxn>
                    <a:cxn ang="0">
                      <a:pos x="837" y="385"/>
                    </a:cxn>
                    <a:cxn ang="0">
                      <a:pos x="844" y="439"/>
                    </a:cxn>
                    <a:cxn ang="0">
                      <a:pos x="839" y="413"/>
                    </a:cxn>
                    <a:cxn ang="0">
                      <a:pos x="797" y="416"/>
                    </a:cxn>
                    <a:cxn ang="0">
                      <a:pos x="828" y="496"/>
                    </a:cxn>
                    <a:cxn ang="0">
                      <a:pos x="751" y="589"/>
                    </a:cxn>
                    <a:cxn ang="0">
                      <a:pos x="730" y="615"/>
                    </a:cxn>
                    <a:cxn ang="0">
                      <a:pos x="703" y="706"/>
                    </a:cxn>
                    <a:cxn ang="0">
                      <a:pos x="665" y="708"/>
                    </a:cxn>
                    <a:cxn ang="0">
                      <a:pos x="711" y="768"/>
                    </a:cxn>
                    <a:cxn ang="0">
                      <a:pos x="634" y="626"/>
                    </a:cxn>
                    <a:cxn ang="0">
                      <a:pos x="545" y="596"/>
                    </a:cxn>
                    <a:cxn ang="0">
                      <a:pos x="503" y="689"/>
                    </a:cxn>
                    <a:cxn ang="0">
                      <a:pos x="471" y="738"/>
                    </a:cxn>
                    <a:cxn ang="0">
                      <a:pos x="416" y="592"/>
                    </a:cxn>
                    <a:cxn ang="0">
                      <a:pos x="373" y="607"/>
                    </a:cxn>
                    <a:cxn ang="0">
                      <a:pos x="336" y="545"/>
                    </a:cxn>
                    <a:cxn ang="0">
                      <a:pos x="223" y="510"/>
                    </a:cxn>
                    <a:cxn ang="0">
                      <a:pos x="263" y="577"/>
                    </a:cxn>
                    <a:cxn ang="0">
                      <a:pos x="234" y="620"/>
                    </a:cxn>
                    <a:cxn ang="0">
                      <a:pos x="190" y="605"/>
                    </a:cxn>
                    <a:cxn ang="0">
                      <a:pos x="119" y="495"/>
                    </a:cxn>
                    <a:cxn ang="0">
                      <a:pos x="149" y="432"/>
                    </a:cxn>
                    <a:cxn ang="0">
                      <a:pos x="166" y="385"/>
                    </a:cxn>
                    <a:cxn ang="0">
                      <a:pos x="149" y="226"/>
                    </a:cxn>
                    <a:cxn ang="0">
                      <a:pos x="86" y="193"/>
                    </a:cxn>
                    <a:cxn ang="0">
                      <a:pos x="55" y="210"/>
                    </a:cxn>
                    <a:cxn ang="0">
                      <a:pos x="0" y="226"/>
                    </a:cxn>
                  </a:cxnLst>
                  <a:rect l="0" t="0" r="r" b="b"/>
                  <a:pathLst>
                    <a:path w="1089" h="769">
                      <a:moveTo>
                        <a:pt x="0" y="226"/>
                      </a:moveTo>
                      <a:lnTo>
                        <a:pt x="32" y="202"/>
                      </a:lnTo>
                      <a:lnTo>
                        <a:pt x="62" y="156"/>
                      </a:lnTo>
                      <a:lnTo>
                        <a:pt x="99" y="134"/>
                      </a:lnTo>
                      <a:lnTo>
                        <a:pt x="137" y="160"/>
                      </a:lnTo>
                      <a:lnTo>
                        <a:pt x="142" y="181"/>
                      </a:lnTo>
                      <a:lnTo>
                        <a:pt x="133" y="181"/>
                      </a:lnTo>
                      <a:lnTo>
                        <a:pt x="118" y="179"/>
                      </a:lnTo>
                      <a:lnTo>
                        <a:pt x="137" y="202"/>
                      </a:lnTo>
                      <a:lnTo>
                        <a:pt x="216" y="172"/>
                      </a:lnTo>
                      <a:lnTo>
                        <a:pt x="206" y="149"/>
                      </a:lnTo>
                      <a:lnTo>
                        <a:pt x="240" y="110"/>
                      </a:lnTo>
                      <a:lnTo>
                        <a:pt x="262" y="111"/>
                      </a:lnTo>
                      <a:lnTo>
                        <a:pt x="241" y="124"/>
                      </a:lnTo>
                      <a:lnTo>
                        <a:pt x="223" y="153"/>
                      </a:lnTo>
                      <a:lnTo>
                        <a:pt x="223" y="172"/>
                      </a:lnTo>
                      <a:lnTo>
                        <a:pt x="255" y="193"/>
                      </a:lnTo>
                      <a:lnTo>
                        <a:pt x="301" y="133"/>
                      </a:lnTo>
                      <a:lnTo>
                        <a:pt x="461" y="63"/>
                      </a:lnTo>
                      <a:lnTo>
                        <a:pt x="460" y="23"/>
                      </a:lnTo>
                      <a:lnTo>
                        <a:pt x="533" y="8"/>
                      </a:lnTo>
                      <a:lnTo>
                        <a:pt x="574" y="29"/>
                      </a:lnTo>
                      <a:lnTo>
                        <a:pt x="671" y="0"/>
                      </a:lnTo>
                      <a:lnTo>
                        <a:pt x="701" y="15"/>
                      </a:lnTo>
                      <a:lnTo>
                        <a:pt x="766" y="85"/>
                      </a:lnTo>
                      <a:lnTo>
                        <a:pt x="840" y="71"/>
                      </a:lnTo>
                      <a:lnTo>
                        <a:pt x="886" y="96"/>
                      </a:lnTo>
                      <a:lnTo>
                        <a:pt x="1001" y="91"/>
                      </a:lnTo>
                      <a:lnTo>
                        <a:pt x="1088" y="118"/>
                      </a:lnTo>
                      <a:lnTo>
                        <a:pt x="1080" y="156"/>
                      </a:lnTo>
                      <a:lnTo>
                        <a:pt x="1006" y="181"/>
                      </a:lnTo>
                      <a:lnTo>
                        <a:pt x="1019" y="206"/>
                      </a:lnTo>
                      <a:lnTo>
                        <a:pt x="987" y="220"/>
                      </a:lnTo>
                      <a:lnTo>
                        <a:pt x="985" y="270"/>
                      </a:lnTo>
                      <a:lnTo>
                        <a:pt x="957" y="304"/>
                      </a:lnTo>
                      <a:lnTo>
                        <a:pt x="945" y="273"/>
                      </a:lnTo>
                      <a:lnTo>
                        <a:pt x="961" y="244"/>
                      </a:lnTo>
                      <a:lnTo>
                        <a:pt x="958" y="184"/>
                      </a:lnTo>
                      <a:lnTo>
                        <a:pt x="929" y="215"/>
                      </a:lnTo>
                      <a:lnTo>
                        <a:pt x="906" y="232"/>
                      </a:lnTo>
                      <a:lnTo>
                        <a:pt x="884" y="205"/>
                      </a:lnTo>
                      <a:lnTo>
                        <a:pt x="868" y="273"/>
                      </a:lnTo>
                      <a:lnTo>
                        <a:pt x="885" y="273"/>
                      </a:lnTo>
                      <a:lnTo>
                        <a:pt x="881" y="318"/>
                      </a:lnTo>
                      <a:lnTo>
                        <a:pt x="861" y="366"/>
                      </a:lnTo>
                      <a:lnTo>
                        <a:pt x="837" y="385"/>
                      </a:lnTo>
                      <a:lnTo>
                        <a:pt x="857" y="417"/>
                      </a:lnTo>
                      <a:lnTo>
                        <a:pt x="844" y="439"/>
                      </a:lnTo>
                      <a:lnTo>
                        <a:pt x="839" y="420"/>
                      </a:lnTo>
                      <a:lnTo>
                        <a:pt x="839" y="413"/>
                      </a:lnTo>
                      <a:lnTo>
                        <a:pt x="823" y="402"/>
                      </a:lnTo>
                      <a:lnTo>
                        <a:pt x="797" y="416"/>
                      </a:lnTo>
                      <a:lnTo>
                        <a:pt x="820" y="469"/>
                      </a:lnTo>
                      <a:lnTo>
                        <a:pt x="828" y="496"/>
                      </a:lnTo>
                      <a:lnTo>
                        <a:pt x="801" y="569"/>
                      </a:lnTo>
                      <a:lnTo>
                        <a:pt x="751" y="589"/>
                      </a:lnTo>
                      <a:lnTo>
                        <a:pt x="710" y="585"/>
                      </a:lnTo>
                      <a:lnTo>
                        <a:pt x="730" y="615"/>
                      </a:lnTo>
                      <a:lnTo>
                        <a:pt x="732" y="657"/>
                      </a:lnTo>
                      <a:lnTo>
                        <a:pt x="703" y="706"/>
                      </a:lnTo>
                      <a:lnTo>
                        <a:pt x="670" y="679"/>
                      </a:lnTo>
                      <a:lnTo>
                        <a:pt x="665" y="708"/>
                      </a:lnTo>
                      <a:lnTo>
                        <a:pt x="690" y="732"/>
                      </a:lnTo>
                      <a:lnTo>
                        <a:pt x="711" y="768"/>
                      </a:lnTo>
                      <a:lnTo>
                        <a:pt x="676" y="747"/>
                      </a:lnTo>
                      <a:lnTo>
                        <a:pt x="634" y="626"/>
                      </a:lnTo>
                      <a:lnTo>
                        <a:pt x="583" y="593"/>
                      </a:lnTo>
                      <a:lnTo>
                        <a:pt x="545" y="596"/>
                      </a:lnTo>
                      <a:lnTo>
                        <a:pt x="497" y="665"/>
                      </a:lnTo>
                      <a:lnTo>
                        <a:pt x="503" y="689"/>
                      </a:lnTo>
                      <a:lnTo>
                        <a:pt x="487" y="738"/>
                      </a:lnTo>
                      <a:lnTo>
                        <a:pt x="471" y="738"/>
                      </a:lnTo>
                      <a:lnTo>
                        <a:pt x="416" y="636"/>
                      </a:lnTo>
                      <a:lnTo>
                        <a:pt x="416" y="592"/>
                      </a:lnTo>
                      <a:lnTo>
                        <a:pt x="404" y="608"/>
                      </a:lnTo>
                      <a:lnTo>
                        <a:pt x="373" y="607"/>
                      </a:lnTo>
                      <a:lnTo>
                        <a:pt x="385" y="580"/>
                      </a:lnTo>
                      <a:lnTo>
                        <a:pt x="336" y="545"/>
                      </a:lnTo>
                      <a:lnTo>
                        <a:pt x="275" y="545"/>
                      </a:lnTo>
                      <a:lnTo>
                        <a:pt x="223" y="510"/>
                      </a:lnTo>
                      <a:lnTo>
                        <a:pt x="220" y="545"/>
                      </a:lnTo>
                      <a:lnTo>
                        <a:pt x="263" y="577"/>
                      </a:lnTo>
                      <a:lnTo>
                        <a:pt x="278" y="576"/>
                      </a:lnTo>
                      <a:lnTo>
                        <a:pt x="234" y="620"/>
                      </a:lnTo>
                      <a:lnTo>
                        <a:pt x="190" y="630"/>
                      </a:lnTo>
                      <a:lnTo>
                        <a:pt x="190" y="605"/>
                      </a:lnTo>
                      <a:lnTo>
                        <a:pt x="127" y="518"/>
                      </a:lnTo>
                      <a:lnTo>
                        <a:pt x="119" y="495"/>
                      </a:lnTo>
                      <a:lnTo>
                        <a:pt x="153" y="467"/>
                      </a:lnTo>
                      <a:lnTo>
                        <a:pt x="149" y="432"/>
                      </a:lnTo>
                      <a:lnTo>
                        <a:pt x="149" y="393"/>
                      </a:lnTo>
                      <a:lnTo>
                        <a:pt x="166" y="385"/>
                      </a:lnTo>
                      <a:lnTo>
                        <a:pt x="149" y="366"/>
                      </a:lnTo>
                      <a:lnTo>
                        <a:pt x="149" y="226"/>
                      </a:lnTo>
                      <a:lnTo>
                        <a:pt x="61" y="226"/>
                      </a:lnTo>
                      <a:lnTo>
                        <a:pt x="86" y="193"/>
                      </a:lnTo>
                      <a:lnTo>
                        <a:pt x="84" y="181"/>
                      </a:lnTo>
                      <a:lnTo>
                        <a:pt x="55" y="210"/>
                      </a:lnTo>
                      <a:lnTo>
                        <a:pt x="45" y="226"/>
                      </a:lnTo>
                      <a:lnTo>
                        <a:pt x="0" y="226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3" name="Freeform 26"/>
                <p:cNvSpPr>
                  <a:spLocks/>
                </p:cNvSpPr>
                <p:nvPr/>
              </p:nvSpPr>
              <p:spPr bwMode="auto">
                <a:xfrm>
                  <a:off x="3135" y="720"/>
                  <a:ext cx="94" cy="157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63" y="20"/>
                    </a:cxn>
                    <a:cxn ang="0">
                      <a:pos x="55" y="33"/>
                    </a:cxn>
                    <a:cxn ang="0">
                      <a:pos x="57" y="54"/>
                    </a:cxn>
                    <a:cxn ang="0">
                      <a:pos x="47" y="82"/>
                    </a:cxn>
                    <a:cxn ang="0">
                      <a:pos x="31" y="108"/>
                    </a:cxn>
                    <a:cxn ang="0">
                      <a:pos x="7" y="125"/>
                    </a:cxn>
                    <a:cxn ang="0">
                      <a:pos x="0" y="154"/>
                    </a:cxn>
                    <a:cxn ang="0">
                      <a:pos x="10" y="156"/>
                    </a:cxn>
                    <a:cxn ang="0">
                      <a:pos x="10" y="129"/>
                    </a:cxn>
                    <a:cxn ang="0">
                      <a:pos x="44" y="127"/>
                    </a:cxn>
                    <a:cxn ang="0">
                      <a:pos x="69" y="109"/>
                    </a:cxn>
                    <a:cxn ang="0">
                      <a:pos x="69" y="72"/>
                    </a:cxn>
                    <a:cxn ang="0">
                      <a:pos x="77" y="58"/>
                    </a:cxn>
                    <a:cxn ang="0">
                      <a:pos x="64" y="34"/>
                    </a:cxn>
                    <a:cxn ang="0">
                      <a:pos x="82" y="27"/>
                    </a:cxn>
                    <a:cxn ang="0">
                      <a:pos x="93" y="8"/>
                    </a:cxn>
                    <a:cxn ang="0">
                      <a:pos x="69" y="11"/>
                    </a:cxn>
                    <a:cxn ang="0">
                      <a:pos x="63" y="0"/>
                    </a:cxn>
                  </a:cxnLst>
                  <a:rect l="0" t="0" r="r" b="b"/>
                  <a:pathLst>
                    <a:path w="94" h="157">
                      <a:moveTo>
                        <a:pt x="63" y="0"/>
                      </a:moveTo>
                      <a:lnTo>
                        <a:pt x="63" y="20"/>
                      </a:lnTo>
                      <a:lnTo>
                        <a:pt x="55" y="33"/>
                      </a:lnTo>
                      <a:lnTo>
                        <a:pt x="57" y="54"/>
                      </a:lnTo>
                      <a:lnTo>
                        <a:pt x="47" y="82"/>
                      </a:lnTo>
                      <a:lnTo>
                        <a:pt x="31" y="108"/>
                      </a:lnTo>
                      <a:lnTo>
                        <a:pt x="7" y="125"/>
                      </a:lnTo>
                      <a:lnTo>
                        <a:pt x="0" y="154"/>
                      </a:lnTo>
                      <a:lnTo>
                        <a:pt x="10" y="156"/>
                      </a:lnTo>
                      <a:lnTo>
                        <a:pt x="10" y="129"/>
                      </a:lnTo>
                      <a:lnTo>
                        <a:pt x="44" y="127"/>
                      </a:lnTo>
                      <a:lnTo>
                        <a:pt x="69" y="109"/>
                      </a:lnTo>
                      <a:lnTo>
                        <a:pt x="69" y="72"/>
                      </a:lnTo>
                      <a:lnTo>
                        <a:pt x="77" y="58"/>
                      </a:lnTo>
                      <a:lnTo>
                        <a:pt x="64" y="34"/>
                      </a:lnTo>
                      <a:lnTo>
                        <a:pt x="82" y="27"/>
                      </a:lnTo>
                      <a:lnTo>
                        <a:pt x="93" y="8"/>
                      </a:lnTo>
                      <a:lnTo>
                        <a:pt x="69" y="11"/>
                      </a:lnTo>
                      <a:lnTo>
                        <a:pt x="63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4" name="Freeform 27"/>
                <p:cNvSpPr>
                  <a:spLocks/>
                </p:cNvSpPr>
                <p:nvPr/>
              </p:nvSpPr>
              <p:spPr bwMode="auto">
                <a:xfrm>
                  <a:off x="2780" y="1139"/>
                  <a:ext cx="19" cy="36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16"/>
                    </a:cxn>
                    <a:cxn ang="0">
                      <a:pos x="6" y="35"/>
                    </a:cxn>
                    <a:cxn ang="0">
                      <a:pos x="18" y="21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19" h="36">
                      <a:moveTo>
                        <a:pt x="9" y="0"/>
                      </a:moveTo>
                      <a:lnTo>
                        <a:pt x="0" y="16"/>
                      </a:lnTo>
                      <a:lnTo>
                        <a:pt x="6" y="35"/>
                      </a:lnTo>
                      <a:lnTo>
                        <a:pt x="18" y="21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5" name="Freeform 28"/>
                <p:cNvSpPr>
                  <a:spLocks/>
                </p:cNvSpPr>
                <p:nvPr/>
              </p:nvSpPr>
              <p:spPr bwMode="auto">
                <a:xfrm>
                  <a:off x="2923" y="1177"/>
                  <a:ext cx="220" cy="9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" y="7"/>
                    </a:cxn>
                    <a:cxn ang="0">
                      <a:pos x="82" y="41"/>
                    </a:cxn>
                    <a:cxn ang="0">
                      <a:pos x="75" y="60"/>
                    </a:cxn>
                    <a:cxn ang="0">
                      <a:pos x="115" y="77"/>
                    </a:cxn>
                    <a:cxn ang="0">
                      <a:pos x="219" y="77"/>
                    </a:cxn>
                    <a:cxn ang="0">
                      <a:pos x="106" y="93"/>
                    </a:cxn>
                    <a:cxn ang="0">
                      <a:pos x="75" y="60"/>
                    </a:cxn>
                    <a:cxn ang="0">
                      <a:pos x="46" y="5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0" h="94">
                      <a:moveTo>
                        <a:pt x="0" y="0"/>
                      </a:moveTo>
                      <a:lnTo>
                        <a:pt x="33" y="7"/>
                      </a:lnTo>
                      <a:lnTo>
                        <a:pt x="82" y="41"/>
                      </a:lnTo>
                      <a:lnTo>
                        <a:pt x="75" y="60"/>
                      </a:lnTo>
                      <a:lnTo>
                        <a:pt x="115" y="77"/>
                      </a:lnTo>
                      <a:lnTo>
                        <a:pt x="219" y="77"/>
                      </a:lnTo>
                      <a:lnTo>
                        <a:pt x="106" y="93"/>
                      </a:lnTo>
                      <a:lnTo>
                        <a:pt x="75" y="60"/>
                      </a:lnTo>
                      <a:lnTo>
                        <a:pt x="46" y="5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6" name="Freeform 29"/>
                <p:cNvSpPr>
                  <a:spLocks/>
                </p:cNvSpPr>
                <p:nvPr/>
              </p:nvSpPr>
              <p:spPr bwMode="auto">
                <a:xfrm>
                  <a:off x="3098" y="1255"/>
                  <a:ext cx="236" cy="221"/>
                </a:xfrm>
                <a:custGeom>
                  <a:avLst/>
                  <a:gdLst/>
                  <a:ahLst/>
                  <a:cxnLst>
                    <a:cxn ang="0">
                      <a:pos x="190" y="216"/>
                    </a:cxn>
                    <a:cxn ang="0">
                      <a:pos x="179" y="212"/>
                    </a:cxn>
                    <a:cxn ang="0">
                      <a:pos x="154" y="187"/>
                    </a:cxn>
                    <a:cxn ang="0">
                      <a:pos x="130" y="182"/>
                    </a:cxn>
                    <a:cxn ang="0">
                      <a:pos x="124" y="167"/>
                    </a:cxn>
                    <a:cxn ang="0">
                      <a:pos x="110" y="155"/>
                    </a:cxn>
                    <a:cxn ang="0">
                      <a:pos x="87" y="155"/>
                    </a:cxn>
                    <a:cxn ang="0">
                      <a:pos x="62" y="165"/>
                    </a:cxn>
                    <a:cxn ang="0">
                      <a:pos x="40" y="169"/>
                    </a:cxn>
                    <a:cxn ang="0">
                      <a:pos x="15" y="169"/>
                    </a:cxn>
                    <a:cxn ang="0">
                      <a:pos x="14" y="152"/>
                    </a:cxn>
                    <a:cxn ang="0">
                      <a:pos x="5" y="127"/>
                    </a:cxn>
                    <a:cxn ang="0">
                      <a:pos x="3" y="114"/>
                    </a:cxn>
                    <a:cxn ang="0">
                      <a:pos x="3" y="79"/>
                    </a:cxn>
                    <a:cxn ang="0">
                      <a:pos x="44" y="60"/>
                    </a:cxn>
                    <a:cxn ang="0">
                      <a:pos x="48" y="41"/>
                    </a:cxn>
                    <a:cxn ang="0">
                      <a:pos x="57" y="43"/>
                    </a:cxn>
                    <a:cxn ang="0">
                      <a:pos x="77" y="22"/>
                    </a:cxn>
                    <a:cxn ang="0">
                      <a:pos x="98" y="25"/>
                    </a:cxn>
                    <a:cxn ang="0">
                      <a:pos x="113" y="10"/>
                    </a:cxn>
                    <a:cxn ang="0">
                      <a:pos x="125" y="8"/>
                    </a:cxn>
                    <a:cxn ang="0">
                      <a:pos x="145" y="34"/>
                    </a:cxn>
                    <a:cxn ang="0">
                      <a:pos x="163" y="43"/>
                    </a:cxn>
                    <a:cxn ang="0">
                      <a:pos x="165" y="16"/>
                    </a:cxn>
                    <a:cxn ang="0">
                      <a:pos x="172" y="0"/>
                    </a:cxn>
                    <a:cxn ang="0">
                      <a:pos x="185" y="22"/>
                    </a:cxn>
                    <a:cxn ang="0">
                      <a:pos x="196" y="60"/>
                    </a:cxn>
                    <a:cxn ang="0">
                      <a:pos x="219" y="83"/>
                    </a:cxn>
                    <a:cxn ang="0">
                      <a:pos x="232" y="101"/>
                    </a:cxn>
                    <a:cxn ang="0">
                      <a:pos x="235" y="133"/>
                    </a:cxn>
                    <a:cxn ang="0">
                      <a:pos x="221" y="169"/>
                    </a:cxn>
                    <a:cxn ang="0">
                      <a:pos x="217" y="202"/>
                    </a:cxn>
                    <a:cxn ang="0">
                      <a:pos x="196" y="215"/>
                    </a:cxn>
                  </a:cxnLst>
                  <a:rect l="0" t="0" r="r" b="b"/>
                  <a:pathLst>
                    <a:path w="236" h="221">
                      <a:moveTo>
                        <a:pt x="196" y="215"/>
                      </a:moveTo>
                      <a:lnTo>
                        <a:pt x="190" y="216"/>
                      </a:lnTo>
                      <a:lnTo>
                        <a:pt x="185" y="220"/>
                      </a:lnTo>
                      <a:lnTo>
                        <a:pt x="179" y="212"/>
                      </a:lnTo>
                      <a:lnTo>
                        <a:pt x="158" y="202"/>
                      </a:lnTo>
                      <a:lnTo>
                        <a:pt x="154" y="187"/>
                      </a:lnTo>
                      <a:lnTo>
                        <a:pt x="147" y="182"/>
                      </a:lnTo>
                      <a:lnTo>
                        <a:pt x="130" y="182"/>
                      </a:lnTo>
                      <a:lnTo>
                        <a:pt x="130" y="170"/>
                      </a:lnTo>
                      <a:lnTo>
                        <a:pt x="124" y="167"/>
                      </a:lnTo>
                      <a:lnTo>
                        <a:pt x="123" y="157"/>
                      </a:lnTo>
                      <a:lnTo>
                        <a:pt x="110" y="155"/>
                      </a:lnTo>
                      <a:lnTo>
                        <a:pt x="98" y="152"/>
                      </a:lnTo>
                      <a:lnTo>
                        <a:pt x="87" y="155"/>
                      </a:lnTo>
                      <a:lnTo>
                        <a:pt x="87" y="157"/>
                      </a:lnTo>
                      <a:lnTo>
                        <a:pt x="62" y="165"/>
                      </a:lnTo>
                      <a:lnTo>
                        <a:pt x="62" y="169"/>
                      </a:lnTo>
                      <a:lnTo>
                        <a:pt x="40" y="169"/>
                      </a:lnTo>
                      <a:lnTo>
                        <a:pt x="28" y="176"/>
                      </a:lnTo>
                      <a:lnTo>
                        <a:pt x="15" y="169"/>
                      </a:lnTo>
                      <a:lnTo>
                        <a:pt x="14" y="167"/>
                      </a:lnTo>
                      <a:lnTo>
                        <a:pt x="14" y="152"/>
                      </a:lnTo>
                      <a:lnTo>
                        <a:pt x="10" y="139"/>
                      </a:lnTo>
                      <a:lnTo>
                        <a:pt x="5" y="127"/>
                      </a:lnTo>
                      <a:lnTo>
                        <a:pt x="8" y="118"/>
                      </a:lnTo>
                      <a:lnTo>
                        <a:pt x="3" y="114"/>
                      </a:lnTo>
                      <a:lnTo>
                        <a:pt x="0" y="93"/>
                      </a:lnTo>
                      <a:lnTo>
                        <a:pt x="3" y="79"/>
                      </a:lnTo>
                      <a:lnTo>
                        <a:pt x="16" y="68"/>
                      </a:lnTo>
                      <a:lnTo>
                        <a:pt x="44" y="60"/>
                      </a:lnTo>
                      <a:lnTo>
                        <a:pt x="51" y="51"/>
                      </a:lnTo>
                      <a:lnTo>
                        <a:pt x="48" y="41"/>
                      </a:lnTo>
                      <a:lnTo>
                        <a:pt x="55" y="38"/>
                      </a:lnTo>
                      <a:lnTo>
                        <a:pt x="57" y="43"/>
                      </a:lnTo>
                      <a:lnTo>
                        <a:pt x="60" y="35"/>
                      </a:lnTo>
                      <a:lnTo>
                        <a:pt x="77" y="22"/>
                      </a:lnTo>
                      <a:lnTo>
                        <a:pt x="87" y="28"/>
                      </a:lnTo>
                      <a:lnTo>
                        <a:pt x="98" y="25"/>
                      </a:lnTo>
                      <a:lnTo>
                        <a:pt x="102" y="13"/>
                      </a:lnTo>
                      <a:lnTo>
                        <a:pt x="113" y="10"/>
                      </a:lnTo>
                      <a:lnTo>
                        <a:pt x="110" y="2"/>
                      </a:lnTo>
                      <a:lnTo>
                        <a:pt x="125" y="8"/>
                      </a:lnTo>
                      <a:lnTo>
                        <a:pt x="138" y="5"/>
                      </a:lnTo>
                      <a:lnTo>
                        <a:pt x="145" y="34"/>
                      </a:lnTo>
                      <a:lnTo>
                        <a:pt x="154" y="43"/>
                      </a:lnTo>
                      <a:lnTo>
                        <a:pt x="163" y="43"/>
                      </a:lnTo>
                      <a:lnTo>
                        <a:pt x="167" y="25"/>
                      </a:lnTo>
                      <a:lnTo>
                        <a:pt x="165" y="16"/>
                      </a:lnTo>
                      <a:lnTo>
                        <a:pt x="167" y="2"/>
                      </a:lnTo>
                      <a:lnTo>
                        <a:pt x="172" y="0"/>
                      </a:lnTo>
                      <a:lnTo>
                        <a:pt x="179" y="18"/>
                      </a:lnTo>
                      <a:lnTo>
                        <a:pt x="185" y="22"/>
                      </a:lnTo>
                      <a:lnTo>
                        <a:pt x="189" y="38"/>
                      </a:lnTo>
                      <a:lnTo>
                        <a:pt x="196" y="60"/>
                      </a:lnTo>
                      <a:lnTo>
                        <a:pt x="206" y="66"/>
                      </a:lnTo>
                      <a:lnTo>
                        <a:pt x="219" y="83"/>
                      </a:lnTo>
                      <a:lnTo>
                        <a:pt x="221" y="91"/>
                      </a:lnTo>
                      <a:lnTo>
                        <a:pt x="232" y="101"/>
                      </a:lnTo>
                      <a:lnTo>
                        <a:pt x="235" y="119"/>
                      </a:lnTo>
                      <a:lnTo>
                        <a:pt x="235" y="133"/>
                      </a:lnTo>
                      <a:lnTo>
                        <a:pt x="232" y="155"/>
                      </a:lnTo>
                      <a:lnTo>
                        <a:pt x="221" y="169"/>
                      </a:lnTo>
                      <a:lnTo>
                        <a:pt x="217" y="187"/>
                      </a:lnTo>
                      <a:lnTo>
                        <a:pt x="217" y="202"/>
                      </a:lnTo>
                      <a:lnTo>
                        <a:pt x="206" y="205"/>
                      </a:lnTo>
                      <a:lnTo>
                        <a:pt x="196" y="21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7" name="Freeform 30"/>
                <p:cNvSpPr>
                  <a:spLocks/>
                </p:cNvSpPr>
                <p:nvPr/>
              </p:nvSpPr>
              <p:spPr bwMode="auto">
                <a:xfrm>
                  <a:off x="3286" y="1488"/>
                  <a:ext cx="18" cy="27"/>
                </a:xfrm>
                <a:custGeom>
                  <a:avLst/>
                  <a:gdLst/>
                  <a:ahLst/>
                  <a:cxnLst>
                    <a:cxn ang="0">
                      <a:pos x="9" y="23"/>
                    </a:cxn>
                    <a:cxn ang="0">
                      <a:pos x="3" y="19"/>
                    </a:cxn>
                    <a:cxn ang="0">
                      <a:pos x="3" y="15"/>
                    </a:cxn>
                    <a:cxn ang="0">
                      <a:pos x="3" y="11"/>
                    </a:cxn>
                    <a:cxn ang="0">
                      <a:pos x="2" y="7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9" y="4"/>
                    </a:cxn>
                    <a:cxn ang="0">
                      <a:pos x="12" y="3"/>
                    </a:cxn>
                    <a:cxn ang="0">
                      <a:pos x="13" y="3"/>
                    </a:cxn>
                    <a:cxn ang="0">
                      <a:pos x="17" y="0"/>
                    </a:cxn>
                    <a:cxn ang="0">
                      <a:pos x="17" y="11"/>
                    </a:cxn>
                    <a:cxn ang="0">
                      <a:pos x="15" y="15"/>
                    </a:cxn>
                    <a:cxn ang="0">
                      <a:pos x="13" y="19"/>
                    </a:cxn>
                    <a:cxn ang="0">
                      <a:pos x="13" y="22"/>
                    </a:cxn>
                    <a:cxn ang="0">
                      <a:pos x="12" y="23"/>
                    </a:cxn>
                    <a:cxn ang="0">
                      <a:pos x="12" y="26"/>
                    </a:cxn>
                    <a:cxn ang="0">
                      <a:pos x="9" y="23"/>
                    </a:cxn>
                  </a:cxnLst>
                  <a:rect l="0" t="0" r="r" b="b"/>
                  <a:pathLst>
                    <a:path w="18" h="27">
                      <a:moveTo>
                        <a:pt x="9" y="23"/>
                      </a:moveTo>
                      <a:lnTo>
                        <a:pt x="3" y="19"/>
                      </a:lnTo>
                      <a:lnTo>
                        <a:pt x="3" y="15"/>
                      </a:lnTo>
                      <a:lnTo>
                        <a:pt x="3" y="11"/>
                      </a:ln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4"/>
                      </a:lnTo>
                      <a:lnTo>
                        <a:pt x="12" y="3"/>
                      </a:lnTo>
                      <a:lnTo>
                        <a:pt x="13" y="3"/>
                      </a:lnTo>
                      <a:lnTo>
                        <a:pt x="17" y="0"/>
                      </a:lnTo>
                      <a:lnTo>
                        <a:pt x="17" y="11"/>
                      </a:lnTo>
                      <a:lnTo>
                        <a:pt x="15" y="15"/>
                      </a:lnTo>
                      <a:lnTo>
                        <a:pt x="13" y="19"/>
                      </a:lnTo>
                      <a:lnTo>
                        <a:pt x="13" y="22"/>
                      </a:lnTo>
                      <a:lnTo>
                        <a:pt x="12" y="23"/>
                      </a:lnTo>
                      <a:lnTo>
                        <a:pt x="12" y="26"/>
                      </a:lnTo>
                      <a:lnTo>
                        <a:pt x="9" y="23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8" name="Freeform 31"/>
                <p:cNvSpPr>
                  <a:spLocks/>
                </p:cNvSpPr>
                <p:nvPr/>
              </p:nvSpPr>
              <p:spPr bwMode="auto">
                <a:xfrm>
                  <a:off x="2463" y="1235"/>
                  <a:ext cx="26" cy="106"/>
                </a:xfrm>
                <a:custGeom>
                  <a:avLst/>
                  <a:gdLst/>
                  <a:ahLst/>
                  <a:cxnLst>
                    <a:cxn ang="0">
                      <a:pos x="3" y="37"/>
                    </a:cxn>
                    <a:cxn ang="0">
                      <a:pos x="13" y="28"/>
                    </a:cxn>
                    <a:cxn ang="0">
                      <a:pos x="20" y="0"/>
                    </a:cxn>
                    <a:cxn ang="0">
                      <a:pos x="25" y="42"/>
                    </a:cxn>
                    <a:cxn ang="0">
                      <a:pos x="17" y="94"/>
                    </a:cxn>
                    <a:cxn ang="0">
                      <a:pos x="0" y="105"/>
                    </a:cxn>
                    <a:cxn ang="0">
                      <a:pos x="0" y="80"/>
                    </a:cxn>
                    <a:cxn ang="0">
                      <a:pos x="5" y="64"/>
                    </a:cxn>
                    <a:cxn ang="0">
                      <a:pos x="3" y="37"/>
                    </a:cxn>
                  </a:cxnLst>
                  <a:rect l="0" t="0" r="r" b="b"/>
                  <a:pathLst>
                    <a:path w="26" h="106">
                      <a:moveTo>
                        <a:pt x="3" y="37"/>
                      </a:moveTo>
                      <a:lnTo>
                        <a:pt x="13" y="28"/>
                      </a:lnTo>
                      <a:lnTo>
                        <a:pt x="20" y="0"/>
                      </a:lnTo>
                      <a:lnTo>
                        <a:pt x="25" y="42"/>
                      </a:lnTo>
                      <a:lnTo>
                        <a:pt x="17" y="94"/>
                      </a:lnTo>
                      <a:lnTo>
                        <a:pt x="0" y="105"/>
                      </a:lnTo>
                      <a:lnTo>
                        <a:pt x="0" y="80"/>
                      </a:lnTo>
                      <a:lnTo>
                        <a:pt x="5" y="64"/>
                      </a:lnTo>
                      <a:lnTo>
                        <a:pt x="3" y="37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</p:grpSp>
        </p:grpSp>
      </p:grpSp>
      <p:sp>
        <p:nvSpPr>
          <p:cNvPr id="1334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4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48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" name="Rectangle 3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2B4558-EC5B-4900-BCAD-5CBE9A408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1095-07D1-4E22-954B-E74FC785EC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D1E6E-D35A-4B63-B442-73EBF02FD4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5735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5735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721A-0D5B-4883-93BD-40F48CFFC5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1C9D-6B1D-446D-85E9-2247C0416F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8EFFF-B0F0-48C2-9A5E-39D4FB9D74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A7752-6AEC-4594-B02E-6F23676DA1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1F50-5EDD-4F4C-A337-21E3E559A9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BADB7-0B79-461E-99A2-E87C3638D4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0965D-D381-416D-89AD-52FF36F5C9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0E12-E4B5-4DE5-BF8C-14333010154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8575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76B1-B732-4E42-879C-3BC3DFC5DE1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5735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5735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F42F-9CF9-4F28-B3B4-BD5F02AB09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14348" y="1071546"/>
            <a:ext cx="533400" cy="2444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657350"/>
            <a:ext cx="6096000" cy="4114800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98F1A-BBE3-4905-98F8-B7221269B3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684213" y="228600"/>
            <a:ext cx="8002587" cy="1143000"/>
          </a:xfrm>
        </p:spPr>
        <p:txBody>
          <a:bodyPr/>
          <a:lstStyle>
            <a:lvl1pPr>
              <a:defRPr sz="3600" b="1" i="0" baseline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4300"/>
            <a:ext cx="9142413" cy="6742113"/>
            <a:chOff x="0" y="72"/>
            <a:chExt cx="5759" cy="4247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12"/>
              <a:ext cx="5759" cy="2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3200">
                <a:solidFill>
                  <a:srgbClr val="FFFFFF"/>
                </a:solidFill>
                <a:latin typeface="Times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72"/>
              <a:ext cx="5759" cy="2040"/>
              <a:chOff x="0" y="72"/>
              <a:chExt cx="5759" cy="2040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1872"/>
                <a:ext cx="5759" cy="24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289" y="72"/>
                <a:ext cx="1440" cy="1984"/>
                <a:chOff x="2289" y="72"/>
                <a:chExt cx="1440" cy="1984"/>
              </a:xfrm>
            </p:grpSpPr>
            <p:sp>
              <p:nvSpPr>
                <p:cNvPr id="29" name="Freeform 7"/>
                <p:cNvSpPr>
                  <a:spLocks/>
                </p:cNvSpPr>
                <p:nvPr/>
              </p:nvSpPr>
              <p:spPr bwMode="auto">
                <a:xfrm>
                  <a:off x="2289" y="127"/>
                  <a:ext cx="1440" cy="1770"/>
                </a:xfrm>
                <a:custGeom>
                  <a:avLst/>
                  <a:gdLst/>
                  <a:ahLst/>
                  <a:cxnLst>
                    <a:cxn ang="0">
                      <a:pos x="901" y="33"/>
                    </a:cxn>
                    <a:cxn ang="0">
                      <a:pos x="1066" y="129"/>
                    </a:cxn>
                    <a:cxn ang="0">
                      <a:pos x="1207" y="256"/>
                    </a:cxn>
                    <a:cxn ang="0">
                      <a:pos x="1316" y="410"/>
                    </a:cxn>
                    <a:cxn ang="0">
                      <a:pos x="1394" y="581"/>
                    </a:cxn>
                    <a:cxn ang="0">
                      <a:pos x="1435" y="766"/>
                    </a:cxn>
                    <a:cxn ang="0">
                      <a:pos x="1435" y="958"/>
                    </a:cxn>
                    <a:cxn ang="0">
                      <a:pos x="1394" y="1143"/>
                    </a:cxn>
                    <a:cxn ang="0">
                      <a:pos x="1316" y="1314"/>
                    </a:cxn>
                    <a:cxn ang="0">
                      <a:pos x="1207" y="1468"/>
                    </a:cxn>
                    <a:cxn ang="0">
                      <a:pos x="1066" y="1597"/>
                    </a:cxn>
                    <a:cxn ang="0">
                      <a:pos x="901" y="1691"/>
                    </a:cxn>
                    <a:cxn ang="0">
                      <a:pos x="721" y="1749"/>
                    </a:cxn>
                    <a:cxn ang="0">
                      <a:pos x="533" y="1769"/>
                    </a:cxn>
                    <a:cxn ang="0">
                      <a:pos x="344" y="1749"/>
                    </a:cxn>
                    <a:cxn ang="0">
                      <a:pos x="165" y="1691"/>
                    </a:cxn>
                    <a:cxn ang="0">
                      <a:pos x="0" y="1597"/>
                    </a:cxn>
                    <a:cxn ang="0">
                      <a:pos x="125" y="1571"/>
                    </a:cxn>
                    <a:cxn ang="0">
                      <a:pos x="281" y="1640"/>
                    </a:cxn>
                    <a:cxn ang="0">
                      <a:pos x="446" y="1675"/>
                    </a:cxn>
                    <a:cxn ang="0">
                      <a:pos x="618" y="1675"/>
                    </a:cxn>
                    <a:cxn ang="0">
                      <a:pos x="785" y="1640"/>
                    </a:cxn>
                    <a:cxn ang="0">
                      <a:pos x="941" y="1571"/>
                    </a:cxn>
                    <a:cxn ang="0">
                      <a:pos x="1080" y="1470"/>
                    </a:cxn>
                    <a:cxn ang="0">
                      <a:pos x="1194" y="1343"/>
                    </a:cxn>
                    <a:cxn ang="0">
                      <a:pos x="1281" y="1194"/>
                    </a:cxn>
                    <a:cxn ang="0">
                      <a:pos x="1332" y="1032"/>
                    </a:cxn>
                    <a:cxn ang="0">
                      <a:pos x="1350" y="862"/>
                    </a:cxn>
                    <a:cxn ang="0">
                      <a:pos x="1332" y="691"/>
                    </a:cxn>
                    <a:cxn ang="0">
                      <a:pos x="1281" y="530"/>
                    </a:cxn>
                    <a:cxn ang="0">
                      <a:pos x="1194" y="381"/>
                    </a:cxn>
                    <a:cxn ang="0">
                      <a:pos x="1080" y="254"/>
                    </a:cxn>
                    <a:cxn ang="0">
                      <a:pos x="941" y="154"/>
                    </a:cxn>
                    <a:cxn ang="0">
                      <a:pos x="785" y="85"/>
                    </a:cxn>
                    <a:cxn ang="0">
                      <a:pos x="812" y="0"/>
                    </a:cxn>
                  </a:cxnLst>
                  <a:rect l="0" t="0" r="r" b="b"/>
                  <a:pathLst>
                    <a:path w="1440" h="1770">
                      <a:moveTo>
                        <a:pt x="812" y="0"/>
                      </a:moveTo>
                      <a:lnTo>
                        <a:pt x="901" y="33"/>
                      </a:lnTo>
                      <a:lnTo>
                        <a:pt x="986" y="78"/>
                      </a:lnTo>
                      <a:lnTo>
                        <a:pt x="1066" y="129"/>
                      </a:lnTo>
                      <a:lnTo>
                        <a:pt x="1140" y="187"/>
                      </a:lnTo>
                      <a:lnTo>
                        <a:pt x="1207" y="256"/>
                      </a:lnTo>
                      <a:lnTo>
                        <a:pt x="1265" y="330"/>
                      </a:lnTo>
                      <a:lnTo>
                        <a:pt x="1316" y="410"/>
                      </a:lnTo>
                      <a:lnTo>
                        <a:pt x="1361" y="492"/>
                      </a:lnTo>
                      <a:lnTo>
                        <a:pt x="1394" y="581"/>
                      </a:lnTo>
                      <a:lnTo>
                        <a:pt x="1419" y="673"/>
                      </a:lnTo>
                      <a:lnTo>
                        <a:pt x="1435" y="766"/>
                      </a:lnTo>
                      <a:lnTo>
                        <a:pt x="1439" y="862"/>
                      </a:lnTo>
                      <a:lnTo>
                        <a:pt x="1435" y="958"/>
                      </a:lnTo>
                      <a:lnTo>
                        <a:pt x="1419" y="1052"/>
                      </a:lnTo>
                      <a:lnTo>
                        <a:pt x="1394" y="1143"/>
                      </a:lnTo>
                      <a:lnTo>
                        <a:pt x="1361" y="1230"/>
                      </a:lnTo>
                      <a:lnTo>
                        <a:pt x="1316" y="1314"/>
                      </a:lnTo>
                      <a:lnTo>
                        <a:pt x="1265" y="1395"/>
                      </a:lnTo>
                      <a:lnTo>
                        <a:pt x="1207" y="1468"/>
                      </a:lnTo>
                      <a:lnTo>
                        <a:pt x="1140" y="1537"/>
                      </a:lnTo>
                      <a:lnTo>
                        <a:pt x="1066" y="1597"/>
                      </a:lnTo>
                      <a:lnTo>
                        <a:pt x="986" y="1646"/>
                      </a:lnTo>
                      <a:lnTo>
                        <a:pt x="901" y="1691"/>
                      </a:lnTo>
                      <a:lnTo>
                        <a:pt x="812" y="1724"/>
                      </a:lnTo>
                      <a:lnTo>
                        <a:pt x="721" y="1749"/>
                      </a:lnTo>
                      <a:lnTo>
                        <a:pt x="627" y="1765"/>
                      </a:lnTo>
                      <a:lnTo>
                        <a:pt x="533" y="1769"/>
                      </a:lnTo>
                      <a:lnTo>
                        <a:pt x="437" y="1765"/>
                      </a:lnTo>
                      <a:lnTo>
                        <a:pt x="344" y="1749"/>
                      </a:lnTo>
                      <a:lnTo>
                        <a:pt x="252" y="1724"/>
                      </a:lnTo>
                      <a:lnTo>
                        <a:pt x="165" y="1691"/>
                      </a:lnTo>
                      <a:lnTo>
                        <a:pt x="80" y="1646"/>
                      </a:lnTo>
                      <a:lnTo>
                        <a:pt x="0" y="1597"/>
                      </a:lnTo>
                      <a:lnTo>
                        <a:pt x="51" y="1524"/>
                      </a:lnTo>
                      <a:lnTo>
                        <a:pt x="125" y="1571"/>
                      </a:lnTo>
                      <a:lnTo>
                        <a:pt x="201" y="1609"/>
                      </a:lnTo>
                      <a:lnTo>
                        <a:pt x="281" y="1640"/>
                      </a:lnTo>
                      <a:lnTo>
                        <a:pt x="364" y="1662"/>
                      </a:lnTo>
                      <a:lnTo>
                        <a:pt x="446" y="1675"/>
                      </a:lnTo>
                      <a:lnTo>
                        <a:pt x="533" y="1680"/>
                      </a:lnTo>
                      <a:lnTo>
                        <a:pt x="618" y="1675"/>
                      </a:lnTo>
                      <a:lnTo>
                        <a:pt x="703" y="1662"/>
                      </a:lnTo>
                      <a:lnTo>
                        <a:pt x="785" y="1640"/>
                      </a:lnTo>
                      <a:lnTo>
                        <a:pt x="866" y="1609"/>
                      </a:lnTo>
                      <a:lnTo>
                        <a:pt x="941" y="1571"/>
                      </a:lnTo>
                      <a:lnTo>
                        <a:pt x="1013" y="1524"/>
                      </a:lnTo>
                      <a:lnTo>
                        <a:pt x="1080" y="1470"/>
                      </a:lnTo>
                      <a:lnTo>
                        <a:pt x="1140" y="1410"/>
                      </a:lnTo>
                      <a:lnTo>
                        <a:pt x="1194" y="1343"/>
                      </a:lnTo>
                      <a:lnTo>
                        <a:pt x="1240" y="1270"/>
                      </a:lnTo>
                      <a:lnTo>
                        <a:pt x="1281" y="1194"/>
                      </a:lnTo>
                      <a:lnTo>
                        <a:pt x="1312" y="1116"/>
                      </a:lnTo>
                      <a:lnTo>
                        <a:pt x="1332" y="1032"/>
                      </a:lnTo>
                      <a:lnTo>
                        <a:pt x="1345" y="947"/>
                      </a:lnTo>
                      <a:lnTo>
                        <a:pt x="1350" y="862"/>
                      </a:lnTo>
                      <a:lnTo>
                        <a:pt x="1345" y="775"/>
                      </a:lnTo>
                      <a:lnTo>
                        <a:pt x="1332" y="691"/>
                      </a:lnTo>
                      <a:lnTo>
                        <a:pt x="1312" y="608"/>
                      </a:lnTo>
                      <a:lnTo>
                        <a:pt x="1281" y="530"/>
                      </a:lnTo>
                      <a:lnTo>
                        <a:pt x="1240" y="452"/>
                      </a:lnTo>
                      <a:lnTo>
                        <a:pt x="1194" y="381"/>
                      </a:lnTo>
                      <a:lnTo>
                        <a:pt x="1140" y="314"/>
                      </a:lnTo>
                      <a:lnTo>
                        <a:pt x="1080" y="254"/>
                      </a:lnTo>
                      <a:lnTo>
                        <a:pt x="1013" y="201"/>
                      </a:lnTo>
                      <a:lnTo>
                        <a:pt x="941" y="154"/>
                      </a:lnTo>
                      <a:lnTo>
                        <a:pt x="866" y="114"/>
                      </a:lnTo>
                      <a:lnTo>
                        <a:pt x="785" y="85"/>
                      </a:lnTo>
                      <a:lnTo>
                        <a:pt x="788" y="78"/>
                      </a:lnTo>
                      <a:lnTo>
                        <a:pt x="812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3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324" y="1620"/>
                  <a:ext cx="142" cy="257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3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119" y="243"/>
                  <a:ext cx="49" cy="9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3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203" y="72"/>
                  <a:ext cx="49" cy="9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33" name="Freeform 11"/>
                <p:cNvSpPr>
                  <a:spLocks/>
                </p:cNvSpPr>
                <p:nvPr/>
              </p:nvSpPr>
              <p:spPr bwMode="auto">
                <a:xfrm>
                  <a:off x="2483" y="1903"/>
                  <a:ext cx="841" cy="153"/>
                </a:xfrm>
                <a:custGeom>
                  <a:avLst/>
                  <a:gdLst/>
                  <a:ahLst/>
                  <a:cxnLst>
                    <a:cxn ang="0">
                      <a:pos x="3" y="98"/>
                    </a:cxn>
                    <a:cxn ang="0">
                      <a:pos x="20" y="80"/>
                    </a:cxn>
                    <a:cxn ang="0">
                      <a:pos x="44" y="65"/>
                    </a:cxn>
                    <a:cxn ang="0">
                      <a:pos x="89" y="43"/>
                    </a:cxn>
                    <a:cxn ang="0">
                      <a:pos x="140" y="30"/>
                    </a:cxn>
                    <a:cxn ang="0">
                      <a:pos x="188" y="19"/>
                    </a:cxn>
                    <a:cxn ang="0">
                      <a:pos x="253" y="9"/>
                    </a:cxn>
                    <a:cxn ang="0">
                      <a:pos x="314" y="3"/>
                    </a:cxn>
                    <a:cxn ang="0">
                      <a:pos x="386" y="0"/>
                    </a:cxn>
                    <a:cxn ang="0">
                      <a:pos x="475" y="1"/>
                    </a:cxn>
                    <a:cxn ang="0">
                      <a:pos x="567" y="6"/>
                    </a:cxn>
                    <a:cxn ang="0">
                      <a:pos x="632" y="14"/>
                    </a:cxn>
                    <a:cxn ang="0">
                      <a:pos x="700" y="27"/>
                    </a:cxn>
                    <a:cxn ang="0">
                      <a:pos x="765" y="47"/>
                    </a:cxn>
                    <a:cxn ang="0">
                      <a:pos x="799" y="66"/>
                    </a:cxn>
                    <a:cxn ang="0">
                      <a:pos x="820" y="82"/>
                    </a:cxn>
                    <a:cxn ang="0">
                      <a:pos x="840" y="108"/>
                    </a:cxn>
                    <a:cxn ang="0">
                      <a:pos x="806" y="122"/>
                    </a:cxn>
                    <a:cxn ang="0">
                      <a:pos x="748" y="133"/>
                    </a:cxn>
                    <a:cxn ang="0">
                      <a:pos x="676" y="141"/>
                    </a:cxn>
                    <a:cxn ang="0">
                      <a:pos x="608" y="148"/>
                    </a:cxn>
                    <a:cxn ang="0">
                      <a:pos x="526" y="151"/>
                    </a:cxn>
                    <a:cxn ang="0">
                      <a:pos x="437" y="152"/>
                    </a:cxn>
                    <a:cxn ang="0">
                      <a:pos x="352" y="152"/>
                    </a:cxn>
                    <a:cxn ang="0">
                      <a:pos x="263" y="151"/>
                    </a:cxn>
                    <a:cxn ang="0">
                      <a:pos x="164" y="143"/>
                    </a:cxn>
                    <a:cxn ang="0">
                      <a:pos x="85" y="135"/>
                    </a:cxn>
                    <a:cxn ang="0">
                      <a:pos x="20" y="120"/>
                    </a:cxn>
                    <a:cxn ang="0">
                      <a:pos x="0" y="109"/>
                    </a:cxn>
                    <a:cxn ang="0">
                      <a:pos x="3" y="98"/>
                    </a:cxn>
                  </a:cxnLst>
                  <a:rect l="0" t="0" r="r" b="b"/>
                  <a:pathLst>
                    <a:path w="841" h="153">
                      <a:moveTo>
                        <a:pt x="3" y="98"/>
                      </a:moveTo>
                      <a:lnTo>
                        <a:pt x="20" y="80"/>
                      </a:lnTo>
                      <a:lnTo>
                        <a:pt x="44" y="65"/>
                      </a:lnTo>
                      <a:lnTo>
                        <a:pt x="89" y="43"/>
                      </a:lnTo>
                      <a:lnTo>
                        <a:pt x="140" y="30"/>
                      </a:lnTo>
                      <a:lnTo>
                        <a:pt x="188" y="19"/>
                      </a:lnTo>
                      <a:lnTo>
                        <a:pt x="253" y="9"/>
                      </a:lnTo>
                      <a:lnTo>
                        <a:pt x="314" y="3"/>
                      </a:lnTo>
                      <a:lnTo>
                        <a:pt x="386" y="0"/>
                      </a:lnTo>
                      <a:lnTo>
                        <a:pt x="475" y="1"/>
                      </a:lnTo>
                      <a:lnTo>
                        <a:pt x="567" y="6"/>
                      </a:lnTo>
                      <a:lnTo>
                        <a:pt x="632" y="14"/>
                      </a:lnTo>
                      <a:lnTo>
                        <a:pt x="700" y="27"/>
                      </a:lnTo>
                      <a:lnTo>
                        <a:pt x="765" y="47"/>
                      </a:lnTo>
                      <a:lnTo>
                        <a:pt x="799" y="66"/>
                      </a:lnTo>
                      <a:lnTo>
                        <a:pt x="820" y="82"/>
                      </a:lnTo>
                      <a:lnTo>
                        <a:pt x="840" y="108"/>
                      </a:lnTo>
                      <a:lnTo>
                        <a:pt x="806" y="122"/>
                      </a:lnTo>
                      <a:lnTo>
                        <a:pt x="748" y="133"/>
                      </a:lnTo>
                      <a:lnTo>
                        <a:pt x="676" y="141"/>
                      </a:lnTo>
                      <a:lnTo>
                        <a:pt x="608" y="148"/>
                      </a:lnTo>
                      <a:lnTo>
                        <a:pt x="526" y="151"/>
                      </a:lnTo>
                      <a:lnTo>
                        <a:pt x="437" y="152"/>
                      </a:lnTo>
                      <a:lnTo>
                        <a:pt x="352" y="152"/>
                      </a:lnTo>
                      <a:lnTo>
                        <a:pt x="263" y="151"/>
                      </a:lnTo>
                      <a:lnTo>
                        <a:pt x="164" y="143"/>
                      </a:lnTo>
                      <a:lnTo>
                        <a:pt x="85" y="135"/>
                      </a:lnTo>
                      <a:lnTo>
                        <a:pt x="20" y="120"/>
                      </a:lnTo>
                      <a:lnTo>
                        <a:pt x="0" y="109"/>
                      </a:lnTo>
                      <a:lnTo>
                        <a:pt x="3" y="98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</p:grpSp>
          <p:sp>
            <p:nvSpPr>
              <p:cNvPr id="9" name="Oval 12"/>
              <p:cNvSpPr>
                <a:spLocks noChangeArrowheads="1"/>
              </p:cNvSpPr>
              <p:nvPr/>
            </p:nvSpPr>
            <p:spPr bwMode="auto">
              <a:xfrm>
                <a:off x="2071" y="250"/>
                <a:ext cx="1497" cy="149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2071" y="406"/>
                <a:ext cx="1392" cy="1109"/>
                <a:chOff x="2071" y="406"/>
                <a:chExt cx="1392" cy="1109"/>
              </a:xfrm>
            </p:grpSpPr>
            <p:sp>
              <p:nvSpPr>
                <p:cNvPr id="11" name="Freeform 14"/>
                <p:cNvSpPr>
                  <a:spLocks/>
                </p:cNvSpPr>
                <p:nvPr/>
              </p:nvSpPr>
              <p:spPr bwMode="auto">
                <a:xfrm>
                  <a:off x="2268" y="812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" name="Freeform 15"/>
                <p:cNvSpPr>
                  <a:spLocks/>
                </p:cNvSpPr>
                <p:nvPr/>
              </p:nvSpPr>
              <p:spPr bwMode="auto">
                <a:xfrm>
                  <a:off x="2292" y="843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3" name="Freeform 16"/>
                <p:cNvSpPr>
                  <a:spLocks/>
                </p:cNvSpPr>
                <p:nvPr/>
              </p:nvSpPr>
              <p:spPr bwMode="auto">
                <a:xfrm>
                  <a:off x="2372" y="802"/>
                  <a:ext cx="51" cy="48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31" y="0"/>
                    </a:cxn>
                    <a:cxn ang="0">
                      <a:pos x="20" y="13"/>
                    </a:cxn>
                    <a:cxn ang="0">
                      <a:pos x="13" y="13"/>
                    </a:cxn>
                    <a:cxn ang="0">
                      <a:pos x="7" y="19"/>
                    </a:cxn>
                    <a:cxn ang="0">
                      <a:pos x="0" y="19"/>
                    </a:cxn>
                    <a:cxn ang="0">
                      <a:pos x="0" y="35"/>
                    </a:cxn>
                    <a:cxn ang="0">
                      <a:pos x="12" y="47"/>
                    </a:cxn>
                    <a:cxn ang="0">
                      <a:pos x="41" y="47"/>
                    </a:cxn>
                    <a:cxn ang="0">
                      <a:pos x="50" y="35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1" h="48">
                      <a:moveTo>
                        <a:pt x="50" y="0"/>
                      </a:moveTo>
                      <a:lnTo>
                        <a:pt x="31" y="0"/>
                      </a:lnTo>
                      <a:lnTo>
                        <a:pt x="20" y="13"/>
                      </a:lnTo>
                      <a:lnTo>
                        <a:pt x="13" y="13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35"/>
                      </a:lnTo>
                      <a:lnTo>
                        <a:pt x="12" y="47"/>
                      </a:lnTo>
                      <a:lnTo>
                        <a:pt x="41" y="47"/>
                      </a:lnTo>
                      <a:lnTo>
                        <a:pt x="50" y="35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4" name="Freeform 17"/>
                <p:cNvSpPr>
                  <a:spLocks/>
                </p:cNvSpPr>
                <p:nvPr/>
              </p:nvSpPr>
              <p:spPr bwMode="auto">
                <a:xfrm>
                  <a:off x="2071" y="840"/>
                  <a:ext cx="451" cy="587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99" y="16"/>
                    </a:cxn>
                    <a:cxn ang="0">
                      <a:pos x="64" y="47"/>
                    </a:cxn>
                    <a:cxn ang="0">
                      <a:pos x="56" y="75"/>
                    </a:cxn>
                    <a:cxn ang="0">
                      <a:pos x="30" y="95"/>
                    </a:cxn>
                    <a:cxn ang="0">
                      <a:pos x="12" y="135"/>
                    </a:cxn>
                    <a:cxn ang="0">
                      <a:pos x="12" y="159"/>
                    </a:cxn>
                    <a:cxn ang="0">
                      <a:pos x="0" y="201"/>
                    </a:cxn>
                    <a:cxn ang="0">
                      <a:pos x="16" y="219"/>
                    </a:cxn>
                    <a:cxn ang="0">
                      <a:pos x="56" y="272"/>
                    </a:cxn>
                    <a:cxn ang="0">
                      <a:pos x="68" y="265"/>
                    </a:cxn>
                    <a:cxn ang="0">
                      <a:pos x="139" y="265"/>
                    </a:cxn>
                    <a:cxn ang="0">
                      <a:pos x="172" y="278"/>
                    </a:cxn>
                    <a:cxn ang="0">
                      <a:pos x="169" y="319"/>
                    </a:cxn>
                    <a:cxn ang="0">
                      <a:pos x="193" y="374"/>
                    </a:cxn>
                    <a:cxn ang="0">
                      <a:pos x="191" y="389"/>
                    </a:cxn>
                    <a:cxn ang="0">
                      <a:pos x="201" y="406"/>
                    </a:cxn>
                    <a:cxn ang="0">
                      <a:pos x="186" y="445"/>
                    </a:cxn>
                    <a:cxn ang="0">
                      <a:pos x="204" y="494"/>
                    </a:cxn>
                    <a:cxn ang="0">
                      <a:pos x="214" y="532"/>
                    </a:cxn>
                    <a:cxn ang="0">
                      <a:pos x="226" y="556"/>
                    </a:cxn>
                    <a:cxn ang="0">
                      <a:pos x="239" y="586"/>
                    </a:cxn>
                    <a:cxn ang="0">
                      <a:pos x="263" y="582"/>
                    </a:cxn>
                    <a:cxn ang="0">
                      <a:pos x="302" y="560"/>
                    </a:cxn>
                    <a:cxn ang="0">
                      <a:pos x="320" y="533"/>
                    </a:cxn>
                    <a:cxn ang="0">
                      <a:pos x="319" y="515"/>
                    </a:cxn>
                    <a:cxn ang="0">
                      <a:pos x="342" y="500"/>
                    </a:cxn>
                    <a:cxn ang="0">
                      <a:pos x="338" y="474"/>
                    </a:cxn>
                    <a:cxn ang="0">
                      <a:pos x="373" y="432"/>
                    </a:cxn>
                    <a:cxn ang="0">
                      <a:pos x="378" y="398"/>
                    </a:cxn>
                    <a:cxn ang="0">
                      <a:pos x="369" y="386"/>
                    </a:cxn>
                    <a:cxn ang="0">
                      <a:pos x="373" y="372"/>
                    </a:cxn>
                    <a:cxn ang="0">
                      <a:pos x="365" y="360"/>
                    </a:cxn>
                    <a:cxn ang="0">
                      <a:pos x="391" y="327"/>
                    </a:cxn>
                    <a:cxn ang="0">
                      <a:pos x="391" y="310"/>
                    </a:cxn>
                    <a:cxn ang="0">
                      <a:pos x="427" y="282"/>
                    </a:cxn>
                    <a:cxn ang="0">
                      <a:pos x="450" y="207"/>
                    </a:cxn>
                    <a:cxn ang="0">
                      <a:pos x="417" y="226"/>
                    </a:cxn>
                    <a:cxn ang="0">
                      <a:pos x="388" y="218"/>
                    </a:cxn>
                    <a:cxn ang="0">
                      <a:pos x="392" y="200"/>
                    </a:cxn>
                    <a:cxn ang="0">
                      <a:pos x="363" y="180"/>
                    </a:cxn>
                    <a:cxn ang="0">
                      <a:pos x="349" y="132"/>
                    </a:cxn>
                    <a:cxn ang="0">
                      <a:pos x="321" y="93"/>
                    </a:cxn>
                    <a:cxn ang="0">
                      <a:pos x="321" y="66"/>
                    </a:cxn>
                    <a:cxn ang="0">
                      <a:pos x="306" y="65"/>
                    </a:cxn>
                    <a:cxn ang="0">
                      <a:pos x="296" y="69"/>
                    </a:cxn>
                    <a:cxn ang="0">
                      <a:pos x="254" y="54"/>
                    </a:cxn>
                    <a:cxn ang="0">
                      <a:pos x="243" y="65"/>
                    </a:cxn>
                    <a:cxn ang="0">
                      <a:pos x="234" y="78"/>
                    </a:cxn>
                    <a:cxn ang="0">
                      <a:pos x="211" y="53"/>
                    </a:cxn>
                    <a:cxn ang="0">
                      <a:pos x="189" y="47"/>
                    </a:cxn>
                    <a:cxn ang="0">
                      <a:pos x="187" y="15"/>
                    </a:cxn>
                    <a:cxn ang="0">
                      <a:pos x="155" y="20"/>
                    </a:cxn>
                    <a:cxn ang="0">
                      <a:pos x="135" y="13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451" h="587">
                      <a:moveTo>
                        <a:pt x="107" y="0"/>
                      </a:moveTo>
                      <a:lnTo>
                        <a:pt x="99" y="16"/>
                      </a:lnTo>
                      <a:lnTo>
                        <a:pt x="64" y="47"/>
                      </a:lnTo>
                      <a:lnTo>
                        <a:pt x="56" y="75"/>
                      </a:lnTo>
                      <a:lnTo>
                        <a:pt x="30" y="95"/>
                      </a:lnTo>
                      <a:lnTo>
                        <a:pt x="12" y="135"/>
                      </a:lnTo>
                      <a:lnTo>
                        <a:pt x="12" y="159"/>
                      </a:lnTo>
                      <a:lnTo>
                        <a:pt x="0" y="201"/>
                      </a:lnTo>
                      <a:lnTo>
                        <a:pt x="16" y="219"/>
                      </a:lnTo>
                      <a:lnTo>
                        <a:pt x="56" y="272"/>
                      </a:lnTo>
                      <a:lnTo>
                        <a:pt x="68" y="265"/>
                      </a:lnTo>
                      <a:lnTo>
                        <a:pt x="139" y="265"/>
                      </a:lnTo>
                      <a:lnTo>
                        <a:pt x="172" y="278"/>
                      </a:lnTo>
                      <a:lnTo>
                        <a:pt x="169" y="319"/>
                      </a:lnTo>
                      <a:lnTo>
                        <a:pt x="193" y="374"/>
                      </a:lnTo>
                      <a:lnTo>
                        <a:pt x="191" y="389"/>
                      </a:lnTo>
                      <a:lnTo>
                        <a:pt x="201" y="406"/>
                      </a:lnTo>
                      <a:lnTo>
                        <a:pt x="186" y="445"/>
                      </a:lnTo>
                      <a:lnTo>
                        <a:pt x="204" y="494"/>
                      </a:lnTo>
                      <a:lnTo>
                        <a:pt x="214" y="532"/>
                      </a:lnTo>
                      <a:lnTo>
                        <a:pt x="226" y="556"/>
                      </a:lnTo>
                      <a:lnTo>
                        <a:pt x="239" y="586"/>
                      </a:lnTo>
                      <a:lnTo>
                        <a:pt x="263" y="582"/>
                      </a:lnTo>
                      <a:lnTo>
                        <a:pt x="302" y="560"/>
                      </a:lnTo>
                      <a:lnTo>
                        <a:pt x="320" y="533"/>
                      </a:lnTo>
                      <a:lnTo>
                        <a:pt x="319" y="515"/>
                      </a:lnTo>
                      <a:lnTo>
                        <a:pt x="342" y="500"/>
                      </a:lnTo>
                      <a:lnTo>
                        <a:pt x="338" y="474"/>
                      </a:lnTo>
                      <a:lnTo>
                        <a:pt x="373" y="432"/>
                      </a:lnTo>
                      <a:lnTo>
                        <a:pt x="378" y="398"/>
                      </a:lnTo>
                      <a:lnTo>
                        <a:pt x="369" y="386"/>
                      </a:lnTo>
                      <a:lnTo>
                        <a:pt x="373" y="372"/>
                      </a:lnTo>
                      <a:lnTo>
                        <a:pt x="365" y="360"/>
                      </a:lnTo>
                      <a:lnTo>
                        <a:pt x="391" y="327"/>
                      </a:lnTo>
                      <a:lnTo>
                        <a:pt x="391" y="310"/>
                      </a:lnTo>
                      <a:lnTo>
                        <a:pt x="427" y="282"/>
                      </a:lnTo>
                      <a:lnTo>
                        <a:pt x="450" y="207"/>
                      </a:lnTo>
                      <a:lnTo>
                        <a:pt x="417" y="226"/>
                      </a:lnTo>
                      <a:lnTo>
                        <a:pt x="388" y="218"/>
                      </a:lnTo>
                      <a:lnTo>
                        <a:pt x="392" y="200"/>
                      </a:lnTo>
                      <a:lnTo>
                        <a:pt x="363" y="180"/>
                      </a:lnTo>
                      <a:lnTo>
                        <a:pt x="349" y="132"/>
                      </a:lnTo>
                      <a:lnTo>
                        <a:pt x="321" y="93"/>
                      </a:lnTo>
                      <a:lnTo>
                        <a:pt x="321" y="66"/>
                      </a:lnTo>
                      <a:lnTo>
                        <a:pt x="306" y="65"/>
                      </a:lnTo>
                      <a:lnTo>
                        <a:pt x="296" y="69"/>
                      </a:lnTo>
                      <a:lnTo>
                        <a:pt x="254" y="54"/>
                      </a:lnTo>
                      <a:lnTo>
                        <a:pt x="243" y="65"/>
                      </a:lnTo>
                      <a:lnTo>
                        <a:pt x="234" y="78"/>
                      </a:lnTo>
                      <a:lnTo>
                        <a:pt x="211" y="53"/>
                      </a:lnTo>
                      <a:lnTo>
                        <a:pt x="189" y="47"/>
                      </a:lnTo>
                      <a:lnTo>
                        <a:pt x="187" y="15"/>
                      </a:lnTo>
                      <a:lnTo>
                        <a:pt x="155" y="20"/>
                      </a:lnTo>
                      <a:lnTo>
                        <a:pt x="135" y="13"/>
                      </a:lnTo>
                      <a:lnTo>
                        <a:pt x="107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5" name="Freeform 18"/>
                <p:cNvSpPr>
                  <a:spLocks/>
                </p:cNvSpPr>
                <p:nvPr/>
              </p:nvSpPr>
              <p:spPr bwMode="auto">
                <a:xfrm>
                  <a:off x="3112" y="987"/>
                  <a:ext cx="17" cy="28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9" y="8"/>
                    </a:cxn>
                    <a:cxn ang="0">
                      <a:pos x="7" y="14"/>
                    </a:cxn>
                    <a:cxn ang="0">
                      <a:pos x="7" y="19"/>
                    </a:cxn>
                    <a:cxn ang="0">
                      <a:pos x="16" y="23"/>
                    </a:cxn>
                    <a:cxn ang="0">
                      <a:pos x="16" y="27"/>
                    </a:cxn>
                    <a:cxn ang="0">
                      <a:pos x="9" y="23"/>
                    </a:cxn>
                    <a:cxn ang="0">
                      <a:pos x="3" y="27"/>
                    </a:cxn>
                    <a:cxn ang="0">
                      <a:pos x="0" y="23"/>
                    </a:cxn>
                    <a:cxn ang="0">
                      <a:pos x="3" y="19"/>
                    </a:cxn>
                    <a:cxn ang="0">
                      <a:pos x="0" y="14"/>
                    </a:cxn>
                    <a:cxn ang="0">
                      <a:pos x="3" y="4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7" h="28">
                      <a:moveTo>
                        <a:pt x="7" y="0"/>
                      </a:moveTo>
                      <a:lnTo>
                        <a:pt x="9" y="8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16" y="23"/>
                      </a:lnTo>
                      <a:lnTo>
                        <a:pt x="16" y="27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0" y="23"/>
                      </a:lnTo>
                      <a:lnTo>
                        <a:pt x="3" y="19"/>
                      </a:lnTo>
                      <a:lnTo>
                        <a:pt x="0" y="14"/>
                      </a:lnTo>
                      <a:lnTo>
                        <a:pt x="3" y="4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6" name="Freeform 19"/>
                <p:cNvSpPr>
                  <a:spLocks/>
                </p:cNvSpPr>
                <p:nvPr/>
              </p:nvSpPr>
              <p:spPr bwMode="auto">
                <a:xfrm>
                  <a:off x="3027" y="1109"/>
                  <a:ext cx="68" cy="97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24" y="48"/>
                    </a:cxn>
                    <a:cxn ang="0">
                      <a:pos x="52" y="0"/>
                    </a:cxn>
                    <a:cxn ang="0">
                      <a:pos x="67" y="28"/>
                    </a:cxn>
                    <a:cxn ang="0">
                      <a:pos x="55" y="96"/>
                    </a:cxn>
                    <a:cxn ang="0">
                      <a:pos x="5" y="80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68" h="97">
                      <a:moveTo>
                        <a:pt x="0" y="48"/>
                      </a:moveTo>
                      <a:lnTo>
                        <a:pt x="24" y="48"/>
                      </a:lnTo>
                      <a:lnTo>
                        <a:pt x="52" y="0"/>
                      </a:lnTo>
                      <a:lnTo>
                        <a:pt x="67" y="28"/>
                      </a:lnTo>
                      <a:lnTo>
                        <a:pt x="55" y="96"/>
                      </a:lnTo>
                      <a:lnTo>
                        <a:pt x="5" y="8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7" name="Freeform 20"/>
                <p:cNvSpPr>
                  <a:spLocks/>
                </p:cNvSpPr>
                <p:nvPr/>
              </p:nvSpPr>
              <p:spPr bwMode="auto">
                <a:xfrm>
                  <a:off x="3162" y="1146"/>
                  <a:ext cx="117" cy="9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0" y="0"/>
                    </a:cxn>
                    <a:cxn ang="0">
                      <a:pos x="39" y="9"/>
                    </a:cxn>
                    <a:cxn ang="0">
                      <a:pos x="95" y="32"/>
                    </a:cxn>
                    <a:cxn ang="0">
                      <a:pos x="95" y="49"/>
                    </a:cxn>
                    <a:cxn ang="0">
                      <a:pos x="116" y="93"/>
                    </a:cxn>
                    <a:cxn ang="0">
                      <a:pos x="73" y="51"/>
                    </a:cxn>
                    <a:cxn ang="0">
                      <a:pos x="44" y="54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117" h="94">
                      <a:moveTo>
                        <a:pt x="7" y="22"/>
                      </a:moveTo>
                      <a:lnTo>
                        <a:pt x="0" y="0"/>
                      </a:lnTo>
                      <a:lnTo>
                        <a:pt x="39" y="9"/>
                      </a:lnTo>
                      <a:lnTo>
                        <a:pt x="95" y="32"/>
                      </a:lnTo>
                      <a:lnTo>
                        <a:pt x="95" y="49"/>
                      </a:lnTo>
                      <a:lnTo>
                        <a:pt x="116" y="93"/>
                      </a:lnTo>
                      <a:lnTo>
                        <a:pt x="73" y="51"/>
                      </a:lnTo>
                      <a:lnTo>
                        <a:pt x="44" y="54"/>
                      </a:lnTo>
                      <a:lnTo>
                        <a:pt x="7" y="22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8" name="Freeform 21"/>
                <p:cNvSpPr>
                  <a:spLocks/>
                </p:cNvSpPr>
                <p:nvPr/>
              </p:nvSpPr>
              <p:spPr bwMode="auto">
                <a:xfrm>
                  <a:off x="3384" y="1337"/>
                  <a:ext cx="79" cy="101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78" y="30"/>
                    </a:cxn>
                    <a:cxn ang="0">
                      <a:pos x="16" y="100"/>
                    </a:cxn>
                    <a:cxn ang="0">
                      <a:pos x="0" y="84"/>
                    </a:cxn>
                    <a:cxn ang="0">
                      <a:pos x="45" y="39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79" h="101">
                      <a:moveTo>
                        <a:pt x="48" y="0"/>
                      </a:moveTo>
                      <a:lnTo>
                        <a:pt x="78" y="30"/>
                      </a:lnTo>
                      <a:lnTo>
                        <a:pt x="16" y="100"/>
                      </a:lnTo>
                      <a:lnTo>
                        <a:pt x="0" y="84"/>
                      </a:lnTo>
                      <a:lnTo>
                        <a:pt x="45" y="39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9" name="Freeform 22"/>
                <p:cNvSpPr>
                  <a:spLocks/>
                </p:cNvSpPr>
                <p:nvPr/>
              </p:nvSpPr>
              <p:spPr bwMode="auto">
                <a:xfrm>
                  <a:off x="2211" y="651"/>
                  <a:ext cx="39" cy="66"/>
                </a:xfrm>
                <a:custGeom>
                  <a:avLst/>
                  <a:gdLst/>
                  <a:ahLst/>
                  <a:cxnLst>
                    <a:cxn ang="0">
                      <a:pos x="38" y="51"/>
                    </a:cxn>
                    <a:cxn ang="0">
                      <a:pos x="28" y="43"/>
                    </a:cxn>
                    <a:cxn ang="0">
                      <a:pos x="28" y="14"/>
                    </a:cxn>
                    <a:cxn ang="0">
                      <a:pos x="33" y="8"/>
                    </a:cxn>
                    <a:cxn ang="0">
                      <a:pos x="24" y="8"/>
                    </a:cxn>
                    <a:cxn ang="0">
                      <a:pos x="29" y="0"/>
                    </a:cxn>
                    <a:cxn ang="0">
                      <a:pos x="22" y="0"/>
                    </a:cxn>
                    <a:cxn ang="0">
                      <a:pos x="14" y="9"/>
                    </a:cxn>
                    <a:cxn ang="0">
                      <a:pos x="14" y="27"/>
                    </a:cxn>
                    <a:cxn ang="0">
                      <a:pos x="18" y="31"/>
                    </a:cxn>
                    <a:cxn ang="0">
                      <a:pos x="18" y="39"/>
                    </a:cxn>
                    <a:cxn ang="0">
                      <a:pos x="16" y="39"/>
                    </a:cxn>
                    <a:cxn ang="0">
                      <a:pos x="9" y="46"/>
                    </a:cxn>
                    <a:cxn ang="0">
                      <a:pos x="9" y="53"/>
                    </a:cxn>
                    <a:cxn ang="0">
                      <a:pos x="0" y="65"/>
                    </a:cxn>
                    <a:cxn ang="0">
                      <a:pos x="29" y="65"/>
                    </a:cxn>
                    <a:cxn ang="0">
                      <a:pos x="38" y="51"/>
                    </a:cxn>
                  </a:cxnLst>
                  <a:rect l="0" t="0" r="r" b="b"/>
                  <a:pathLst>
                    <a:path w="39" h="66">
                      <a:moveTo>
                        <a:pt x="38" y="51"/>
                      </a:moveTo>
                      <a:lnTo>
                        <a:pt x="28" y="43"/>
                      </a:lnTo>
                      <a:lnTo>
                        <a:pt x="28" y="14"/>
                      </a:lnTo>
                      <a:lnTo>
                        <a:pt x="33" y="8"/>
                      </a:lnTo>
                      <a:lnTo>
                        <a:pt x="24" y="8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14" y="27"/>
                      </a:lnTo>
                      <a:lnTo>
                        <a:pt x="18" y="31"/>
                      </a:lnTo>
                      <a:lnTo>
                        <a:pt x="18" y="39"/>
                      </a:lnTo>
                      <a:lnTo>
                        <a:pt x="16" y="39"/>
                      </a:lnTo>
                      <a:lnTo>
                        <a:pt x="9" y="46"/>
                      </a:lnTo>
                      <a:lnTo>
                        <a:pt x="9" y="53"/>
                      </a:lnTo>
                      <a:lnTo>
                        <a:pt x="0" y="65"/>
                      </a:lnTo>
                      <a:lnTo>
                        <a:pt x="29" y="65"/>
                      </a:lnTo>
                      <a:lnTo>
                        <a:pt x="38" y="51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0" name="Freeform 23"/>
                <p:cNvSpPr>
                  <a:spLocks/>
                </p:cNvSpPr>
                <p:nvPr/>
              </p:nvSpPr>
              <p:spPr bwMode="auto">
                <a:xfrm>
                  <a:off x="2198" y="673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17" y="8"/>
                    </a:cxn>
                    <a:cxn ang="0">
                      <a:pos x="20" y="8"/>
                    </a:cxn>
                    <a:cxn ang="0">
                      <a:pos x="20" y="0"/>
                    </a:cxn>
                    <a:cxn ang="0">
                      <a:pos x="13" y="0"/>
                    </a:cxn>
                    <a:cxn ang="0">
                      <a:pos x="0" y="15"/>
                    </a:cxn>
                    <a:cxn ang="0">
                      <a:pos x="0" y="23"/>
                    </a:cxn>
                    <a:cxn ang="0">
                      <a:pos x="12" y="23"/>
                    </a:cxn>
                    <a:cxn ang="0">
                      <a:pos x="17" y="17"/>
                    </a:cxn>
                    <a:cxn ang="0">
                      <a:pos x="17" y="8"/>
                    </a:cxn>
                  </a:cxnLst>
                  <a:rect l="0" t="0" r="r" b="b"/>
                  <a:pathLst>
                    <a:path w="21" h="24">
                      <a:moveTo>
                        <a:pt x="17" y="8"/>
                      </a:moveTo>
                      <a:lnTo>
                        <a:pt x="20" y="8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12" y="23"/>
                      </a:lnTo>
                      <a:lnTo>
                        <a:pt x="17" y="17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1" name="Freeform 24"/>
                <p:cNvSpPr>
                  <a:spLocks/>
                </p:cNvSpPr>
                <p:nvPr/>
              </p:nvSpPr>
              <p:spPr bwMode="auto">
                <a:xfrm>
                  <a:off x="2167" y="634"/>
                  <a:ext cx="256" cy="216"/>
                </a:xfrm>
                <a:custGeom>
                  <a:avLst/>
                  <a:gdLst/>
                  <a:ahLst/>
                  <a:cxnLst>
                    <a:cxn ang="0">
                      <a:pos x="168" y="15"/>
                    </a:cxn>
                    <a:cxn ang="0">
                      <a:pos x="201" y="20"/>
                    </a:cxn>
                    <a:cxn ang="0">
                      <a:pos x="181" y="28"/>
                    </a:cxn>
                    <a:cxn ang="0">
                      <a:pos x="172" y="41"/>
                    </a:cxn>
                    <a:cxn ang="0">
                      <a:pos x="160" y="70"/>
                    </a:cxn>
                    <a:cxn ang="0">
                      <a:pos x="140" y="72"/>
                    </a:cxn>
                    <a:cxn ang="0">
                      <a:pos x="123" y="69"/>
                    </a:cxn>
                    <a:cxn ang="0">
                      <a:pos x="131" y="55"/>
                    </a:cxn>
                    <a:cxn ang="0">
                      <a:pos x="124" y="37"/>
                    </a:cxn>
                    <a:cxn ang="0">
                      <a:pos x="114" y="69"/>
                    </a:cxn>
                    <a:cxn ang="0">
                      <a:pos x="87" y="84"/>
                    </a:cxn>
                    <a:cxn ang="0">
                      <a:pos x="73" y="94"/>
                    </a:cxn>
                    <a:cxn ang="0">
                      <a:pos x="53" y="108"/>
                    </a:cxn>
                    <a:cxn ang="0">
                      <a:pos x="43" y="143"/>
                    </a:cxn>
                    <a:cxn ang="0">
                      <a:pos x="8" y="130"/>
                    </a:cxn>
                    <a:cxn ang="0">
                      <a:pos x="0" y="156"/>
                    </a:cxn>
                    <a:cxn ang="0">
                      <a:pos x="15" y="194"/>
                    </a:cxn>
                    <a:cxn ang="0">
                      <a:pos x="71" y="153"/>
                    </a:cxn>
                    <a:cxn ang="0">
                      <a:pos x="105" y="145"/>
                    </a:cxn>
                    <a:cxn ang="0">
                      <a:pos x="111" y="161"/>
                    </a:cxn>
                    <a:cxn ang="0">
                      <a:pos x="139" y="201"/>
                    </a:cxn>
                    <a:cxn ang="0">
                      <a:pos x="142" y="189"/>
                    </a:cxn>
                    <a:cxn ang="0">
                      <a:pos x="150" y="189"/>
                    </a:cxn>
                    <a:cxn ang="0">
                      <a:pos x="123" y="152"/>
                    </a:cxn>
                    <a:cxn ang="0">
                      <a:pos x="131" y="139"/>
                    </a:cxn>
                    <a:cxn ang="0">
                      <a:pos x="160" y="178"/>
                    </a:cxn>
                    <a:cxn ang="0">
                      <a:pos x="172" y="202"/>
                    </a:cxn>
                    <a:cxn ang="0">
                      <a:pos x="178" y="215"/>
                    </a:cxn>
                    <a:cxn ang="0">
                      <a:pos x="183" y="191"/>
                    </a:cxn>
                    <a:cxn ang="0">
                      <a:pos x="202" y="182"/>
                    </a:cxn>
                    <a:cxn ang="0">
                      <a:pos x="214" y="177"/>
                    </a:cxn>
                    <a:cxn ang="0">
                      <a:pos x="210" y="158"/>
                    </a:cxn>
                    <a:cxn ang="0">
                      <a:pos x="219" y="126"/>
                    </a:cxn>
                    <a:cxn ang="0">
                      <a:pos x="232" y="130"/>
                    </a:cxn>
                    <a:cxn ang="0">
                      <a:pos x="236" y="145"/>
                    </a:cxn>
                    <a:cxn ang="0">
                      <a:pos x="247" y="137"/>
                    </a:cxn>
                    <a:cxn ang="0">
                      <a:pos x="244" y="134"/>
                    </a:cxn>
                    <a:cxn ang="0">
                      <a:pos x="252" y="114"/>
                    </a:cxn>
                    <a:cxn ang="0">
                      <a:pos x="255" y="137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256" h="216">
                      <a:moveTo>
                        <a:pt x="168" y="0"/>
                      </a:moveTo>
                      <a:lnTo>
                        <a:pt x="168" y="15"/>
                      </a:lnTo>
                      <a:lnTo>
                        <a:pt x="173" y="20"/>
                      </a:lnTo>
                      <a:lnTo>
                        <a:pt x="201" y="20"/>
                      </a:lnTo>
                      <a:lnTo>
                        <a:pt x="201" y="28"/>
                      </a:lnTo>
                      <a:lnTo>
                        <a:pt x="181" y="28"/>
                      </a:lnTo>
                      <a:lnTo>
                        <a:pt x="181" y="52"/>
                      </a:lnTo>
                      <a:lnTo>
                        <a:pt x="172" y="41"/>
                      </a:lnTo>
                      <a:lnTo>
                        <a:pt x="172" y="56"/>
                      </a:lnTo>
                      <a:lnTo>
                        <a:pt x="160" y="70"/>
                      </a:lnTo>
                      <a:lnTo>
                        <a:pt x="152" y="62"/>
                      </a:lnTo>
                      <a:lnTo>
                        <a:pt x="140" y="72"/>
                      </a:lnTo>
                      <a:lnTo>
                        <a:pt x="138" y="69"/>
                      </a:lnTo>
                      <a:lnTo>
                        <a:pt x="123" y="69"/>
                      </a:lnTo>
                      <a:lnTo>
                        <a:pt x="131" y="59"/>
                      </a:lnTo>
                      <a:lnTo>
                        <a:pt x="131" y="55"/>
                      </a:lnTo>
                      <a:lnTo>
                        <a:pt x="124" y="48"/>
                      </a:lnTo>
                      <a:lnTo>
                        <a:pt x="124" y="37"/>
                      </a:lnTo>
                      <a:lnTo>
                        <a:pt x="114" y="48"/>
                      </a:lnTo>
                      <a:lnTo>
                        <a:pt x="114" y="69"/>
                      </a:lnTo>
                      <a:lnTo>
                        <a:pt x="102" y="69"/>
                      </a:lnTo>
                      <a:lnTo>
                        <a:pt x="87" y="84"/>
                      </a:lnTo>
                      <a:lnTo>
                        <a:pt x="81" y="84"/>
                      </a:lnTo>
                      <a:lnTo>
                        <a:pt x="73" y="94"/>
                      </a:lnTo>
                      <a:lnTo>
                        <a:pt x="43" y="94"/>
                      </a:lnTo>
                      <a:lnTo>
                        <a:pt x="53" y="108"/>
                      </a:lnTo>
                      <a:lnTo>
                        <a:pt x="53" y="130"/>
                      </a:lnTo>
                      <a:lnTo>
                        <a:pt x="43" y="143"/>
                      </a:lnTo>
                      <a:lnTo>
                        <a:pt x="31" y="130"/>
                      </a:lnTo>
                      <a:lnTo>
                        <a:pt x="8" y="130"/>
                      </a:lnTo>
                      <a:lnTo>
                        <a:pt x="8" y="146"/>
                      </a:lnTo>
                      <a:lnTo>
                        <a:pt x="0" y="156"/>
                      </a:lnTo>
                      <a:lnTo>
                        <a:pt x="0" y="177"/>
                      </a:lnTo>
                      <a:lnTo>
                        <a:pt x="15" y="194"/>
                      </a:lnTo>
                      <a:lnTo>
                        <a:pt x="37" y="194"/>
                      </a:lnTo>
                      <a:lnTo>
                        <a:pt x="71" y="153"/>
                      </a:lnTo>
                      <a:lnTo>
                        <a:pt x="101" y="153"/>
                      </a:lnTo>
                      <a:lnTo>
                        <a:pt x="105" y="145"/>
                      </a:lnTo>
                      <a:lnTo>
                        <a:pt x="112" y="153"/>
                      </a:lnTo>
                      <a:lnTo>
                        <a:pt x="111" y="161"/>
                      </a:lnTo>
                      <a:lnTo>
                        <a:pt x="139" y="189"/>
                      </a:lnTo>
                      <a:lnTo>
                        <a:pt x="139" y="201"/>
                      </a:lnTo>
                      <a:lnTo>
                        <a:pt x="145" y="196"/>
                      </a:lnTo>
                      <a:lnTo>
                        <a:pt x="142" y="189"/>
                      </a:lnTo>
                      <a:lnTo>
                        <a:pt x="145" y="185"/>
                      </a:lnTo>
                      <a:lnTo>
                        <a:pt x="150" y="189"/>
                      </a:lnTo>
                      <a:lnTo>
                        <a:pt x="152" y="188"/>
                      </a:lnTo>
                      <a:lnTo>
                        <a:pt x="123" y="152"/>
                      </a:lnTo>
                      <a:lnTo>
                        <a:pt x="123" y="139"/>
                      </a:lnTo>
                      <a:lnTo>
                        <a:pt x="131" y="139"/>
                      </a:lnTo>
                      <a:lnTo>
                        <a:pt x="131" y="146"/>
                      </a:lnTo>
                      <a:lnTo>
                        <a:pt x="160" y="178"/>
                      </a:lnTo>
                      <a:lnTo>
                        <a:pt x="160" y="188"/>
                      </a:lnTo>
                      <a:lnTo>
                        <a:pt x="172" y="202"/>
                      </a:lnTo>
                      <a:lnTo>
                        <a:pt x="169" y="205"/>
                      </a:lnTo>
                      <a:lnTo>
                        <a:pt x="178" y="215"/>
                      </a:lnTo>
                      <a:lnTo>
                        <a:pt x="191" y="200"/>
                      </a:lnTo>
                      <a:lnTo>
                        <a:pt x="183" y="191"/>
                      </a:lnTo>
                      <a:lnTo>
                        <a:pt x="191" y="182"/>
                      </a:lnTo>
                      <a:lnTo>
                        <a:pt x="202" y="182"/>
                      </a:lnTo>
                      <a:lnTo>
                        <a:pt x="207" y="177"/>
                      </a:lnTo>
                      <a:lnTo>
                        <a:pt x="214" y="177"/>
                      </a:lnTo>
                      <a:lnTo>
                        <a:pt x="205" y="164"/>
                      </a:lnTo>
                      <a:lnTo>
                        <a:pt x="210" y="158"/>
                      </a:lnTo>
                      <a:lnTo>
                        <a:pt x="210" y="137"/>
                      </a:lnTo>
                      <a:lnTo>
                        <a:pt x="219" y="126"/>
                      </a:lnTo>
                      <a:lnTo>
                        <a:pt x="223" y="130"/>
                      </a:lnTo>
                      <a:lnTo>
                        <a:pt x="232" y="130"/>
                      </a:lnTo>
                      <a:lnTo>
                        <a:pt x="228" y="136"/>
                      </a:lnTo>
                      <a:lnTo>
                        <a:pt x="236" y="145"/>
                      </a:lnTo>
                      <a:lnTo>
                        <a:pt x="241" y="137"/>
                      </a:lnTo>
                      <a:lnTo>
                        <a:pt x="247" y="137"/>
                      </a:lnTo>
                      <a:lnTo>
                        <a:pt x="247" y="134"/>
                      </a:lnTo>
                      <a:lnTo>
                        <a:pt x="244" y="134"/>
                      </a:lnTo>
                      <a:lnTo>
                        <a:pt x="239" y="130"/>
                      </a:lnTo>
                      <a:lnTo>
                        <a:pt x="252" y="114"/>
                      </a:lnTo>
                      <a:lnTo>
                        <a:pt x="252" y="137"/>
                      </a:lnTo>
                      <a:lnTo>
                        <a:pt x="255" y="137"/>
                      </a:lnTo>
                      <a:lnTo>
                        <a:pt x="255" y="0"/>
                      </a:lnTo>
                      <a:lnTo>
                        <a:pt x="168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2" name="Freeform 25"/>
                <p:cNvSpPr>
                  <a:spLocks/>
                </p:cNvSpPr>
                <p:nvPr/>
              </p:nvSpPr>
              <p:spPr bwMode="auto">
                <a:xfrm>
                  <a:off x="2276" y="406"/>
                  <a:ext cx="1089" cy="769"/>
                </a:xfrm>
                <a:custGeom>
                  <a:avLst/>
                  <a:gdLst/>
                  <a:ahLst/>
                  <a:cxnLst>
                    <a:cxn ang="0">
                      <a:pos x="32" y="202"/>
                    </a:cxn>
                    <a:cxn ang="0">
                      <a:pos x="99" y="134"/>
                    </a:cxn>
                    <a:cxn ang="0">
                      <a:pos x="142" y="181"/>
                    </a:cxn>
                    <a:cxn ang="0">
                      <a:pos x="118" y="179"/>
                    </a:cxn>
                    <a:cxn ang="0">
                      <a:pos x="216" y="172"/>
                    </a:cxn>
                    <a:cxn ang="0">
                      <a:pos x="240" y="110"/>
                    </a:cxn>
                    <a:cxn ang="0">
                      <a:pos x="241" y="124"/>
                    </a:cxn>
                    <a:cxn ang="0">
                      <a:pos x="223" y="172"/>
                    </a:cxn>
                    <a:cxn ang="0">
                      <a:pos x="301" y="133"/>
                    </a:cxn>
                    <a:cxn ang="0">
                      <a:pos x="460" y="23"/>
                    </a:cxn>
                    <a:cxn ang="0">
                      <a:pos x="574" y="29"/>
                    </a:cxn>
                    <a:cxn ang="0">
                      <a:pos x="701" y="15"/>
                    </a:cxn>
                    <a:cxn ang="0">
                      <a:pos x="840" y="71"/>
                    </a:cxn>
                    <a:cxn ang="0">
                      <a:pos x="1001" y="91"/>
                    </a:cxn>
                    <a:cxn ang="0">
                      <a:pos x="1080" y="156"/>
                    </a:cxn>
                    <a:cxn ang="0">
                      <a:pos x="1019" y="206"/>
                    </a:cxn>
                    <a:cxn ang="0">
                      <a:pos x="985" y="270"/>
                    </a:cxn>
                    <a:cxn ang="0">
                      <a:pos x="945" y="273"/>
                    </a:cxn>
                    <a:cxn ang="0">
                      <a:pos x="958" y="184"/>
                    </a:cxn>
                    <a:cxn ang="0">
                      <a:pos x="906" y="232"/>
                    </a:cxn>
                    <a:cxn ang="0">
                      <a:pos x="868" y="273"/>
                    </a:cxn>
                    <a:cxn ang="0">
                      <a:pos x="881" y="318"/>
                    </a:cxn>
                    <a:cxn ang="0">
                      <a:pos x="837" y="385"/>
                    </a:cxn>
                    <a:cxn ang="0">
                      <a:pos x="844" y="439"/>
                    </a:cxn>
                    <a:cxn ang="0">
                      <a:pos x="839" y="413"/>
                    </a:cxn>
                    <a:cxn ang="0">
                      <a:pos x="797" y="416"/>
                    </a:cxn>
                    <a:cxn ang="0">
                      <a:pos x="828" y="496"/>
                    </a:cxn>
                    <a:cxn ang="0">
                      <a:pos x="751" y="589"/>
                    </a:cxn>
                    <a:cxn ang="0">
                      <a:pos x="730" y="615"/>
                    </a:cxn>
                    <a:cxn ang="0">
                      <a:pos x="703" y="706"/>
                    </a:cxn>
                    <a:cxn ang="0">
                      <a:pos x="665" y="708"/>
                    </a:cxn>
                    <a:cxn ang="0">
                      <a:pos x="711" y="768"/>
                    </a:cxn>
                    <a:cxn ang="0">
                      <a:pos x="634" y="626"/>
                    </a:cxn>
                    <a:cxn ang="0">
                      <a:pos x="545" y="596"/>
                    </a:cxn>
                    <a:cxn ang="0">
                      <a:pos x="503" y="689"/>
                    </a:cxn>
                    <a:cxn ang="0">
                      <a:pos x="471" y="738"/>
                    </a:cxn>
                    <a:cxn ang="0">
                      <a:pos x="416" y="592"/>
                    </a:cxn>
                    <a:cxn ang="0">
                      <a:pos x="373" y="607"/>
                    </a:cxn>
                    <a:cxn ang="0">
                      <a:pos x="336" y="545"/>
                    </a:cxn>
                    <a:cxn ang="0">
                      <a:pos x="223" y="510"/>
                    </a:cxn>
                    <a:cxn ang="0">
                      <a:pos x="263" y="577"/>
                    </a:cxn>
                    <a:cxn ang="0">
                      <a:pos x="234" y="620"/>
                    </a:cxn>
                    <a:cxn ang="0">
                      <a:pos x="190" y="605"/>
                    </a:cxn>
                    <a:cxn ang="0">
                      <a:pos x="119" y="495"/>
                    </a:cxn>
                    <a:cxn ang="0">
                      <a:pos x="149" y="432"/>
                    </a:cxn>
                    <a:cxn ang="0">
                      <a:pos x="166" y="385"/>
                    </a:cxn>
                    <a:cxn ang="0">
                      <a:pos x="149" y="226"/>
                    </a:cxn>
                    <a:cxn ang="0">
                      <a:pos x="86" y="193"/>
                    </a:cxn>
                    <a:cxn ang="0">
                      <a:pos x="55" y="210"/>
                    </a:cxn>
                    <a:cxn ang="0">
                      <a:pos x="0" y="226"/>
                    </a:cxn>
                  </a:cxnLst>
                  <a:rect l="0" t="0" r="r" b="b"/>
                  <a:pathLst>
                    <a:path w="1089" h="769">
                      <a:moveTo>
                        <a:pt x="0" y="226"/>
                      </a:moveTo>
                      <a:lnTo>
                        <a:pt x="32" y="202"/>
                      </a:lnTo>
                      <a:lnTo>
                        <a:pt x="62" y="156"/>
                      </a:lnTo>
                      <a:lnTo>
                        <a:pt x="99" y="134"/>
                      </a:lnTo>
                      <a:lnTo>
                        <a:pt x="137" y="160"/>
                      </a:lnTo>
                      <a:lnTo>
                        <a:pt x="142" y="181"/>
                      </a:lnTo>
                      <a:lnTo>
                        <a:pt x="133" y="181"/>
                      </a:lnTo>
                      <a:lnTo>
                        <a:pt x="118" y="179"/>
                      </a:lnTo>
                      <a:lnTo>
                        <a:pt x="137" y="202"/>
                      </a:lnTo>
                      <a:lnTo>
                        <a:pt x="216" y="172"/>
                      </a:lnTo>
                      <a:lnTo>
                        <a:pt x="206" y="149"/>
                      </a:lnTo>
                      <a:lnTo>
                        <a:pt x="240" y="110"/>
                      </a:lnTo>
                      <a:lnTo>
                        <a:pt x="262" y="111"/>
                      </a:lnTo>
                      <a:lnTo>
                        <a:pt x="241" y="124"/>
                      </a:lnTo>
                      <a:lnTo>
                        <a:pt x="223" y="153"/>
                      </a:lnTo>
                      <a:lnTo>
                        <a:pt x="223" y="172"/>
                      </a:lnTo>
                      <a:lnTo>
                        <a:pt x="255" y="193"/>
                      </a:lnTo>
                      <a:lnTo>
                        <a:pt x="301" y="133"/>
                      </a:lnTo>
                      <a:lnTo>
                        <a:pt x="461" y="63"/>
                      </a:lnTo>
                      <a:lnTo>
                        <a:pt x="460" y="23"/>
                      </a:lnTo>
                      <a:lnTo>
                        <a:pt x="533" y="8"/>
                      </a:lnTo>
                      <a:lnTo>
                        <a:pt x="574" y="29"/>
                      </a:lnTo>
                      <a:lnTo>
                        <a:pt x="671" y="0"/>
                      </a:lnTo>
                      <a:lnTo>
                        <a:pt x="701" y="15"/>
                      </a:lnTo>
                      <a:lnTo>
                        <a:pt x="766" y="85"/>
                      </a:lnTo>
                      <a:lnTo>
                        <a:pt x="840" y="71"/>
                      </a:lnTo>
                      <a:lnTo>
                        <a:pt x="886" y="96"/>
                      </a:lnTo>
                      <a:lnTo>
                        <a:pt x="1001" y="91"/>
                      </a:lnTo>
                      <a:lnTo>
                        <a:pt x="1088" y="118"/>
                      </a:lnTo>
                      <a:lnTo>
                        <a:pt x="1080" y="156"/>
                      </a:lnTo>
                      <a:lnTo>
                        <a:pt x="1006" y="181"/>
                      </a:lnTo>
                      <a:lnTo>
                        <a:pt x="1019" y="206"/>
                      </a:lnTo>
                      <a:lnTo>
                        <a:pt x="987" y="220"/>
                      </a:lnTo>
                      <a:lnTo>
                        <a:pt x="985" y="270"/>
                      </a:lnTo>
                      <a:lnTo>
                        <a:pt x="957" y="304"/>
                      </a:lnTo>
                      <a:lnTo>
                        <a:pt x="945" y="273"/>
                      </a:lnTo>
                      <a:lnTo>
                        <a:pt x="961" y="244"/>
                      </a:lnTo>
                      <a:lnTo>
                        <a:pt x="958" y="184"/>
                      </a:lnTo>
                      <a:lnTo>
                        <a:pt x="929" y="215"/>
                      </a:lnTo>
                      <a:lnTo>
                        <a:pt x="906" y="232"/>
                      </a:lnTo>
                      <a:lnTo>
                        <a:pt x="884" y="205"/>
                      </a:lnTo>
                      <a:lnTo>
                        <a:pt x="868" y="273"/>
                      </a:lnTo>
                      <a:lnTo>
                        <a:pt x="885" y="273"/>
                      </a:lnTo>
                      <a:lnTo>
                        <a:pt x="881" y="318"/>
                      </a:lnTo>
                      <a:lnTo>
                        <a:pt x="861" y="366"/>
                      </a:lnTo>
                      <a:lnTo>
                        <a:pt x="837" y="385"/>
                      </a:lnTo>
                      <a:lnTo>
                        <a:pt x="857" y="417"/>
                      </a:lnTo>
                      <a:lnTo>
                        <a:pt x="844" y="439"/>
                      </a:lnTo>
                      <a:lnTo>
                        <a:pt x="839" y="420"/>
                      </a:lnTo>
                      <a:lnTo>
                        <a:pt x="839" y="413"/>
                      </a:lnTo>
                      <a:lnTo>
                        <a:pt x="823" y="402"/>
                      </a:lnTo>
                      <a:lnTo>
                        <a:pt x="797" y="416"/>
                      </a:lnTo>
                      <a:lnTo>
                        <a:pt x="820" y="469"/>
                      </a:lnTo>
                      <a:lnTo>
                        <a:pt x="828" y="496"/>
                      </a:lnTo>
                      <a:lnTo>
                        <a:pt x="801" y="569"/>
                      </a:lnTo>
                      <a:lnTo>
                        <a:pt x="751" y="589"/>
                      </a:lnTo>
                      <a:lnTo>
                        <a:pt x="710" y="585"/>
                      </a:lnTo>
                      <a:lnTo>
                        <a:pt x="730" y="615"/>
                      </a:lnTo>
                      <a:lnTo>
                        <a:pt x="732" y="657"/>
                      </a:lnTo>
                      <a:lnTo>
                        <a:pt x="703" y="706"/>
                      </a:lnTo>
                      <a:lnTo>
                        <a:pt x="670" y="679"/>
                      </a:lnTo>
                      <a:lnTo>
                        <a:pt x="665" y="708"/>
                      </a:lnTo>
                      <a:lnTo>
                        <a:pt x="690" y="732"/>
                      </a:lnTo>
                      <a:lnTo>
                        <a:pt x="711" y="768"/>
                      </a:lnTo>
                      <a:lnTo>
                        <a:pt x="676" y="747"/>
                      </a:lnTo>
                      <a:lnTo>
                        <a:pt x="634" y="626"/>
                      </a:lnTo>
                      <a:lnTo>
                        <a:pt x="583" y="593"/>
                      </a:lnTo>
                      <a:lnTo>
                        <a:pt x="545" y="596"/>
                      </a:lnTo>
                      <a:lnTo>
                        <a:pt x="497" y="665"/>
                      </a:lnTo>
                      <a:lnTo>
                        <a:pt x="503" y="689"/>
                      </a:lnTo>
                      <a:lnTo>
                        <a:pt x="487" y="738"/>
                      </a:lnTo>
                      <a:lnTo>
                        <a:pt x="471" y="738"/>
                      </a:lnTo>
                      <a:lnTo>
                        <a:pt x="416" y="636"/>
                      </a:lnTo>
                      <a:lnTo>
                        <a:pt x="416" y="592"/>
                      </a:lnTo>
                      <a:lnTo>
                        <a:pt x="404" y="608"/>
                      </a:lnTo>
                      <a:lnTo>
                        <a:pt x="373" y="607"/>
                      </a:lnTo>
                      <a:lnTo>
                        <a:pt x="385" y="580"/>
                      </a:lnTo>
                      <a:lnTo>
                        <a:pt x="336" y="545"/>
                      </a:lnTo>
                      <a:lnTo>
                        <a:pt x="275" y="545"/>
                      </a:lnTo>
                      <a:lnTo>
                        <a:pt x="223" y="510"/>
                      </a:lnTo>
                      <a:lnTo>
                        <a:pt x="220" y="545"/>
                      </a:lnTo>
                      <a:lnTo>
                        <a:pt x="263" y="577"/>
                      </a:lnTo>
                      <a:lnTo>
                        <a:pt x="278" y="576"/>
                      </a:lnTo>
                      <a:lnTo>
                        <a:pt x="234" y="620"/>
                      </a:lnTo>
                      <a:lnTo>
                        <a:pt x="190" y="630"/>
                      </a:lnTo>
                      <a:lnTo>
                        <a:pt x="190" y="605"/>
                      </a:lnTo>
                      <a:lnTo>
                        <a:pt x="127" y="518"/>
                      </a:lnTo>
                      <a:lnTo>
                        <a:pt x="119" y="495"/>
                      </a:lnTo>
                      <a:lnTo>
                        <a:pt x="153" y="467"/>
                      </a:lnTo>
                      <a:lnTo>
                        <a:pt x="149" y="432"/>
                      </a:lnTo>
                      <a:lnTo>
                        <a:pt x="149" y="393"/>
                      </a:lnTo>
                      <a:lnTo>
                        <a:pt x="166" y="385"/>
                      </a:lnTo>
                      <a:lnTo>
                        <a:pt x="149" y="366"/>
                      </a:lnTo>
                      <a:lnTo>
                        <a:pt x="149" y="226"/>
                      </a:lnTo>
                      <a:lnTo>
                        <a:pt x="61" y="226"/>
                      </a:lnTo>
                      <a:lnTo>
                        <a:pt x="86" y="193"/>
                      </a:lnTo>
                      <a:lnTo>
                        <a:pt x="84" y="181"/>
                      </a:lnTo>
                      <a:lnTo>
                        <a:pt x="55" y="210"/>
                      </a:lnTo>
                      <a:lnTo>
                        <a:pt x="45" y="226"/>
                      </a:lnTo>
                      <a:lnTo>
                        <a:pt x="0" y="226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3" name="Freeform 26"/>
                <p:cNvSpPr>
                  <a:spLocks/>
                </p:cNvSpPr>
                <p:nvPr/>
              </p:nvSpPr>
              <p:spPr bwMode="auto">
                <a:xfrm>
                  <a:off x="3135" y="720"/>
                  <a:ext cx="94" cy="157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63" y="20"/>
                    </a:cxn>
                    <a:cxn ang="0">
                      <a:pos x="55" y="33"/>
                    </a:cxn>
                    <a:cxn ang="0">
                      <a:pos x="57" y="54"/>
                    </a:cxn>
                    <a:cxn ang="0">
                      <a:pos x="47" y="82"/>
                    </a:cxn>
                    <a:cxn ang="0">
                      <a:pos x="31" y="108"/>
                    </a:cxn>
                    <a:cxn ang="0">
                      <a:pos x="7" y="125"/>
                    </a:cxn>
                    <a:cxn ang="0">
                      <a:pos x="0" y="154"/>
                    </a:cxn>
                    <a:cxn ang="0">
                      <a:pos x="10" y="156"/>
                    </a:cxn>
                    <a:cxn ang="0">
                      <a:pos x="10" y="129"/>
                    </a:cxn>
                    <a:cxn ang="0">
                      <a:pos x="44" y="127"/>
                    </a:cxn>
                    <a:cxn ang="0">
                      <a:pos x="69" y="109"/>
                    </a:cxn>
                    <a:cxn ang="0">
                      <a:pos x="69" y="72"/>
                    </a:cxn>
                    <a:cxn ang="0">
                      <a:pos x="77" y="58"/>
                    </a:cxn>
                    <a:cxn ang="0">
                      <a:pos x="64" y="34"/>
                    </a:cxn>
                    <a:cxn ang="0">
                      <a:pos x="82" y="27"/>
                    </a:cxn>
                    <a:cxn ang="0">
                      <a:pos x="93" y="8"/>
                    </a:cxn>
                    <a:cxn ang="0">
                      <a:pos x="69" y="11"/>
                    </a:cxn>
                    <a:cxn ang="0">
                      <a:pos x="63" y="0"/>
                    </a:cxn>
                  </a:cxnLst>
                  <a:rect l="0" t="0" r="r" b="b"/>
                  <a:pathLst>
                    <a:path w="94" h="157">
                      <a:moveTo>
                        <a:pt x="63" y="0"/>
                      </a:moveTo>
                      <a:lnTo>
                        <a:pt x="63" y="20"/>
                      </a:lnTo>
                      <a:lnTo>
                        <a:pt x="55" y="33"/>
                      </a:lnTo>
                      <a:lnTo>
                        <a:pt x="57" y="54"/>
                      </a:lnTo>
                      <a:lnTo>
                        <a:pt x="47" y="82"/>
                      </a:lnTo>
                      <a:lnTo>
                        <a:pt x="31" y="108"/>
                      </a:lnTo>
                      <a:lnTo>
                        <a:pt x="7" y="125"/>
                      </a:lnTo>
                      <a:lnTo>
                        <a:pt x="0" y="154"/>
                      </a:lnTo>
                      <a:lnTo>
                        <a:pt x="10" y="156"/>
                      </a:lnTo>
                      <a:lnTo>
                        <a:pt x="10" y="129"/>
                      </a:lnTo>
                      <a:lnTo>
                        <a:pt x="44" y="127"/>
                      </a:lnTo>
                      <a:lnTo>
                        <a:pt x="69" y="109"/>
                      </a:lnTo>
                      <a:lnTo>
                        <a:pt x="69" y="72"/>
                      </a:lnTo>
                      <a:lnTo>
                        <a:pt x="77" y="58"/>
                      </a:lnTo>
                      <a:lnTo>
                        <a:pt x="64" y="34"/>
                      </a:lnTo>
                      <a:lnTo>
                        <a:pt x="82" y="27"/>
                      </a:lnTo>
                      <a:lnTo>
                        <a:pt x="93" y="8"/>
                      </a:lnTo>
                      <a:lnTo>
                        <a:pt x="69" y="11"/>
                      </a:lnTo>
                      <a:lnTo>
                        <a:pt x="63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4" name="Freeform 27"/>
                <p:cNvSpPr>
                  <a:spLocks/>
                </p:cNvSpPr>
                <p:nvPr/>
              </p:nvSpPr>
              <p:spPr bwMode="auto">
                <a:xfrm>
                  <a:off x="2780" y="1139"/>
                  <a:ext cx="19" cy="36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16"/>
                    </a:cxn>
                    <a:cxn ang="0">
                      <a:pos x="6" y="35"/>
                    </a:cxn>
                    <a:cxn ang="0">
                      <a:pos x="18" y="21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19" h="36">
                      <a:moveTo>
                        <a:pt x="9" y="0"/>
                      </a:moveTo>
                      <a:lnTo>
                        <a:pt x="0" y="16"/>
                      </a:lnTo>
                      <a:lnTo>
                        <a:pt x="6" y="35"/>
                      </a:lnTo>
                      <a:lnTo>
                        <a:pt x="18" y="21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5" name="Freeform 28"/>
                <p:cNvSpPr>
                  <a:spLocks/>
                </p:cNvSpPr>
                <p:nvPr/>
              </p:nvSpPr>
              <p:spPr bwMode="auto">
                <a:xfrm>
                  <a:off x="2923" y="1177"/>
                  <a:ext cx="220" cy="9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" y="7"/>
                    </a:cxn>
                    <a:cxn ang="0">
                      <a:pos x="82" y="41"/>
                    </a:cxn>
                    <a:cxn ang="0">
                      <a:pos x="75" y="60"/>
                    </a:cxn>
                    <a:cxn ang="0">
                      <a:pos x="115" y="77"/>
                    </a:cxn>
                    <a:cxn ang="0">
                      <a:pos x="219" y="77"/>
                    </a:cxn>
                    <a:cxn ang="0">
                      <a:pos x="106" y="93"/>
                    </a:cxn>
                    <a:cxn ang="0">
                      <a:pos x="75" y="60"/>
                    </a:cxn>
                    <a:cxn ang="0">
                      <a:pos x="46" y="5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0" h="94">
                      <a:moveTo>
                        <a:pt x="0" y="0"/>
                      </a:moveTo>
                      <a:lnTo>
                        <a:pt x="33" y="7"/>
                      </a:lnTo>
                      <a:lnTo>
                        <a:pt x="82" y="41"/>
                      </a:lnTo>
                      <a:lnTo>
                        <a:pt x="75" y="60"/>
                      </a:lnTo>
                      <a:lnTo>
                        <a:pt x="115" y="77"/>
                      </a:lnTo>
                      <a:lnTo>
                        <a:pt x="219" y="77"/>
                      </a:lnTo>
                      <a:lnTo>
                        <a:pt x="106" y="93"/>
                      </a:lnTo>
                      <a:lnTo>
                        <a:pt x="75" y="60"/>
                      </a:lnTo>
                      <a:lnTo>
                        <a:pt x="46" y="5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6" name="Freeform 29"/>
                <p:cNvSpPr>
                  <a:spLocks/>
                </p:cNvSpPr>
                <p:nvPr/>
              </p:nvSpPr>
              <p:spPr bwMode="auto">
                <a:xfrm>
                  <a:off x="3098" y="1255"/>
                  <a:ext cx="236" cy="221"/>
                </a:xfrm>
                <a:custGeom>
                  <a:avLst/>
                  <a:gdLst/>
                  <a:ahLst/>
                  <a:cxnLst>
                    <a:cxn ang="0">
                      <a:pos x="190" y="216"/>
                    </a:cxn>
                    <a:cxn ang="0">
                      <a:pos x="179" y="212"/>
                    </a:cxn>
                    <a:cxn ang="0">
                      <a:pos x="154" y="187"/>
                    </a:cxn>
                    <a:cxn ang="0">
                      <a:pos x="130" y="182"/>
                    </a:cxn>
                    <a:cxn ang="0">
                      <a:pos x="124" y="167"/>
                    </a:cxn>
                    <a:cxn ang="0">
                      <a:pos x="110" y="155"/>
                    </a:cxn>
                    <a:cxn ang="0">
                      <a:pos x="87" y="155"/>
                    </a:cxn>
                    <a:cxn ang="0">
                      <a:pos x="62" y="165"/>
                    </a:cxn>
                    <a:cxn ang="0">
                      <a:pos x="40" y="169"/>
                    </a:cxn>
                    <a:cxn ang="0">
                      <a:pos x="15" y="169"/>
                    </a:cxn>
                    <a:cxn ang="0">
                      <a:pos x="14" y="152"/>
                    </a:cxn>
                    <a:cxn ang="0">
                      <a:pos x="5" y="127"/>
                    </a:cxn>
                    <a:cxn ang="0">
                      <a:pos x="3" y="114"/>
                    </a:cxn>
                    <a:cxn ang="0">
                      <a:pos x="3" y="79"/>
                    </a:cxn>
                    <a:cxn ang="0">
                      <a:pos x="44" y="60"/>
                    </a:cxn>
                    <a:cxn ang="0">
                      <a:pos x="48" y="41"/>
                    </a:cxn>
                    <a:cxn ang="0">
                      <a:pos x="57" y="43"/>
                    </a:cxn>
                    <a:cxn ang="0">
                      <a:pos x="77" y="22"/>
                    </a:cxn>
                    <a:cxn ang="0">
                      <a:pos x="98" y="25"/>
                    </a:cxn>
                    <a:cxn ang="0">
                      <a:pos x="113" y="10"/>
                    </a:cxn>
                    <a:cxn ang="0">
                      <a:pos x="125" y="8"/>
                    </a:cxn>
                    <a:cxn ang="0">
                      <a:pos x="145" y="34"/>
                    </a:cxn>
                    <a:cxn ang="0">
                      <a:pos x="163" y="43"/>
                    </a:cxn>
                    <a:cxn ang="0">
                      <a:pos x="165" y="16"/>
                    </a:cxn>
                    <a:cxn ang="0">
                      <a:pos x="172" y="0"/>
                    </a:cxn>
                    <a:cxn ang="0">
                      <a:pos x="185" y="22"/>
                    </a:cxn>
                    <a:cxn ang="0">
                      <a:pos x="196" y="60"/>
                    </a:cxn>
                    <a:cxn ang="0">
                      <a:pos x="219" y="83"/>
                    </a:cxn>
                    <a:cxn ang="0">
                      <a:pos x="232" y="101"/>
                    </a:cxn>
                    <a:cxn ang="0">
                      <a:pos x="235" y="133"/>
                    </a:cxn>
                    <a:cxn ang="0">
                      <a:pos x="221" y="169"/>
                    </a:cxn>
                    <a:cxn ang="0">
                      <a:pos x="217" y="202"/>
                    </a:cxn>
                    <a:cxn ang="0">
                      <a:pos x="196" y="215"/>
                    </a:cxn>
                  </a:cxnLst>
                  <a:rect l="0" t="0" r="r" b="b"/>
                  <a:pathLst>
                    <a:path w="236" h="221">
                      <a:moveTo>
                        <a:pt x="196" y="215"/>
                      </a:moveTo>
                      <a:lnTo>
                        <a:pt x="190" y="216"/>
                      </a:lnTo>
                      <a:lnTo>
                        <a:pt x="185" y="220"/>
                      </a:lnTo>
                      <a:lnTo>
                        <a:pt x="179" y="212"/>
                      </a:lnTo>
                      <a:lnTo>
                        <a:pt x="158" y="202"/>
                      </a:lnTo>
                      <a:lnTo>
                        <a:pt x="154" y="187"/>
                      </a:lnTo>
                      <a:lnTo>
                        <a:pt x="147" y="182"/>
                      </a:lnTo>
                      <a:lnTo>
                        <a:pt x="130" y="182"/>
                      </a:lnTo>
                      <a:lnTo>
                        <a:pt x="130" y="170"/>
                      </a:lnTo>
                      <a:lnTo>
                        <a:pt x="124" y="167"/>
                      </a:lnTo>
                      <a:lnTo>
                        <a:pt x="123" y="157"/>
                      </a:lnTo>
                      <a:lnTo>
                        <a:pt x="110" y="155"/>
                      </a:lnTo>
                      <a:lnTo>
                        <a:pt x="98" y="152"/>
                      </a:lnTo>
                      <a:lnTo>
                        <a:pt x="87" y="155"/>
                      </a:lnTo>
                      <a:lnTo>
                        <a:pt x="87" y="157"/>
                      </a:lnTo>
                      <a:lnTo>
                        <a:pt x="62" y="165"/>
                      </a:lnTo>
                      <a:lnTo>
                        <a:pt x="62" y="169"/>
                      </a:lnTo>
                      <a:lnTo>
                        <a:pt x="40" y="169"/>
                      </a:lnTo>
                      <a:lnTo>
                        <a:pt x="28" y="176"/>
                      </a:lnTo>
                      <a:lnTo>
                        <a:pt x="15" y="169"/>
                      </a:lnTo>
                      <a:lnTo>
                        <a:pt x="14" y="167"/>
                      </a:lnTo>
                      <a:lnTo>
                        <a:pt x="14" y="152"/>
                      </a:lnTo>
                      <a:lnTo>
                        <a:pt x="10" y="139"/>
                      </a:lnTo>
                      <a:lnTo>
                        <a:pt x="5" y="127"/>
                      </a:lnTo>
                      <a:lnTo>
                        <a:pt x="8" y="118"/>
                      </a:lnTo>
                      <a:lnTo>
                        <a:pt x="3" y="114"/>
                      </a:lnTo>
                      <a:lnTo>
                        <a:pt x="0" y="93"/>
                      </a:lnTo>
                      <a:lnTo>
                        <a:pt x="3" y="79"/>
                      </a:lnTo>
                      <a:lnTo>
                        <a:pt x="16" y="68"/>
                      </a:lnTo>
                      <a:lnTo>
                        <a:pt x="44" y="60"/>
                      </a:lnTo>
                      <a:lnTo>
                        <a:pt x="51" y="51"/>
                      </a:lnTo>
                      <a:lnTo>
                        <a:pt x="48" y="41"/>
                      </a:lnTo>
                      <a:lnTo>
                        <a:pt x="55" y="38"/>
                      </a:lnTo>
                      <a:lnTo>
                        <a:pt x="57" y="43"/>
                      </a:lnTo>
                      <a:lnTo>
                        <a:pt x="60" y="35"/>
                      </a:lnTo>
                      <a:lnTo>
                        <a:pt x="77" y="22"/>
                      </a:lnTo>
                      <a:lnTo>
                        <a:pt x="87" y="28"/>
                      </a:lnTo>
                      <a:lnTo>
                        <a:pt x="98" y="25"/>
                      </a:lnTo>
                      <a:lnTo>
                        <a:pt x="102" y="13"/>
                      </a:lnTo>
                      <a:lnTo>
                        <a:pt x="113" y="10"/>
                      </a:lnTo>
                      <a:lnTo>
                        <a:pt x="110" y="2"/>
                      </a:lnTo>
                      <a:lnTo>
                        <a:pt x="125" y="8"/>
                      </a:lnTo>
                      <a:lnTo>
                        <a:pt x="138" y="5"/>
                      </a:lnTo>
                      <a:lnTo>
                        <a:pt x="145" y="34"/>
                      </a:lnTo>
                      <a:lnTo>
                        <a:pt x="154" y="43"/>
                      </a:lnTo>
                      <a:lnTo>
                        <a:pt x="163" y="43"/>
                      </a:lnTo>
                      <a:lnTo>
                        <a:pt x="167" y="25"/>
                      </a:lnTo>
                      <a:lnTo>
                        <a:pt x="165" y="16"/>
                      </a:lnTo>
                      <a:lnTo>
                        <a:pt x="167" y="2"/>
                      </a:lnTo>
                      <a:lnTo>
                        <a:pt x="172" y="0"/>
                      </a:lnTo>
                      <a:lnTo>
                        <a:pt x="179" y="18"/>
                      </a:lnTo>
                      <a:lnTo>
                        <a:pt x="185" y="22"/>
                      </a:lnTo>
                      <a:lnTo>
                        <a:pt x="189" y="38"/>
                      </a:lnTo>
                      <a:lnTo>
                        <a:pt x="196" y="60"/>
                      </a:lnTo>
                      <a:lnTo>
                        <a:pt x="206" y="66"/>
                      </a:lnTo>
                      <a:lnTo>
                        <a:pt x="219" y="83"/>
                      </a:lnTo>
                      <a:lnTo>
                        <a:pt x="221" y="91"/>
                      </a:lnTo>
                      <a:lnTo>
                        <a:pt x="232" y="101"/>
                      </a:lnTo>
                      <a:lnTo>
                        <a:pt x="235" y="119"/>
                      </a:lnTo>
                      <a:lnTo>
                        <a:pt x="235" y="133"/>
                      </a:lnTo>
                      <a:lnTo>
                        <a:pt x="232" y="155"/>
                      </a:lnTo>
                      <a:lnTo>
                        <a:pt x="221" y="169"/>
                      </a:lnTo>
                      <a:lnTo>
                        <a:pt x="217" y="187"/>
                      </a:lnTo>
                      <a:lnTo>
                        <a:pt x="217" y="202"/>
                      </a:lnTo>
                      <a:lnTo>
                        <a:pt x="206" y="205"/>
                      </a:lnTo>
                      <a:lnTo>
                        <a:pt x="196" y="21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7" name="Freeform 30"/>
                <p:cNvSpPr>
                  <a:spLocks/>
                </p:cNvSpPr>
                <p:nvPr/>
              </p:nvSpPr>
              <p:spPr bwMode="auto">
                <a:xfrm>
                  <a:off x="3286" y="1488"/>
                  <a:ext cx="18" cy="27"/>
                </a:xfrm>
                <a:custGeom>
                  <a:avLst/>
                  <a:gdLst/>
                  <a:ahLst/>
                  <a:cxnLst>
                    <a:cxn ang="0">
                      <a:pos x="9" y="23"/>
                    </a:cxn>
                    <a:cxn ang="0">
                      <a:pos x="3" y="19"/>
                    </a:cxn>
                    <a:cxn ang="0">
                      <a:pos x="3" y="15"/>
                    </a:cxn>
                    <a:cxn ang="0">
                      <a:pos x="3" y="11"/>
                    </a:cxn>
                    <a:cxn ang="0">
                      <a:pos x="2" y="7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9" y="4"/>
                    </a:cxn>
                    <a:cxn ang="0">
                      <a:pos x="12" y="3"/>
                    </a:cxn>
                    <a:cxn ang="0">
                      <a:pos x="13" y="3"/>
                    </a:cxn>
                    <a:cxn ang="0">
                      <a:pos x="17" y="0"/>
                    </a:cxn>
                    <a:cxn ang="0">
                      <a:pos x="17" y="11"/>
                    </a:cxn>
                    <a:cxn ang="0">
                      <a:pos x="15" y="15"/>
                    </a:cxn>
                    <a:cxn ang="0">
                      <a:pos x="13" y="19"/>
                    </a:cxn>
                    <a:cxn ang="0">
                      <a:pos x="13" y="22"/>
                    </a:cxn>
                    <a:cxn ang="0">
                      <a:pos x="12" y="23"/>
                    </a:cxn>
                    <a:cxn ang="0">
                      <a:pos x="12" y="26"/>
                    </a:cxn>
                    <a:cxn ang="0">
                      <a:pos x="9" y="23"/>
                    </a:cxn>
                  </a:cxnLst>
                  <a:rect l="0" t="0" r="r" b="b"/>
                  <a:pathLst>
                    <a:path w="18" h="27">
                      <a:moveTo>
                        <a:pt x="9" y="23"/>
                      </a:moveTo>
                      <a:lnTo>
                        <a:pt x="3" y="19"/>
                      </a:lnTo>
                      <a:lnTo>
                        <a:pt x="3" y="15"/>
                      </a:lnTo>
                      <a:lnTo>
                        <a:pt x="3" y="11"/>
                      </a:ln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4"/>
                      </a:lnTo>
                      <a:lnTo>
                        <a:pt x="12" y="3"/>
                      </a:lnTo>
                      <a:lnTo>
                        <a:pt x="13" y="3"/>
                      </a:lnTo>
                      <a:lnTo>
                        <a:pt x="17" y="0"/>
                      </a:lnTo>
                      <a:lnTo>
                        <a:pt x="17" y="11"/>
                      </a:lnTo>
                      <a:lnTo>
                        <a:pt x="15" y="15"/>
                      </a:lnTo>
                      <a:lnTo>
                        <a:pt x="13" y="19"/>
                      </a:lnTo>
                      <a:lnTo>
                        <a:pt x="13" y="22"/>
                      </a:lnTo>
                      <a:lnTo>
                        <a:pt x="12" y="23"/>
                      </a:lnTo>
                      <a:lnTo>
                        <a:pt x="12" y="26"/>
                      </a:lnTo>
                      <a:lnTo>
                        <a:pt x="9" y="23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8" name="Freeform 31"/>
                <p:cNvSpPr>
                  <a:spLocks/>
                </p:cNvSpPr>
                <p:nvPr/>
              </p:nvSpPr>
              <p:spPr bwMode="auto">
                <a:xfrm>
                  <a:off x="2463" y="1235"/>
                  <a:ext cx="26" cy="106"/>
                </a:xfrm>
                <a:custGeom>
                  <a:avLst/>
                  <a:gdLst/>
                  <a:ahLst/>
                  <a:cxnLst>
                    <a:cxn ang="0">
                      <a:pos x="3" y="37"/>
                    </a:cxn>
                    <a:cxn ang="0">
                      <a:pos x="13" y="28"/>
                    </a:cxn>
                    <a:cxn ang="0">
                      <a:pos x="20" y="0"/>
                    </a:cxn>
                    <a:cxn ang="0">
                      <a:pos x="25" y="42"/>
                    </a:cxn>
                    <a:cxn ang="0">
                      <a:pos x="17" y="94"/>
                    </a:cxn>
                    <a:cxn ang="0">
                      <a:pos x="0" y="105"/>
                    </a:cxn>
                    <a:cxn ang="0">
                      <a:pos x="0" y="80"/>
                    </a:cxn>
                    <a:cxn ang="0">
                      <a:pos x="5" y="64"/>
                    </a:cxn>
                    <a:cxn ang="0">
                      <a:pos x="3" y="37"/>
                    </a:cxn>
                  </a:cxnLst>
                  <a:rect l="0" t="0" r="r" b="b"/>
                  <a:pathLst>
                    <a:path w="26" h="106">
                      <a:moveTo>
                        <a:pt x="3" y="37"/>
                      </a:moveTo>
                      <a:lnTo>
                        <a:pt x="13" y="28"/>
                      </a:lnTo>
                      <a:lnTo>
                        <a:pt x="20" y="0"/>
                      </a:lnTo>
                      <a:lnTo>
                        <a:pt x="25" y="42"/>
                      </a:lnTo>
                      <a:lnTo>
                        <a:pt x="17" y="94"/>
                      </a:lnTo>
                      <a:lnTo>
                        <a:pt x="0" y="105"/>
                      </a:lnTo>
                      <a:lnTo>
                        <a:pt x="0" y="80"/>
                      </a:lnTo>
                      <a:lnTo>
                        <a:pt x="5" y="64"/>
                      </a:lnTo>
                      <a:lnTo>
                        <a:pt x="3" y="37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</p:grpSp>
        </p:grpSp>
      </p:grpSp>
      <p:sp>
        <p:nvSpPr>
          <p:cNvPr id="1334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4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48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" name="Rectangle 3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2B4558-EC5B-4900-BCAD-5CBE9A408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1095-07D1-4E22-954B-E74FC785EC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D1E6E-D35A-4B63-B442-73EBF02FD4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5735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5735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721A-0D5B-4883-93BD-40F48CFFC5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1C9D-6B1D-446D-85E9-2247C0416F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8EFFF-B0F0-48C2-9A5E-39D4FB9D74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A7752-6AEC-4594-B02E-6F23676DA1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1F50-5EDD-4F4C-A337-21E3E559A9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714348" y="1071546"/>
            <a:ext cx="533400" cy="2444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BADB7-0B79-461E-99A2-E87C3638D4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0965D-D381-416D-89AD-52FF36F5C9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0E12-E4B5-4DE5-BF8C-14333010154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8575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76B1-B732-4E42-879C-3BC3DFC5DE1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5735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5735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F42F-9CF9-4F28-B3B4-BD5F02AB09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657350"/>
            <a:ext cx="6096000" cy="4114800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98F1A-BBE3-4905-98F8-B7221269B3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684213" y="228600"/>
            <a:ext cx="8002587" cy="1143000"/>
          </a:xfrm>
        </p:spPr>
        <p:txBody>
          <a:bodyPr/>
          <a:lstStyle>
            <a:lvl1pPr>
              <a:defRPr sz="3600" b="1" i="0" baseline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4300"/>
            <a:ext cx="9142413" cy="6742113"/>
            <a:chOff x="0" y="72"/>
            <a:chExt cx="5759" cy="4247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12"/>
              <a:ext cx="5759" cy="2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3200">
                <a:solidFill>
                  <a:srgbClr val="FFFFFF"/>
                </a:solidFill>
                <a:latin typeface="Times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72"/>
              <a:ext cx="5759" cy="2040"/>
              <a:chOff x="0" y="72"/>
              <a:chExt cx="5759" cy="2040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1872"/>
                <a:ext cx="5759" cy="24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289" y="72"/>
                <a:ext cx="1440" cy="1984"/>
                <a:chOff x="2289" y="72"/>
                <a:chExt cx="1440" cy="1984"/>
              </a:xfrm>
            </p:grpSpPr>
            <p:sp>
              <p:nvSpPr>
                <p:cNvPr id="29" name="Freeform 7"/>
                <p:cNvSpPr>
                  <a:spLocks/>
                </p:cNvSpPr>
                <p:nvPr/>
              </p:nvSpPr>
              <p:spPr bwMode="auto">
                <a:xfrm>
                  <a:off x="2289" y="127"/>
                  <a:ext cx="1440" cy="1770"/>
                </a:xfrm>
                <a:custGeom>
                  <a:avLst/>
                  <a:gdLst/>
                  <a:ahLst/>
                  <a:cxnLst>
                    <a:cxn ang="0">
                      <a:pos x="901" y="33"/>
                    </a:cxn>
                    <a:cxn ang="0">
                      <a:pos x="1066" y="129"/>
                    </a:cxn>
                    <a:cxn ang="0">
                      <a:pos x="1207" y="256"/>
                    </a:cxn>
                    <a:cxn ang="0">
                      <a:pos x="1316" y="410"/>
                    </a:cxn>
                    <a:cxn ang="0">
                      <a:pos x="1394" y="581"/>
                    </a:cxn>
                    <a:cxn ang="0">
                      <a:pos x="1435" y="766"/>
                    </a:cxn>
                    <a:cxn ang="0">
                      <a:pos x="1435" y="958"/>
                    </a:cxn>
                    <a:cxn ang="0">
                      <a:pos x="1394" y="1143"/>
                    </a:cxn>
                    <a:cxn ang="0">
                      <a:pos x="1316" y="1314"/>
                    </a:cxn>
                    <a:cxn ang="0">
                      <a:pos x="1207" y="1468"/>
                    </a:cxn>
                    <a:cxn ang="0">
                      <a:pos x="1066" y="1597"/>
                    </a:cxn>
                    <a:cxn ang="0">
                      <a:pos x="901" y="1691"/>
                    </a:cxn>
                    <a:cxn ang="0">
                      <a:pos x="721" y="1749"/>
                    </a:cxn>
                    <a:cxn ang="0">
                      <a:pos x="533" y="1769"/>
                    </a:cxn>
                    <a:cxn ang="0">
                      <a:pos x="344" y="1749"/>
                    </a:cxn>
                    <a:cxn ang="0">
                      <a:pos x="165" y="1691"/>
                    </a:cxn>
                    <a:cxn ang="0">
                      <a:pos x="0" y="1597"/>
                    </a:cxn>
                    <a:cxn ang="0">
                      <a:pos x="125" y="1571"/>
                    </a:cxn>
                    <a:cxn ang="0">
                      <a:pos x="281" y="1640"/>
                    </a:cxn>
                    <a:cxn ang="0">
                      <a:pos x="446" y="1675"/>
                    </a:cxn>
                    <a:cxn ang="0">
                      <a:pos x="618" y="1675"/>
                    </a:cxn>
                    <a:cxn ang="0">
                      <a:pos x="785" y="1640"/>
                    </a:cxn>
                    <a:cxn ang="0">
                      <a:pos x="941" y="1571"/>
                    </a:cxn>
                    <a:cxn ang="0">
                      <a:pos x="1080" y="1470"/>
                    </a:cxn>
                    <a:cxn ang="0">
                      <a:pos x="1194" y="1343"/>
                    </a:cxn>
                    <a:cxn ang="0">
                      <a:pos x="1281" y="1194"/>
                    </a:cxn>
                    <a:cxn ang="0">
                      <a:pos x="1332" y="1032"/>
                    </a:cxn>
                    <a:cxn ang="0">
                      <a:pos x="1350" y="862"/>
                    </a:cxn>
                    <a:cxn ang="0">
                      <a:pos x="1332" y="691"/>
                    </a:cxn>
                    <a:cxn ang="0">
                      <a:pos x="1281" y="530"/>
                    </a:cxn>
                    <a:cxn ang="0">
                      <a:pos x="1194" y="381"/>
                    </a:cxn>
                    <a:cxn ang="0">
                      <a:pos x="1080" y="254"/>
                    </a:cxn>
                    <a:cxn ang="0">
                      <a:pos x="941" y="154"/>
                    </a:cxn>
                    <a:cxn ang="0">
                      <a:pos x="785" y="85"/>
                    </a:cxn>
                    <a:cxn ang="0">
                      <a:pos x="812" y="0"/>
                    </a:cxn>
                  </a:cxnLst>
                  <a:rect l="0" t="0" r="r" b="b"/>
                  <a:pathLst>
                    <a:path w="1440" h="1770">
                      <a:moveTo>
                        <a:pt x="812" y="0"/>
                      </a:moveTo>
                      <a:lnTo>
                        <a:pt x="901" y="33"/>
                      </a:lnTo>
                      <a:lnTo>
                        <a:pt x="986" y="78"/>
                      </a:lnTo>
                      <a:lnTo>
                        <a:pt x="1066" y="129"/>
                      </a:lnTo>
                      <a:lnTo>
                        <a:pt x="1140" y="187"/>
                      </a:lnTo>
                      <a:lnTo>
                        <a:pt x="1207" y="256"/>
                      </a:lnTo>
                      <a:lnTo>
                        <a:pt x="1265" y="330"/>
                      </a:lnTo>
                      <a:lnTo>
                        <a:pt x="1316" y="410"/>
                      </a:lnTo>
                      <a:lnTo>
                        <a:pt x="1361" y="492"/>
                      </a:lnTo>
                      <a:lnTo>
                        <a:pt x="1394" y="581"/>
                      </a:lnTo>
                      <a:lnTo>
                        <a:pt x="1419" y="673"/>
                      </a:lnTo>
                      <a:lnTo>
                        <a:pt x="1435" y="766"/>
                      </a:lnTo>
                      <a:lnTo>
                        <a:pt x="1439" y="862"/>
                      </a:lnTo>
                      <a:lnTo>
                        <a:pt x="1435" y="958"/>
                      </a:lnTo>
                      <a:lnTo>
                        <a:pt x="1419" y="1052"/>
                      </a:lnTo>
                      <a:lnTo>
                        <a:pt x="1394" y="1143"/>
                      </a:lnTo>
                      <a:lnTo>
                        <a:pt x="1361" y="1230"/>
                      </a:lnTo>
                      <a:lnTo>
                        <a:pt x="1316" y="1314"/>
                      </a:lnTo>
                      <a:lnTo>
                        <a:pt x="1265" y="1395"/>
                      </a:lnTo>
                      <a:lnTo>
                        <a:pt x="1207" y="1468"/>
                      </a:lnTo>
                      <a:lnTo>
                        <a:pt x="1140" y="1537"/>
                      </a:lnTo>
                      <a:lnTo>
                        <a:pt x="1066" y="1597"/>
                      </a:lnTo>
                      <a:lnTo>
                        <a:pt x="986" y="1646"/>
                      </a:lnTo>
                      <a:lnTo>
                        <a:pt x="901" y="1691"/>
                      </a:lnTo>
                      <a:lnTo>
                        <a:pt x="812" y="1724"/>
                      </a:lnTo>
                      <a:lnTo>
                        <a:pt x="721" y="1749"/>
                      </a:lnTo>
                      <a:lnTo>
                        <a:pt x="627" y="1765"/>
                      </a:lnTo>
                      <a:lnTo>
                        <a:pt x="533" y="1769"/>
                      </a:lnTo>
                      <a:lnTo>
                        <a:pt x="437" y="1765"/>
                      </a:lnTo>
                      <a:lnTo>
                        <a:pt x="344" y="1749"/>
                      </a:lnTo>
                      <a:lnTo>
                        <a:pt x="252" y="1724"/>
                      </a:lnTo>
                      <a:lnTo>
                        <a:pt x="165" y="1691"/>
                      </a:lnTo>
                      <a:lnTo>
                        <a:pt x="80" y="1646"/>
                      </a:lnTo>
                      <a:lnTo>
                        <a:pt x="0" y="1597"/>
                      </a:lnTo>
                      <a:lnTo>
                        <a:pt x="51" y="1524"/>
                      </a:lnTo>
                      <a:lnTo>
                        <a:pt x="125" y="1571"/>
                      </a:lnTo>
                      <a:lnTo>
                        <a:pt x="201" y="1609"/>
                      </a:lnTo>
                      <a:lnTo>
                        <a:pt x="281" y="1640"/>
                      </a:lnTo>
                      <a:lnTo>
                        <a:pt x="364" y="1662"/>
                      </a:lnTo>
                      <a:lnTo>
                        <a:pt x="446" y="1675"/>
                      </a:lnTo>
                      <a:lnTo>
                        <a:pt x="533" y="1680"/>
                      </a:lnTo>
                      <a:lnTo>
                        <a:pt x="618" y="1675"/>
                      </a:lnTo>
                      <a:lnTo>
                        <a:pt x="703" y="1662"/>
                      </a:lnTo>
                      <a:lnTo>
                        <a:pt x="785" y="1640"/>
                      </a:lnTo>
                      <a:lnTo>
                        <a:pt x="866" y="1609"/>
                      </a:lnTo>
                      <a:lnTo>
                        <a:pt x="941" y="1571"/>
                      </a:lnTo>
                      <a:lnTo>
                        <a:pt x="1013" y="1524"/>
                      </a:lnTo>
                      <a:lnTo>
                        <a:pt x="1080" y="1470"/>
                      </a:lnTo>
                      <a:lnTo>
                        <a:pt x="1140" y="1410"/>
                      </a:lnTo>
                      <a:lnTo>
                        <a:pt x="1194" y="1343"/>
                      </a:lnTo>
                      <a:lnTo>
                        <a:pt x="1240" y="1270"/>
                      </a:lnTo>
                      <a:lnTo>
                        <a:pt x="1281" y="1194"/>
                      </a:lnTo>
                      <a:lnTo>
                        <a:pt x="1312" y="1116"/>
                      </a:lnTo>
                      <a:lnTo>
                        <a:pt x="1332" y="1032"/>
                      </a:lnTo>
                      <a:lnTo>
                        <a:pt x="1345" y="947"/>
                      </a:lnTo>
                      <a:lnTo>
                        <a:pt x="1350" y="862"/>
                      </a:lnTo>
                      <a:lnTo>
                        <a:pt x="1345" y="775"/>
                      </a:lnTo>
                      <a:lnTo>
                        <a:pt x="1332" y="691"/>
                      </a:lnTo>
                      <a:lnTo>
                        <a:pt x="1312" y="608"/>
                      </a:lnTo>
                      <a:lnTo>
                        <a:pt x="1281" y="530"/>
                      </a:lnTo>
                      <a:lnTo>
                        <a:pt x="1240" y="452"/>
                      </a:lnTo>
                      <a:lnTo>
                        <a:pt x="1194" y="381"/>
                      </a:lnTo>
                      <a:lnTo>
                        <a:pt x="1140" y="314"/>
                      </a:lnTo>
                      <a:lnTo>
                        <a:pt x="1080" y="254"/>
                      </a:lnTo>
                      <a:lnTo>
                        <a:pt x="1013" y="201"/>
                      </a:lnTo>
                      <a:lnTo>
                        <a:pt x="941" y="154"/>
                      </a:lnTo>
                      <a:lnTo>
                        <a:pt x="866" y="114"/>
                      </a:lnTo>
                      <a:lnTo>
                        <a:pt x="785" y="85"/>
                      </a:lnTo>
                      <a:lnTo>
                        <a:pt x="788" y="78"/>
                      </a:lnTo>
                      <a:lnTo>
                        <a:pt x="812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3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324" y="1620"/>
                  <a:ext cx="142" cy="257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3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119" y="243"/>
                  <a:ext cx="49" cy="9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3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203" y="72"/>
                  <a:ext cx="49" cy="9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33" name="Freeform 11"/>
                <p:cNvSpPr>
                  <a:spLocks/>
                </p:cNvSpPr>
                <p:nvPr/>
              </p:nvSpPr>
              <p:spPr bwMode="auto">
                <a:xfrm>
                  <a:off x="2483" y="1903"/>
                  <a:ext cx="841" cy="153"/>
                </a:xfrm>
                <a:custGeom>
                  <a:avLst/>
                  <a:gdLst/>
                  <a:ahLst/>
                  <a:cxnLst>
                    <a:cxn ang="0">
                      <a:pos x="3" y="98"/>
                    </a:cxn>
                    <a:cxn ang="0">
                      <a:pos x="20" y="80"/>
                    </a:cxn>
                    <a:cxn ang="0">
                      <a:pos x="44" y="65"/>
                    </a:cxn>
                    <a:cxn ang="0">
                      <a:pos x="89" y="43"/>
                    </a:cxn>
                    <a:cxn ang="0">
                      <a:pos x="140" y="30"/>
                    </a:cxn>
                    <a:cxn ang="0">
                      <a:pos x="188" y="19"/>
                    </a:cxn>
                    <a:cxn ang="0">
                      <a:pos x="253" y="9"/>
                    </a:cxn>
                    <a:cxn ang="0">
                      <a:pos x="314" y="3"/>
                    </a:cxn>
                    <a:cxn ang="0">
                      <a:pos x="386" y="0"/>
                    </a:cxn>
                    <a:cxn ang="0">
                      <a:pos x="475" y="1"/>
                    </a:cxn>
                    <a:cxn ang="0">
                      <a:pos x="567" y="6"/>
                    </a:cxn>
                    <a:cxn ang="0">
                      <a:pos x="632" y="14"/>
                    </a:cxn>
                    <a:cxn ang="0">
                      <a:pos x="700" y="27"/>
                    </a:cxn>
                    <a:cxn ang="0">
                      <a:pos x="765" y="47"/>
                    </a:cxn>
                    <a:cxn ang="0">
                      <a:pos x="799" y="66"/>
                    </a:cxn>
                    <a:cxn ang="0">
                      <a:pos x="820" y="82"/>
                    </a:cxn>
                    <a:cxn ang="0">
                      <a:pos x="840" y="108"/>
                    </a:cxn>
                    <a:cxn ang="0">
                      <a:pos x="806" y="122"/>
                    </a:cxn>
                    <a:cxn ang="0">
                      <a:pos x="748" y="133"/>
                    </a:cxn>
                    <a:cxn ang="0">
                      <a:pos x="676" y="141"/>
                    </a:cxn>
                    <a:cxn ang="0">
                      <a:pos x="608" y="148"/>
                    </a:cxn>
                    <a:cxn ang="0">
                      <a:pos x="526" y="151"/>
                    </a:cxn>
                    <a:cxn ang="0">
                      <a:pos x="437" y="152"/>
                    </a:cxn>
                    <a:cxn ang="0">
                      <a:pos x="352" y="152"/>
                    </a:cxn>
                    <a:cxn ang="0">
                      <a:pos x="263" y="151"/>
                    </a:cxn>
                    <a:cxn ang="0">
                      <a:pos x="164" y="143"/>
                    </a:cxn>
                    <a:cxn ang="0">
                      <a:pos x="85" y="135"/>
                    </a:cxn>
                    <a:cxn ang="0">
                      <a:pos x="20" y="120"/>
                    </a:cxn>
                    <a:cxn ang="0">
                      <a:pos x="0" y="109"/>
                    </a:cxn>
                    <a:cxn ang="0">
                      <a:pos x="3" y="98"/>
                    </a:cxn>
                  </a:cxnLst>
                  <a:rect l="0" t="0" r="r" b="b"/>
                  <a:pathLst>
                    <a:path w="841" h="153">
                      <a:moveTo>
                        <a:pt x="3" y="98"/>
                      </a:moveTo>
                      <a:lnTo>
                        <a:pt x="20" y="80"/>
                      </a:lnTo>
                      <a:lnTo>
                        <a:pt x="44" y="65"/>
                      </a:lnTo>
                      <a:lnTo>
                        <a:pt x="89" y="43"/>
                      </a:lnTo>
                      <a:lnTo>
                        <a:pt x="140" y="30"/>
                      </a:lnTo>
                      <a:lnTo>
                        <a:pt x="188" y="19"/>
                      </a:lnTo>
                      <a:lnTo>
                        <a:pt x="253" y="9"/>
                      </a:lnTo>
                      <a:lnTo>
                        <a:pt x="314" y="3"/>
                      </a:lnTo>
                      <a:lnTo>
                        <a:pt x="386" y="0"/>
                      </a:lnTo>
                      <a:lnTo>
                        <a:pt x="475" y="1"/>
                      </a:lnTo>
                      <a:lnTo>
                        <a:pt x="567" y="6"/>
                      </a:lnTo>
                      <a:lnTo>
                        <a:pt x="632" y="14"/>
                      </a:lnTo>
                      <a:lnTo>
                        <a:pt x="700" y="27"/>
                      </a:lnTo>
                      <a:lnTo>
                        <a:pt x="765" y="47"/>
                      </a:lnTo>
                      <a:lnTo>
                        <a:pt x="799" y="66"/>
                      </a:lnTo>
                      <a:lnTo>
                        <a:pt x="820" y="82"/>
                      </a:lnTo>
                      <a:lnTo>
                        <a:pt x="840" y="108"/>
                      </a:lnTo>
                      <a:lnTo>
                        <a:pt x="806" y="122"/>
                      </a:lnTo>
                      <a:lnTo>
                        <a:pt x="748" y="133"/>
                      </a:lnTo>
                      <a:lnTo>
                        <a:pt x="676" y="141"/>
                      </a:lnTo>
                      <a:lnTo>
                        <a:pt x="608" y="148"/>
                      </a:lnTo>
                      <a:lnTo>
                        <a:pt x="526" y="151"/>
                      </a:lnTo>
                      <a:lnTo>
                        <a:pt x="437" y="152"/>
                      </a:lnTo>
                      <a:lnTo>
                        <a:pt x="352" y="152"/>
                      </a:lnTo>
                      <a:lnTo>
                        <a:pt x="263" y="151"/>
                      </a:lnTo>
                      <a:lnTo>
                        <a:pt x="164" y="143"/>
                      </a:lnTo>
                      <a:lnTo>
                        <a:pt x="85" y="135"/>
                      </a:lnTo>
                      <a:lnTo>
                        <a:pt x="20" y="120"/>
                      </a:lnTo>
                      <a:lnTo>
                        <a:pt x="0" y="109"/>
                      </a:lnTo>
                      <a:lnTo>
                        <a:pt x="3" y="98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</p:grpSp>
          <p:sp>
            <p:nvSpPr>
              <p:cNvPr id="9" name="Oval 12"/>
              <p:cNvSpPr>
                <a:spLocks noChangeArrowheads="1"/>
              </p:cNvSpPr>
              <p:nvPr/>
            </p:nvSpPr>
            <p:spPr bwMode="auto">
              <a:xfrm>
                <a:off x="2071" y="250"/>
                <a:ext cx="1497" cy="149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2071" y="406"/>
                <a:ext cx="1392" cy="1109"/>
                <a:chOff x="2071" y="406"/>
                <a:chExt cx="1392" cy="1109"/>
              </a:xfrm>
            </p:grpSpPr>
            <p:sp>
              <p:nvSpPr>
                <p:cNvPr id="11" name="Freeform 14"/>
                <p:cNvSpPr>
                  <a:spLocks/>
                </p:cNvSpPr>
                <p:nvPr/>
              </p:nvSpPr>
              <p:spPr bwMode="auto">
                <a:xfrm>
                  <a:off x="2268" y="812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" name="Freeform 15"/>
                <p:cNvSpPr>
                  <a:spLocks/>
                </p:cNvSpPr>
                <p:nvPr/>
              </p:nvSpPr>
              <p:spPr bwMode="auto">
                <a:xfrm>
                  <a:off x="2292" y="843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3" name="Freeform 16"/>
                <p:cNvSpPr>
                  <a:spLocks/>
                </p:cNvSpPr>
                <p:nvPr/>
              </p:nvSpPr>
              <p:spPr bwMode="auto">
                <a:xfrm>
                  <a:off x="2372" y="802"/>
                  <a:ext cx="51" cy="48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31" y="0"/>
                    </a:cxn>
                    <a:cxn ang="0">
                      <a:pos x="20" y="13"/>
                    </a:cxn>
                    <a:cxn ang="0">
                      <a:pos x="13" y="13"/>
                    </a:cxn>
                    <a:cxn ang="0">
                      <a:pos x="7" y="19"/>
                    </a:cxn>
                    <a:cxn ang="0">
                      <a:pos x="0" y="19"/>
                    </a:cxn>
                    <a:cxn ang="0">
                      <a:pos x="0" y="35"/>
                    </a:cxn>
                    <a:cxn ang="0">
                      <a:pos x="12" y="47"/>
                    </a:cxn>
                    <a:cxn ang="0">
                      <a:pos x="41" y="47"/>
                    </a:cxn>
                    <a:cxn ang="0">
                      <a:pos x="50" y="35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1" h="48">
                      <a:moveTo>
                        <a:pt x="50" y="0"/>
                      </a:moveTo>
                      <a:lnTo>
                        <a:pt x="31" y="0"/>
                      </a:lnTo>
                      <a:lnTo>
                        <a:pt x="20" y="13"/>
                      </a:lnTo>
                      <a:lnTo>
                        <a:pt x="13" y="13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35"/>
                      </a:lnTo>
                      <a:lnTo>
                        <a:pt x="12" y="47"/>
                      </a:lnTo>
                      <a:lnTo>
                        <a:pt x="41" y="47"/>
                      </a:lnTo>
                      <a:lnTo>
                        <a:pt x="50" y="35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4" name="Freeform 17"/>
                <p:cNvSpPr>
                  <a:spLocks/>
                </p:cNvSpPr>
                <p:nvPr/>
              </p:nvSpPr>
              <p:spPr bwMode="auto">
                <a:xfrm>
                  <a:off x="2071" y="840"/>
                  <a:ext cx="451" cy="587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99" y="16"/>
                    </a:cxn>
                    <a:cxn ang="0">
                      <a:pos x="64" y="47"/>
                    </a:cxn>
                    <a:cxn ang="0">
                      <a:pos x="56" y="75"/>
                    </a:cxn>
                    <a:cxn ang="0">
                      <a:pos x="30" y="95"/>
                    </a:cxn>
                    <a:cxn ang="0">
                      <a:pos x="12" y="135"/>
                    </a:cxn>
                    <a:cxn ang="0">
                      <a:pos x="12" y="159"/>
                    </a:cxn>
                    <a:cxn ang="0">
                      <a:pos x="0" y="201"/>
                    </a:cxn>
                    <a:cxn ang="0">
                      <a:pos x="16" y="219"/>
                    </a:cxn>
                    <a:cxn ang="0">
                      <a:pos x="56" y="272"/>
                    </a:cxn>
                    <a:cxn ang="0">
                      <a:pos x="68" y="265"/>
                    </a:cxn>
                    <a:cxn ang="0">
                      <a:pos x="139" y="265"/>
                    </a:cxn>
                    <a:cxn ang="0">
                      <a:pos x="172" y="278"/>
                    </a:cxn>
                    <a:cxn ang="0">
                      <a:pos x="169" y="319"/>
                    </a:cxn>
                    <a:cxn ang="0">
                      <a:pos x="193" y="374"/>
                    </a:cxn>
                    <a:cxn ang="0">
                      <a:pos x="191" y="389"/>
                    </a:cxn>
                    <a:cxn ang="0">
                      <a:pos x="201" y="406"/>
                    </a:cxn>
                    <a:cxn ang="0">
                      <a:pos x="186" y="445"/>
                    </a:cxn>
                    <a:cxn ang="0">
                      <a:pos x="204" y="494"/>
                    </a:cxn>
                    <a:cxn ang="0">
                      <a:pos x="214" y="532"/>
                    </a:cxn>
                    <a:cxn ang="0">
                      <a:pos x="226" y="556"/>
                    </a:cxn>
                    <a:cxn ang="0">
                      <a:pos x="239" y="586"/>
                    </a:cxn>
                    <a:cxn ang="0">
                      <a:pos x="263" y="582"/>
                    </a:cxn>
                    <a:cxn ang="0">
                      <a:pos x="302" y="560"/>
                    </a:cxn>
                    <a:cxn ang="0">
                      <a:pos x="320" y="533"/>
                    </a:cxn>
                    <a:cxn ang="0">
                      <a:pos x="319" y="515"/>
                    </a:cxn>
                    <a:cxn ang="0">
                      <a:pos x="342" y="500"/>
                    </a:cxn>
                    <a:cxn ang="0">
                      <a:pos x="338" y="474"/>
                    </a:cxn>
                    <a:cxn ang="0">
                      <a:pos x="373" y="432"/>
                    </a:cxn>
                    <a:cxn ang="0">
                      <a:pos x="378" y="398"/>
                    </a:cxn>
                    <a:cxn ang="0">
                      <a:pos x="369" y="386"/>
                    </a:cxn>
                    <a:cxn ang="0">
                      <a:pos x="373" y="372"/>
                    </a:cxn>
                    <a:cxn ang="0">
                      <a:pos x="365" y="360"/>
                    </a:cxn>
                    <a:cxn ang="0">
                      <a:pos x="391" y="327"/>
                    </a:cxn>
                    <a:cxn ang="0">
                      <a:pos x="391" y="310"/>
                    </a:cxn>
                    <a:cxn ang="0">
                      <a:pos x="427" y="282"/>
                    </a:cxn>
                    <a:cxn ang="0">
                      <a:pos x="450" y="207"/>
                    </a:cxn>
                    <a:cxn ang="0">
                      <a:pos x="417" y="226"/>
                    </a:cxn>
                    <a:cxn ang="0">
                      <a:pos x="388" y="218"/>
                    </a:cxn>
                    <a:cxn ang="0">
                      <a:pos x="392" y="200"/>
                    </a:cxn>
                    <a:cxn ang="0">
                      <a:pos x="363" y="180"/>
                    </a:cxn>
                    <a:cxn ang="0">
                      <a:pos x="349" y="132"/>
                    </a:cxn>
                    <a:cxn ang="0">
                      <a:pos x="321" y="93"/>
                    </a:cxn>
                    <a:cxn ang="0">
                      <a:pos x="321" y="66"/>
                    </a:cxn>
                    <a:cxn ang="0">
                      <a:pos x="306" y="65"/>
                    </a:cxn>
                    <a:cxn ang="0">
                      <a:pos x="296" y="69"/>
                    </a:cxn>
                    <a:cxn ang="0">
                      <a:pos x="254" y="54"/>
                    </a:cxn>
                    <a:cxn ang="0">
                      <a:pos x="243" y="65"/>
                    </a:cxn>
                    <a:cxn ang="0">
                      <a:pos x="234" y="78"/>
                    </a:cxn>
                    <a:cxn ang="0">
                      <a:pos x="211" y="53"/>
                    </a:cxn>
                    <a:cxn ang="0">
                      <a:pos x="189" y="47"/>
                    </a:cxn>
                    <a:cxn ang="0">
                      <a:pos x="187" y="15"/>
                    </a:cxn>
                    <a:cxn ang="0">
                      <a:pos x="155" y="20"/>
                    </a:cxn>
                    <a:cxn ang="0">
                      <a:pos x="135" y="13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451" h="587">
                      <a:moveTo>
                        <a:pt x="107" y="0"/>
                      </a:moveTo>
                      <a:lnTo>
                        <a:pt x="99" y="16"/>
                      </a:lnTo>
                      <a:lnTo>
                        <a:pt x="64" y="47"/>
                      </a:lnTo>
                      <a:lnTo>
                        <a:pt x="56" y="75"/>
                      </a:lnTo>
                      <a:lnTo>
                        <a:pt x="30" y="95"/>
                      </a:lnTo>
                      <a:lnTo>
                        <a:pt x="12" y="135"/>
                      </a:lnTo>
                      <a:lnTo>
                        <a:pt x="12" y="159"/>
                      </a:lnTo>
                      <a:lnTo>
                        <a:pt x="0" y="201"/>
                      </a:lnTo>
                      <a:lnTo>
                        <a:pt x="16" y="219"/>
                      </a:lnTo>
                      <a:lnTo>
                        <a:pt x="56" y="272"/>
                      </a:lnTo>
                      <a:lnTo>
                        <a:pt x="68" y="265"/>
                      </a:lnTo>
                      <a:lnTo>
                        <a:pt x="139" y="265"/>
                      </a:lnTo>
                      <a:lnTo>
                        <a:pt x="172" y="278"/>
                      </a:lnTo>
                      <a:lnTo>
                        <a:pt x="169" y="319"/>
                      </a:lnTo>
                      <a:lnTo>
                        <a:pt x="193" y="374"/>
                      </a:lnTo>
                      <a:lnTo>
                        <a:pt x="191" y="389"/>
                      </a:lnTo>
                      <a:lnTo>
                        <a:pt x="201" y="406"/>
                      </a:lnTo>
                      <a:lnTo>
                        <a:pt x="186" y="445"/>
                      </a:lnTo>
                      <a:lnTo>
                        <a:pt x="204" y="494"/>
                      </a:lnTo>
                      <a:lnTo>
                        <a:pt x="214" y="532"/>
                      </a:lnTo>
                      <a:lnTo>
                        <a:pt x="226" y="556"/>
                      </a:lnTo>
                      <a:lnTo>
                        <a:pt x="239" y="586"/>
                      </a:lnTo>
                      <a:lnTo>
                        <a:pt x="263" y="582"/>
                      </a:lnTo>
                      <a:lnTo>
                        <a:pt x="302" y="560"/>
                      </a:lnTo>
                      <a:lnTo>
                        <a:pt x="320" y="533"/>
                      </a:lnTo>
                      <a:lnTo>
                        <a:pt x="319" y="515"/>
                      </a:lnTo>
                      <a:lnTo>
                        <a:pt x="342" y="500"/>
                      </a:lnTo>
                      <a:lnTo>
                        <a:pt x="338" y="474"/>
                      </a:lnTo>
                      <a:lnTo>
                        <a:pt x="373" y="432"/>
                      </a:lnTo>
                      <a:lnTo>
                        <a:pt x="378" y="398"/>
                      </a:lnTo>
                      <a:lnTo>
                        <a:pt x="369" y="386"/>
                      </a:lnTo>
                      <a:lnTo>
                        <a:pt x="373" y="372"/>
                      </a:lnTo>
                      <a:lnTo>
                        <a:pt x="365" y="360"/>
                      </a:lnTo>
                      <a:lnTo>
                        <a:pt x="391" y="327"/>
                      </a:lnTo>
                      <a:lnTo>
                        <a:pt x="391" y="310"/>
                      </a:lnTo>
                      <a:lnTo>
                        <a:pt x="427" y="282"/>
                      </a:lnTo>
                      <a:lnTo>
                        <a:pt x="450" y="207"/>
                      </a:lnTo>
                      <a:lnTo>
                        <a:pt x="417" y="226"/>
                      </a:lnTo>
                      <a:lnTo>
                        <a:pt x="388" y="218"/>
                      </a:lnTo>
                      <a:lnTo>
                        <a:pt x="392" y="200"/>
                      </a:lnTo>
                      <a:lnTo>
                        <a:pt x="363" y="180"/>
                      </a:lnTo>
                      <a:lnTo>
                        <a:pt x="349" y="132"/>
                      </a:lnTo>
                      <a:lnTo>
                        <a:pt x="321" y="93"/>
                      </a:lnTo>
                      <a:lnTo>
                        <a:pt x="321" y="66"/>
                      </a:lnTo>
                      <a:lnTo>
                        <a:pt x="306" y="65"/>
                      </a:lnTo>
                      <a:lnTo>
                        <a:pt x="296" y="69"/>
                      </a:lnTo>
                      <a:lnTo>
                        <a:pt x="254" y="54"/>
                      </a:lnTo>
                      <a:lnTo>
                        <a:pt x="243" y="65"/>
                      </a:lnTo>
                      <a:lnTo>
                        <a:pt x="234" y="78"/>
                      </a:lnTo>
                      <a:lnTo>
                        <a:pt x="211" y="53"/>
                      </a:lnTo>
                      <a:lnTo>
                        <a:pt x="189" y="47"/>
                      </a:lnTo>
                      <a:lnTo>
                        <a:pt x="187" y="15"/>
                      </a:lnTo>
                      <a:lnTo>
                        <a:pt x="155" y="20"/>
                      </a:lnTo>
                      <a:lnTo>
                        <a:pt x="135" y="13"/>
                      </a:lnTo>
                      <a:lnTo>
                        <a:pt x="107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5" name="Freeform 18"/>
                <p:cNvSpPr>
                  <a:spLocks/>
                </p:cNvSpPr>
                <p:nvPr/>
              </p:nvSpPr>
              <p:spPr bwMode="auto">
                <a:xfrm>
                  <a:off x="3112" y="987"/>
                  <a:ext cx="17" cy="28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9" y="8"/>
                    </a:cxn>
                    <a:cxn ang="0">
                      <a:pos x="7" y="14"/>
                    </a:cxn>
                    <a:cxn ang="0">
                      <a:pos x="7" y="19"/>
                    </a:cxn>
                    <a:cxn ang="0">
                      <a:pos x="16" y="23"/>
                    </a:cxn>
                    <a:cxn ang="0">
                      <a:pos x="16" y="27"/>
                    </a:cxn>
                    <a:cxn ang="0">
                      <a:pos x="9" y="23"/>
                    </a:cxn>
                    <a:cxn ang="0">
                      <a:pos x="3" y="27"/>
                    </a:cxn>
                    <a:cxn ang="0">
                      <a:pos x="0" y="23"/>
                    </a:cxn>
                    <a:cxn ang="0">
                      <a:pos x="3" y="19"/>
                    </a:cxn>
                    <a:cxn ang="0">
                      <a:pos x="0" y="14"/>
                    </a:cxn>
                    <a:cxn ang="0">
                      <a:pos x="3" y="4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7" h="28">
                      <a:moveTo>
                        <a:pt x="7" y="0"/>
                      </a:moveTo>
                      <a:lnTo>
                        <a:pt x="9" y="8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16" y="23"/>
                      </a:lnTo>
                      <a:lnTo>
                        <a:pt x="16" y="27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0" y="23"/>
                      </a:lnTo>
                      <a:lnTo>
                        <a:pt x="3" y="19"/>
                      </a:lnTo>
                      <a:lnTo>
                        <a:pt x="0" y="14"/>
                      </a:lnTo>
                      <a:lnTo>
                        <a:pt x="3" y="4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6" name="Freeform 19"/>
                <p:cNvSpPr>
                  <a:spLocks/>
                </p:cNvSpPr>
                <p:nvPr/>
              </p:nvSpPr>
              <p:spPr bwMode="auto">
                <a:xfrm>
                  <a:off x="3027" y="1109"/>
                  <a:ext cx="68" cy="97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24" y="48"/>
                    </a:cxn>
                    <a:cxn ang="0">
                      <a:pos x="52" y="0"/>
                    </a:cxn>
                    <a:cxn ang="0">
                      <a:pos x="67" y="28"/>
                    </a:cxn>
                    <a:cxn ang="0">
                      <a:pos x="55" y="96"/>
                    </a:cxn>
                    <a:cxn ang="0">
                      <a:pos x="5" y="80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68" h="97">
                      <a:moveTo>
                        <a:pt x="0" y="48"/>
                      </a:moveTo>
                      <a:lnTo>
                        <a:pt x="24" y="48"/>
                      </a:lnTo>
                      <a:lnTo>
                        <a:pt x="52" y="0"/>
                      </a:lnTo>
                      <a:lnTo>
                        <a:pt x="67" y="28"/>
                      </a:lnTo>
                      <a:lnTo>
                        <a:pt x="55" y="96"/>
                      </a:lnTo>
                      <a:lnTo>
                        <a:pt x="5" y="8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7" name="Freeform 20"/>
                <p:cNvSpPr>
                  <a:spLocks/>
                </p:cNvSpPr>
                <p:nvPr/>
              </p:nvSpPr>
              <p:spPr bwMode="auto">
                <a:xfrm>
                  <a:off x="3162" y="1146"/>
                  <a:ext cx="117" cy="9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0" y="0"/>
                    </a:cxn>
                    <a:cxn ang="0">
                      <a:pos x="39" y="9"/>
                    </a:cxn>
                    <a:cxn ang="0">
                      <a:pos x="95" y="32"/>
                    </a:cxn>
                    <a:cxn ang="0">
                      <a:pos x="95" y="49"/>
                    </a:cxn>
                    <a:cxn ang="0">
                      <a:pos x="116" y="93"/>
                    </a:cxn>
                    <a:cxn ang="0">
                      <a:pos x="73" y="51"/>
                    </a:cxn>
                    <a:cxn ang="0">
                      <a:pos x="44" y="54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117" h="94">
                      <a:moveTo>
                        <a:pt x="7" y="22"/>
                      </a:moveTo>
                      <a:lnTo>
                        <a:pt x="0" y="0"/>
                      </a:lnTo>
                      <a:lnTo>
                        <a:pt x="39" y="9"/>
                      </a:lnTo>
                      <a:lnTo>
                        <a:pt x="95" y="32"/>
                      </a:lnTo>
                      <a:lnTo>
                        <a:pt x="95" y="49"/>
                      </a:lnTo>
                      <a:lnTo>
                        <a:pt x="116" y="93"/>
                      </a:lnTo>
                      <a:lnTo>
                        <a:pt x="73" y="51"/>
                      </a:lnTo>
                      <a:lnTo>
                        <a:pt x="44" y="54"/>
                      </a:lnTo>
                      <a:lnTo>
                        <a:pt x="7" y="22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8" name="Freeform 21"/>
                <p:cNvSpPr>
                  <a:spLocks/>
                </p:cNvSpPr>
                <p:nvPr/>
              </p:nvSpPr>
              <p:spPr bwMode="auto">
                <a:xfrm>
                  <a:off x="3384" y="1337"/>
                  <a:ext cx="79" cy="101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78" y="30"/>
                    </a:cxn>
                    <a:cxn ang="0">
                      <a:pos x="16" y="100"/>
                    </a:cxn>
                    <a:cxn ang="0">
                      <a:pos x="0" y="84"/>
                    </a:cxn>
                    <a:cxn ang="0">
                      <a:pos x="45" y="39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79" h="101">
                      <a:moveTo>
                        <a:pt x="48" y="0"/>
                      </a:moveTo>
                      <a:lnTo>
                        <a:pt x="78" y="30"/>
                      </a:lnTo>
                      <a:lnTo>
                        <a:pt x="16" y="100"/>
                      </a:lnTo>
                      <a:lnTo>
                        <a:pt x="0" y="84"/>
                      </a:lnTo>
                      <a:lnTo>
                        <a:pt x="45" y="39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9" name="Freeform 22"/>
                <p:cNvSpPr>
                  <a:spLocks/>
                </p:cNvSpPr>
                <p:nvPr/>
              </p:nvSpPr>
              <p:spPr bwMode="auto">
                <a:xfrm>
                  <a:off x="2211" y="651"/>
                  <a:ext cx="39" cy="66"/>
                </a:xfrm>
                <a:custGeom>
                  <a:avLst/>
                  <a:gdLst/>
                  <a:ahLst/>
                  <a:cxnLst>
                    <a:cxn ang="0">
                      <a:pos x="38" y="51"/>
                    </a:cxn>
                    <a:cxn ang="0">
                      <a:pos x="28" y="43"/>
                    </a:cxn>
                    <a:cxn ang="0">
                      <a:pos x="28" y="14"/>
                    </a:cxn>
                    <a:cxn ang="0">
                      <a:pos x="33" y="8"/>
                    </a:cxn>
                    <a:cxn ang="0">
                      <a:pos x="24" y="8"/>
                    </a:cxn>
                    <a:cxn ang="0">
                      <a:pos x="29" y="0"/>
                    </a:cxn>
                    <a:cxn ang="0">
                      <a:pos x="22" y="0"/>
                    </a:cxn>
                    <a:cxn ang="0">
                      <a:pos x="14" y="9"/>
                    </a:cxn>
                    <a:cxn ang="0">
                      <a:pos x="14" y="27"/>
                    </a:cxn>
                    <a:cxn ang="0">
                      <a:pos x="18" y="31"/>
                    </a:cxn>
                    <a:cxn ang="0">
                      <a:pos x="18" y="39"/>
                    </a:cxn>
                    <a:cxn ang="0">
                      <a:pos x="16" y="39"/>
                    </a:cxn>
                    <a:cxn ang="0">
                      <a:pos x="9" y="46"/>
                    </a:cxn>
                    <a:cxn ang="0">
                      <a:pos x="9" y="53"/>
                    </a:cxn>
                    <a:cxn ang="0">
                      <a:pos x="0" y="65"/>
                    </a:cxn>
                    <a:cxn ang="0">
                      <a:pos x="29" y="65"/>
                    </a:cxn>
                    <a:cxn ang="0">
                      <a:pos x="38" y="51"/>
                    </a:cxn>
                  </a:cxnLst>
                  <a:rect l="0" t="0" r="r" b="b"/>
                  <a:pathLst>
                    <a:path w="39" h="66">
                      <a:moveTo>
                        <a:pt x="38" y="51"/>
                      </a:moveTo>
                      <a:lnTo>
                        <a:pt x="28" y="43"/>
                      </a:lnTo>
                      <a:lnTo>
                        <a:pt x="28" y="14"/>
                      </a:lnTo>
                      <a:lnTo>
                        <a:pt x="33" y="8"/>
                      </a:lnTo>
                      <a:lnTo>
                        <a:pt x="24" y="8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14" y="27"/>
                      </a:lnTo>
                      <a:lnTo>
                        <a:pt x="18" y="31"/>
                      </a:lnTo>
                      <a:lnTo>
                        <a:pt x="18" y="39"/>
                      </a:lnTo>
                      <a:lnTo>
                        <a:pt x="16" y="39"/>
                      </a:lnTo>
                      <a:lnTo>
                        <a:pt x="9" y="46"/>
                      </a:lnTo>
                      <a:lnTo>
                        <a:pt x="9" y="53"/>
                      </a:lnTo>
                      <a:lnTo>
                        <a:pt x="0" y="65"/>
                      </a:lnTo>
                      <a:lnTo>
                        <a:pt x="29" y="65"/>
                      </a:lnTo>
                      <a:lnTo>
                        <a:pt x="38" y="51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0" name="Freeform 23"/>
                <p:cNvSpPr>
                  <a:spLocks/>
                </p:cNvSpPr>
                <p:nvPr/>
              </p:nvSpPr>
              <p:spPr bwMode="auto">
                <a:xfrm>
                  <a:off x="2198" y="673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17" y="8"/>
                    </a:cxn>
                    <a:cxn ang="0">
                      <a:pos x="20" y="8"/>
                    </a:cxn>
                    <a:cxn ang="0">
                      <a:pos x="20" y="0"/>
                    </a:cxn>
                    <a:cxn ang="0">
                      <a:pos x="13" y="0"/>
                    </a:cxn>
                    <a:cxn ang="0">
                      <a:pos x="0" y="15"/>
                    </a:cxn>
                    <a:cxn ang="0">
                      <a:pos x="0" y="23"/>
                    </a:cxn>
                    <a:cxn ang="0">
                      <a:pos x="12" y="23"/>
                    </a:cxn>
                    <a:cxn ang="0">
                      <a:pos x="17" y="17"/>
                    </a:cxn>
                    <a:cxn ang="0">
                      <a:pos x="17" y="8"/>
                    </a:cxn>
                  </a:cxnLst>
                  <a:rect l="0" t="0" r="r" b="b"/>
                  <a:pathLst>
                    <a:path w="21" h="24">
                      <a:moveTo>
                        <a:pt x="17" y="8"/>
                      </a:moveTo>
                      <a:lnTo>
                        <a:pt x="20" y="8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12" y="23"/>
                      </a:lnTo>
                      <a:lnTo>
                        <a:pt x="17" y="17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1" name="Freeform 24"/>
                <p:cNvSpPr>
                  <a:spLocks/>
                </p:cNvSpPr>
                <p:nvPr/>
              </p:nvSpPr>
              <p:spPr bwMode="auto">
                <a:xfrm>
                  <a:off x="2167" y="634"/>
                  <a:ext cx="256" cy="216"/>
                </a:xfrm>
                <a:custGeom>
                  <a:avLst/>
                  <a:gdLst/>
                  <a:ahLst/>
                  <a:cxnLst>
                    <a:cxn ang="0">
                      <a:pos x="168" y="15"/>
                    </a:cxn>
                    <a:cxn ang="0">
                      <a:pos x="201" y="20"/>
                    </a:cxn>
                    <a:cxn ang="0">
                      <a:pos x="181" y="28"/>
                    </a:cxn>
                    <a:cxn ang="0">
                      <a:pos x="172" y="41"/>
                    </a:cxn>
                    <a:cxn ang="0">
                      <a:pos x="160" y="70"/>
                    </a:cxn>
                    <a:cxn ang="0">
                      <a:pos x="140" y="72"/>
                    </a:cxn>
                    <a:cxn ang="0">
                      <a:pos x="123" y="69"/>
                    </a:cxn>
                    <a:cxn ang="0">
                      <a:pos x="131" y="55"/>
                    </a:cxn>
                    <a:cxn ang="0">
                      <a:pos x="124" y="37"/>
                    </a:cxn>
                    <a:cxn ang="0">
                      <a:pos x="114" y="69"/>
                    </a:cxn>
                    <a:cxn ang="0">
                      <a:pos x="87" y="84"/>
                    </a:cxn>
                    <a:cxn ang="0">
                      <a:pos x="73" y="94"/>
                    </a:cxn>
                    <a:cxn ang="0">
                      <a:pos x="53" y="108"/>
                    </a:cxn>
                    <a:cxn ang="0">
                      <a:pos x="43" y="143"/>
                    </a:cxn>
                    <a:cxn ang="0">
                      <a:pos x="8" y="130"/>
                    </a:cxn>
                    <a:cxn ang="0">
                      <a:pos x="0" y="156"/>
                    </a:cxn>
                    <a:cxn ang="0">
                      <a:pos x="15" y="194"/>
                    </a:cxn>
                    <a:cxn ang="0">
                      <a:pos x="71" y="153"/>
                    </a:cxn>
                    <a:cxn ang="0">
                      <a:pos x="105" y="145"/>
                    </a:cxn>
                    <a:cxn ang="0">
                      <a:pos x="111" y="161"/>
                    </a:cxn>
                    <a:cxn ang="0">
                      <a:pos x="139" y="201"/>
                    </a:cxn>
                    <a:cxn ang="0">
                      <a:pos x="142" y="189"/>
                    </a:cxn>
                    <a:cxn ang="0">
                      <a:pos x="150" y="189"/>
                    </a:cxn>
                    <a:cxn ang="0">
                      <a:pos x="123" y="152"/>
                    </a:cxn>
                    <a:cxn ang="0">
                      <a:pos x="131" y="139"/>
                    </a:cxn>
                    <a:cxn ang="0">
                      <a:pos x="160" y="178"/>
                    </a:cxn>
                    <a:cxn ang="0">
                      <a:pos x="172" y="202"/>
                    </a:cxn>
                    <a:cxn ang="0">
                      <a:pos x="178" y="215"/>
                    </a:cxn>
                    <a:cxn ang="0">
                      <a:pos x="183" y="191"/>
                    </a:cxn>
                    <a:cxn ang="0">
                      <a:pos x="202" y="182"/>
                    </a:cxn>
                    <a:cxn ang="0">
                      <a:pos x="214" y="177"/>
                    </a:cxn>
                    <a:cxn ang="0">
                      <a:pos x="210" y="158"/>
                    </a:cxn>
                    <a:cxn ang="0">
                      <a:pos x="219" y="126"/>
                    </a:cxn>
                    <a:cxn ang="0">
                      <a:pos x="232" y="130"/>
                    </a:cxn>
                    <a:cxn ang="0">
                      <a:pos x="236" y="145"/>
                    </a:cxn>
                    <a:cxn ang="0">
                      <a:pos x="247" y="137"/>
                    </a:cxn>
                    <a:cxn ang="0">
                      <a:pos x="244" y="134"/>
                    </a:cxn>
                    <a:cxn ang="0">
                      <a:pos x="252" y="114"/>
                    </a:cxn>
                    <a:cxn ang="0">
                      <a:pos x="255" y="137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256" h="216">
                      <a:moveTo>
                        <a:pt x="168" y="0"/>
                      </a:moveTo>
                      <a:lnTo>
                        <a:pt x="168" y="15"/>
                      </a:lnTo>
                      <a:lnTo>
                        <a:pt x="173" y="20"/>
                      </a:lnTo>
                      <a:lnTo>
                        <a:pt x="201" y="20"/>
                      </a:lnTo>
                      <a:lnTo>
                        <a:pt x="201" y="28"/>
                      </a:lnTo>
                      <a:lnTo>
                        <a:pt x="181" y="28"/>
                      </a:lnTo>
                      <a:lnTo>
                        <a:pt x="181" y="52"/>
                      </a:lnTo>
                      <a:lnTo>
                        <a:pt x="172" y="41"/>
                      </a:lnTo>
                      <a:lnTo>
                        <a:pt x="172" y="56"/>
                      </a:lnTo>
                      <a:lnTo>
                        <a:pt x="160" y="70"/>
                      </a:lnTo>
                      <a:lnTo>
                        <a:pt x="152" y="62"/>
                      </a:lnTo>
                      <a:lnTo>
                        <a:pt x="140" y="72"/>
                      </a:lnTo>
                      <a:lnTo>
                        <a:pt x="138" y="69"/>
                      </a:lnTo>
                      <a:lnTo>
                        <a:pt x="123" y="69"/>
                      </a:lnTo>
                      <a:lnTo>
                        <a:pt x="131" y="59"/>
                      </a:lnTo>
                      <a:lnTo>
                        <a:pt x="131" y="55"/>
                      </a:lnTo>
                      <a:lnTo>
                        <a:pt x="124" y="48"/>
                      </a:lnTo>
                      <a:lnTo>
                        <a:pt x="124" y="37"/>
                      </a:lnTo>
                      <a:lnTo>
                        <a:pt x="114" y="48"/>
                      </a:lnTo>
                      <a:lnTo>
                        <a:pt x="114" y="69"/>
                      </a:lnTo>
                      <a:lnTo>
                        <a:pt x="102" y="69"/>
                      </a:lnTo>
                      <a:lnTo>
                        <a:pt x="87" y="84"/>
                      </a:lnTo>
                      <a:lnTo>
                        <a:pt x="81" y="84"/>
                      </a:lnTo>
                      <a:lnTo>
                        <a:pt x="73" y="94"/>
                      </a:lnTo>
                      <a:lnTo>
                        <a:pt x="43" y="94"/>
                      </a:lnTo>
                      <a:lnTo>
                        <a:pt x="53" y="108"/>
                      </a:lnTo>
                      <a:lnTo>
                        <a:pt x="53" y="130"/>
                      </a:lnTo>
                      <a:lnTo>
                        <a:pt x="43" y="143"/>
                      </a:lnTo>
                      <a:lnTo>
                        <a:pt x="31" y="130"/>
                      </a:lnTo>
                      <a:lnTo>
                        <a:pt x="8" y="130"/>
                      </a:lnTo>
                      <a:lnTo>
                        <a:pt x="8" y="146"/>
                      </a:lnTo>
                      <a:lnTo>
                        <a:pt x="0" y="156"/>
                      </a:lnTo>
                      <a:lnTo>
                        <a:pt x="0" y="177"/>
                      </a:lnTo>
                      <a:lnTo>
                        <a:pt x="15" y="194"/>
                      </a:lnTo>
                      <a:lnTo>
                        <a:pt x="37" y="194"/>
                      </a:lnTo>
                      <a:lnTo>
                        <a:pt x="71" y="153"/>
                      </a:lnTo>
                      <a:lnTo>
                        <a:pt x="101" y="153"/>
                      </a:lnTo>
                      <a:lnTo>
                        <a:pt x="105" y="145"/>
                      </a:lnTo>
                      <a:lnTo>
                        <a:pt x="112" y="153"/>
                      </a:lnTo>
                      <a:lnTo>
                        <a:pt x="111" y="161"/>
                      </a:lnTo>
                      <a:lnTo>
                        <a:pt x="139" y="189"/>
                      </a:lnTo>
                      <a:lnTo>
                        <a:pt x="139" y="201"/>
                      </a:lnTo>
                      <a:lnTo>
                        <a:pt x="145" y="196"/>
                      </a:lnTo>
                      <a:lnTo>
                        <a:pt x="142" y="189"/>
                      </a:lnTo>
                      <a:lnTo>
                        <a:pt x="145" y="185"/>
                      </a:lnTo>
                      <a:lnTo>
                        <a:pt x="150" y="189"/>
                      </a:lnTo>
                      <a:lnTo>
                        <a:pt x="152" y="188"/>
                      </a:lnTo>
                      <a:lnTo>
                        <a:pt x="123" y="152"/>
                      </a:lnTo>
                      <a:lnTo>
                        <a:pt x="123" y="139"/>
                      </a:lnTo>
                      <a:lnTo>
                        <a:pt x="131" y="139"/>
                      </a:lnTo>
                      <a:lnTo>
                        <a:pt x="131" y="146"/>
                      </a:lnTo>
                      <a:lnTo>
                        <a:pt x="160" y="178"/>
                      </a:lnTo>
                      <a:lnTo>
                        <a:pt x="160" y="188"/>
                      </a:lnTo>
                      <a:lnTo>
                        <a:pt x="172" y="202"/>
                      </a:lnTo>
                      <a:lnTo>
                        <a:pt x="169" y="205"/>
                      </a:lnTo>
                      <a:lnTo>
                        <a:pt x="178" y="215"/>
                      </a:lnTo>
                      <a:lnTo>
                        <a:pt x="191" y="200"/>
                      </a:lnTo>
                      <a:lnTo>
                        <a:pt x="183" y="191"/>
                      </a:lnTo>
                      <a:lnTo>
                        <a:pt x="191" y="182"/>
                      </a:lnTo>
                      <a:lnTo>
                        <a:pt x="202" y="182"/>
                      </a:lnTo>
                      <a:lnTo>
                        <a:pt x="207" y="177"/>
                      </a:lnTo>
                      <a:lnTo>
                        <a:pt x="214" y="177"/>
                      </a:lnTo>
                      <a:lnTo>
                        <a:pt x="205" y="164"/>
                      </a:lnTo>
                      <a:lnTo>
                        <a:pt x="210" y="158"/>
                      </a:lnTo>
                      <a:lnTo>
                        <a:pt x="210" y="137"/>
                      </a:lnTo>
                      <a:lnTo>
                        <a:pt x="219" y="126"/>
                      </a:lnTo>
                      <a:lnTo>
                        <a:pt x="223" y="130"/>
                      </a:lnTo>
                      <a:lnTo>
                        <a:pt x="232" y="130"/>
                      </a:lnTo>
                      <a:lnTo>
                        <a:pt x="228" y="136"/>
                      </a:lnTo>
                      <a:lnTo>
                        <a:pt x="236" y="145"/>
                      </a:lnTo>
                      <a:lnTo>
                        <a:pt x="241" y="137"/>
                      </a:lnTo>
                      <a:lnTo>
                        <a:pt x="247" y="137"/>
                      </a:lnTo>
                      <a:lnTo>
                        <a:pt x="247" y="134"/>
                      </a:lnTo>
                      <a:lnTo>
                        <a:pt x="244" y="134"/>
                      </a:lnTo>
                      <a:lnTo>
                        <a:pt x="239" y="130"/>
                      </a:lnTo>
                      <a:lnTo>
                        <a:pt x="252" y="114"/>
                      </a:lnTo>
                      <a:lnTo>
                        <a:pt x="252" y="137"/>
                      </a:lnTo>
                      <a:lnTo>
                        <a:pt x="255" y="137"/>
                      </a:lnTo>
                      <a:lnTo>
                        <a:pt x="255" y="0"/>
                      </a:lnTo>
                      <a:lnTo>
                        <a:pt x="168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2" name="Freeform 25"/>
                <p:cNvSpPr>
                  <a:spLocks/>
                </p:cNvSpPr>
                <p:nvPr/>
              </p:nvSpPr>
              <p:spPr bwMode="auto">
                <a:xfrm>
                  <a:off x="2276" y="406"/>
                  <a:ext cx="1089" cy="769"/>
                </a:xfrm>
                <a:custGeom>
                  <a:avLst/>
                  <a:gdLst/>
                  <a:ahLst/>
                  <a:cxnLst>
                    <a:cxn ang="0">
                      <a:pos x="32" y="202"/>
                    </a:cxn>
                    <a:cxn ang="0">
                      <a:pos x="99" y="134"/>
                    </a:cxn>
                    <a:cxn ang="0">
                      <a:pos x="142" y="181"/>
                    </a:cxn>
                    <a:cxn ang="0">
                      <a:pos x="118" y="179"/>
                    </a:cxn>
                    <a:cxn ang="0">
                      <a:pos x="216" y="172"/>
                    </a:cxn>
                    <a:cxn ang="0">
                      <a:pos x="240" y="110"/>
                    </a:cxn>
                    <a:cxn ang="0">
                      <a:pos x="241" y="124"/>
                    </a:cxn>
                    <a:cxn ang="0">
                      <a:pos x="223" y="172"/>
                    </a:cxn>
                    <a:cxn ang="0">
                      <a:pos x="301" y="133"/>
                    </a:cxn>
                    <a:cxn ang="0">
                      <a:pos x="460" y="23"/>
                    </a:cxn>
                    <a:cxn ang="0">
                      <a:pos x="574" y="29"/>
                    </a:cxn>
                    <a:cxn ang="0">
                      <a:pos x="701" y="15"/>
                    </a:cxn>
                    <a:cxn ang="0">
                      <a:pos x="840" y="71"/>
                    </a:cxn>
                    <a:cxn ang="0">
                      <a:pos x="1001" y="91"/>
                    </a:cxn>
                    <a:cxn ang="0">
                      <a:pos x="1080" y="156"/>
                    </a:cxn>
                    <a:cxn ang="0">
                      <a:pos x="1019" y="206"/>
                    </a:cxn>
                    <a:cxn ang="0">
                      <a:pos x="985" y="270"/>
                    </a:cxn>
                    <a:cxn ang="0">
                      <a:pos x="945" y="273"/>
                    </a:cxn>
                    <a:cxn ang="0">
                      <a:pos x="958" y="184"/>
                    </a:cxn>
                    <a:cxn ang="0">
                      <a:pos x="906" y="232"/>
                    </a:cxn>
                    <a:cxn ang="0">
                      <a:pos x="868" y="273"/>
                    </a:cxn>
                    <a:cxn ang="0">
                      <a:pos x="881" y="318"/>
                    </a:cxn>
                    <a:cxn ang="0">
                      <a:pos x="837" y="385"/>
                    </a:cxn>
                    <a:cxn ang="0">
                      <a:pos x="844" y="439"/>
                    </a:cxn>
                    <a:cxn ang="0">
                      <a:pos x="839" y="413"/>
                    </a:cxn>
                    <a:cxn ang="0">
                      <a:pos x="797" y="416"/>
                    </a:cxn>
                    <a:cxn ang="0">
                      <a:pos x="828" y="496"/>
                    </a:cxn>
                    <a:cxn ang="0">
                      <a:pos x="751" y="589"/>
                    </a:cxn>
                    <a:cxn ang="0">
                      <a:pos x="730" y="615"/>
                    </a:cxn>
                    <a:cxn ang="0">
                      <a:pos x="703" y="706"/>
                    </a:cxn>
                    <a:cxn ang="0">
                      <a:pos x="665" y="708"/>
                    </a:cxn>
                    <a:cxn ang="0">
                      <a:pos x="711" y="768"/>
                    </a:cxn>
                    <a:cxn ang="0">
                      <a:pos x="634" y="626"/>
                    </a:cxn>
                    <a:cxn ang="0">
                      <a:pos x="545" y="596"/>
                    </a:cxn>
                    <a:cxn ang="0">
                      <a:pos x="503" y="689"/>
                    </a:cxn>
                    <a:cxn ang="0">
                      <a:pos x="471" y="738"/>
                    </a:cxn>
                    <a:cxn ang="0">
                      <a:pos x="416" y="592"/>
                    </a:cxn>
                    <a:cxn ang="0">
                      <a:pos x="373" y="607"/>
                    </a:cxn>
                    <a:cxn ang="0">
                      <a:pos x="336" y="545"/>
                    </a:cxn>
                    <a:cxn ang="0">
                      <a:pos x="223" y="510"/>
                    </a:cxn>
                    <a:cxn ang="0">
                      <a:pos x="263" y="577"/>
                    </a:cxn>
                    <a:cxn ang="0">
                      <a:pos x="234" y="620"/>
                    </a:cxn>
                    <a:cxn ang="0">
                      <a:pos x="190" y="605"/>
                    </a:cxn>
                    <a:cxn ang="0">
                      <a:pos x="119" y="495"/>
                    </a:cxn>
                    <a:cxn ang="0">
                      <a:pos x="149" y="432"/>
                    </a:cxn>
                    <a:cxn ang="0">
                      <a:pos x="166" y="385"/>
                    </a:cxn>
                    <a:cxn ang="0">
                      <a:pos x="149" y="226"/>
                    </a:cxn>
                    <a:cxn ang="0">
                      <a:pos x="86" y="193"/>
                    </a:cxn>
                    <a:cxn ang="0">
                      <a:pos x="55" y="210"/>
                    </a:cxn>
                    <a:cxn ang="0">
                      <a:pos x="0" y="226"/>
                    </a:cxn>
                  </a:cxnLst>
                  <a:rect l="0" t="0" r="r" b="b"/>
                  <a:pathLst>
                    <a:path w="1089" h="769">
                      <a:moveTo>
                        <a:pt x="0" y="226"/>
                      </a:moveTo>
                      <a:lnTo>
                        <a:pt x="32" y="202"/>
                      </a:lnTo>
                      <a:lnTo>
                        <a:pt x="62" y="156"/>
                      </a:lnTo>
                      <a:lnTo>
                        <a:pt x="99" y="134"/>
                      </a:lnTo>
                      <a:lnTo>
                        <a:pt x="137" y="160"/>
                      </a:lnTo>
                      <a:lnTo>
                        <a:pt x="142" y="181"/>
                      </a:lnTo>
                      <a:lnTo>
                        <a:pt x="133" y="181"/>
                      </a:lnTo>
                      <a:lnTo>
                        <a:pt x="118" y="179"/>
                      </a:lnTo>
                      <a:lnTo>
                        <a:pt x="137" y="202"/>
                      </a:lnTo>
                      <a:lnTo>
                        <a:pt x="216" y="172"/>
                      </a:lnTo>
                      <a:lnTo>
                        <a:pt x="206" y="149"/>
                      </a:lnTo>
                      <a:lnTo>
                        <a:pt x="240" y="110"/>
                      </a:lnTo>
                      <a:lnTo>
                        <a:pt x="262" y="111"/>
                      </a:lnTo>
                      <a:lnTo>
                        <a:pt x="241" y="124"/>
                      </a:lnTo>
                      <a:lnTo>
                        <a:pt x="223" y="153"/>
                      </a:lnTo>
                      <a:lnTo>
                        <a:pt x="223" y="172"/>
                      </a:lnTo>
                      <a:lnTo>
                        <a:pt x="255" y="193"/>
                      </a:lnTo>
                      <a:lnTo>
                        <a:pt x="301" y="133"/>
                      </a:lnTo>
                      <a:lnTo>
                        <a:pt x="461" y="63"/>
                      </a:lnTo>
                      <a:lnTo>
                        <a:pt x="460" y="23"/>
                      </a:lnTo>
                      <a:lnTo>
                        <a:pt x="533" y="8"/>
                      </a:lnTo>
                      <a:lnTo>
                        <a:pt x="574" y="29"/>
                      </a:lnTo>
                      <a:lnTo>
                        <a:pt x="671" y="0"/>
                      </a:lnTo>
                      <a:lnTo>
                        <a:pt x="701" y="15"/>
                      </a:lnTo>
                      <a:lnTo>
                        <a:pt x="766" y="85"/>
                      </a:lnTo>
                      <a:lnTo>
                        <a:pt x="840" y="71"/>
                      </a:lnTo>
                      <a:lnTo>
                        <a:pt x="886" y="96"/>
                      </a:lnTo>
                      <a:lnTo>
                        <a:pt x="1001" y="91"/>
                      </a:lnTo>
                      <a:lnTo>
                        <a:pt x="1088" y="118"/>
                      </a:lnTo>
                      <a:lnTo>
                        <a:pt x="1080" y="156"/>
                      </a:lnTo>
                      <a:lnTo>
                        <a:pt x="1006" y="181"/>
                      </a:lnTo>
                      <a:lnTo>
                        <a:pt x="1019" y="206"/>
                      </a:lnTo>
                      <a:lnTo>
                        <a:pt x="987" y="220"/>
                      </a:lnTo>
                      <a:lnTo>
                        <a:pt x="985" y="270"/>
                      </a:lnTo>
                      <a:lnTo>
                        <a:pt x="957" y="304"/>
                      </a:lnTo>
                      <a:lnTo>
                        <a:pt x="945" y="273"/>
                      </a:lnTo>
                      <a:lnTo>
                        <a:pt x="961" y="244"/>
                      </a:lnTo>
                      <a:lnTo>
                        <a:pt x="958" y="184"/>
                      </a:lnTo>
                      <a:lnTo>
                        <a:pt x="929" y="215"/>
                      </a:lnTo>
                      <a:lnTo>
                        <a:pt x="906" y="232"/>
                      </a:lnTo>
                      <a:lnTo>
                        <a:pt x="884" y="205"/>
                      </a:lnTo>
                      <a:lnTo>
                        <a:pt x="868" y="273"/>
                      </a:lnTo>
                      <a:lnTo>
                        <a:pt x="885" y="273"/>
                      </a:lnTo>
                      <a:lnTo>
                        <a:pt x="881" y="318"/>
                      </a:lnTo>
                      <a:lnTo>
                        <a:pt x="861" y="366"/>
                      </a:lnTo>
                      <a:lnTo>
                        <a:pt x="837" y="385"/>
                      </a:lnTo>
                      <a:lnTo>
                        <a:pt x="857" y="417"/>
                      </a:lnTo>
                      <a:lnTo>
                        <a:pt x="844" y="439"/>
                      </a:lnTo>
                      <a:lnTo>
                        <a:pt x="839" y="420"/>
                      </a:lnTo>
                      <a:lnTo>
                        <a:pt x="839" y="413"/>
                      </a:lnTo>
                      <a:lnTo>
                        <a:pt x="823" y="402"/>
                      </a:lnTo>
                      <a:lnTo>
                        <a:pt x="797" y="416"/>
                      </a:lnTo>
                      <a:lnTo>
                        <a:pt x="820" y="469"/>
                      </a:lnTo>
                      <a:lnTo>
                        <a:pt x="828" y="496"/>
                      </a:lnTo>
                      <a:lnTo>
                        <a:pt x="801" y="569"/>
                      </a:lnTo>
                      <a:lnTo>
                        <a:pt x="751" y="589"/>
                      </a:lnTo>
                      <a:lnTo>
                        <a:pt x="710" y="585"/>
                      </a:lnTo>
                      <a:lnTo>
                        <a:pt x="730" y="615"/>
                      </a:lnTo>
                      <a:lnTo>
                        <a:pt x="732" y="657"/>
                      </a:lnTo>
                      <a:lnTo>
                        <a:pt x="703" y="706"/>
                      </a:lnTo>
                      <a:lnTo>
                        <a:pt x="670" y="679"/>
                      </a:lnTo>
                      <a:lnTo>
                        <a:pt x="665" y="708"/>
                      </a:lnTo>
                      <a:lnTo>
                        <a:pt x="690" y="732"/>
                      </a:lnTo>
                      <a:lnTo>
                        <a:pt x="711" y="768"/>
                      </a:lnTo>
                      <a:lnTo>
                        <a:pt x="676" y="747"/>
                      </a:lnTo>
                      <a:lnTo>
                        <a:pt x="634" y="626"/>
                      </a:lnTo>
                      <a:lnTo>
                        <a:pt x="583" y="593"/>
                      </a:lnTo>
                      <a:lnTo>
                        <a:pt x="545" y="596"/>
                      </a:lnTo>
                      <a:lnTo>
                        <a:pt x="497" y="665"/>
                      </a:lnTo>
                      <a:lnTo>
                        <a:pt x="503" y="689"/>
                      </a:lnTo>
                      <a:lnTo>
                        <a:pt x="487" y="738"/>
                      </a:lnTo>
                      <a:lnTo>
                        <a:pt x="471" y="738"/>
                      </a:lnTo>
                      <a:lnTo>
                        <a:pt x="416" y="636"/>
                      </a:lnTo>
                      <a:lnTo>
                        <a:pt x="416" y="592"/>
                      </a:lnTo>
                      <a:lnTo>
                        <a:pt x="404" y="608"/>
                      </a:lnTo>
                      <a:lnTo>
                        <a:pt x="373" y="607"/>
                      </a:lnTo>
                      <a:lnTo>
                        <a:pt x="385" y="580"/>
                      </a:lnTo>
                      <a:lnTo>
                        <a:pt x="336" y="545"/>
                      </a:lnTo>
                      <a:lnTo>
                        <a:pt x="275" y="545"/>
                      </a:lnTo>
                      <a:lnTo>
                        <a:pt x="223" y="510"/>
                      </a:lnTo>
                      <a:lnTo>
                        <a:pt x="220" y="545"/>
                      </a:lnTo>
                      <a:lnTo>
                        <a:pt x="263" y="577"/>
                      </a:lnTo>
                      <a:lnTo>
                        <a:pt x="278" y="576"/>
                      </a:lnTo>
                      <a:lnTo>
                        <a:pt x="234" y="620"/>
                      </a:lnTo>
                      <a:lnTo>
                        <a:pt x="190" y="630"/>
                      </a:lnTo>
                      <a:lnTo>
                        <a:pt x="190" y="605"/>
                      </a:lnTo>
                      <a:lnTo>
                        <a:pt x="127" y="518"/>
                      </a:lnTo>
                      <a:lnTo>
                        <a:pt x="119" y="495"/>
                      </a:lnTo>
                      <a:lnTo>
                        <a:pt x="153" y="467"/>
                      </a:lnTo>
                      <a:lnTo>
                        <a:pt x="149" y="432"/>
                      </a:lnTo>
                      <a:lnTo>
                        <a:pt x="149" y="393"/>
                      </a:lnTo>
                      <a:lnTo>
                        <a:pt x="166" y="385"/>
                      </a:lnTo>
                      <a:lnTo>
                        <a:pt x="149" y="366"/>
                      </a:lnTo>
                      <a:lnTo>
                        <a:pt x="149" y="226"/>
                      </a:lnTo>
                      <a:lnTo>
                        <a:pt x="61" y="226"/>
                      </a:lnTo>
                      <a:lnTo>
                        <a:pt x="86" y="193"/>
                      </a:lnTo>
                      <a:lnTo>
                        <a:pt x="84" y="181"/>
                      </a:lnTo>
                      <a:lnTo>
                        <a:pt x="55" y="210"/>
                      </a:lnTo>
                      <a:lnTo>
                        <a:pt x="45" y="226"/>
                      </a:lnTo>
                      <a:lnTo>
                        <a:pt x="0" y="226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3" name="Freeform 26"/>
                <p:cNvSpPr>
                  <a:spLocks/>
                </p:cNvSpPr>
                <p:nvPr/>
              </p:nvSpPr>
              <p:spPr bwMode="auto">
                <a:xfrm>
                  <a:off x="3135" y="720"/>
                  <a:ext cx="94" cy="157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63" y="20"/>
                    </a:cxn>
                    <a:cxn ang="0">
                      <a:pos x="55" y="33"/>
                    </a:cxn>
                    <a:cxn ang="0">
                      <a:pos x="57" y="54"/>
                    </a:cxn>
                    <a:cxn ang="0">
                      <a:pos x="47" y="82"/>
                    </a:cxn>
                    <a:cxn ang="0">
                      <a:pos x="31" y="108"/>
                    </a:cxn>
                    <a:cxn ang="0">
                      <a:pos x="7" y="125"/>
                    </a:cxn>
                    <a:cxn ang="0">
                      <a:pos x="0" y="154"/>
                    </a:cxn>
                    <a:cxn ang="0">
                      <a:pos x="10" y="156"/>
                    </a:cxn>
                    <a:cxn ang="0">
                      <a:pos x="10" y="129"/>
                    </a:cxn>
                    <a:cxn ang="0">
                      <a:pos x="44" y="127"/>
                    </a:cxn>
                    <a:cxn ang="0">
                      <a:pos x="69" y="109"/>
                    </a:cxn>
                    <a:cxn ang="0">
                      <a:pos x="69" y="72"/>
                    </a:cxn>
                    <a:cxn ang="0">
                      <a:pos x="77" y="58"/>
                    </a:cxn>
                    <a:cxn ang="0">
                      <a:pos x="64" y="34"/>
                    </a:cxn>
                    <a:cxn ang="0">
                      <a:pos x="82" y="27"/>
                    </a:cxn>
                    <a:cxn ang="0">
                      <a:pos x="93" y="8"/>
                    </a:cxn>
                    <a:cxn ang="0">
                      <a:pos x="69" y="11"/>
                    </a:cxn>
                    <a:cxn ang="0">
                      <a:pos x="63" y="0"/>
                    </a:cxn>
                  </a:cxnLst>
                  <a:rect l="0" t="0" r="r" b="b"/>
                  <a:pathLst>
                    <a:path w="94" h="157">
                      <a:moveTo>
                        <a:pt x="63" y="0"/>
                      </a:moveTo>
                      <a:lnTo>
                        <a:pt x="63" y="20"/>
                      </a:lnTo>
                      <a:lnTo>
                        <a:pt x="55" y="33"/>
                      </a:lnTo>
                      <a:lnTo>
                        <a:pt x="57" y="54"/>
                      </a:lnTo>
                      <a:lnTo>
                        <a:pt x="47" y="82"/>
                      </a:lnTo>
                      <a:lnTo>
                        <a:pt x="31" y="108"/>
                      </a:lnTo>
                      <a:lnTo>
                        <a:pt x="7" y="125"/>
                      </a:lnTo>
                      <a:lnTo>
                        <a:pt x="0" y="154"/>
                      </a:lnTo>
                      <a:lnTo>
                        <a:pt x="10" y="156"/>
                      </a:lnTo>
                      <a:lnTo>
                        <a:pt x="10" y="129"/>
                      </a:lnTo>
                      <a:lnTo>
                        <a:pt x="44" y="127"/>
                      </a:lnTo>
                      <a:lnTo>
                        <a:pt x="69" y="109"/>
                      </a:lnTo>
                      <a:lnTo>
                        <a:pt x="69" y="72"/>
                      </a:lnTo>
                      <a:lnTo>
                        <a:pt x="77" y="58"/>
                      </a:lnTo>
                      <a:lnTo>
                        <a:pt x="64" y="34"/>
                      </a:lnTo>
                      <a:lnTo>
                        <a:pt x="82" y="27"/>
                      </a:lnTo>
                      <a:lnTo>
                        <a:pt x="93" y="8"/>
                      </a:lnTo>
                      <a:lnTo>
                        <a:pt x="69" y="11"/>
                      </a:lnTo>
                      <a:lnTo>
                        <a:pt x="63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4" name="Freeform 27"/>
                <p:cNvSpPr>
                  <a:spLocks/>
                </p:cNvSpPr>
                <p:nvPr/>
              </p:nvSpPr>
              <p:spPr bwMode="auto">
                <a:xfrm>
                  <a:off x="2780" y="1139"/>
                  <a:ext cx="19" cy="36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16"/>
                    </a:cxn>
                    <a:cxn ang="0">
                      <a:pos x="6" y="35"/>
                    </a:cxn>
                    <a:cxn ang="0">
                      <a:pos x="18" y="21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19" h="36">
                      <a:moveTo>
                        <a:pt x="9" y="0"/>
                      </a:moveTo>
                      <a:lnTo>
                        <a:pt x="0" y="16"/>
                      </a:lnTo>
                      <a:lnTo>
                        <a:pt x="6" y="35"/>
                      </a:lnTo>
                      <a:lnTo>
                        <a:pt x="18" y="21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5" name="Freeform 28"/>
                <p:cNvSpPr>
                  <a:spLocks/>
                </p:cNvSpPr>
                <p:nvPr/>
              </p:nvSpPr>
              <p:spPr bwMode="auto">
                <a:xfrm>
                  <a:off x="2923" y="1177"/>
                  <a:ext cx="220" cy="9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" y="7"/>
                    </a:cxn>
                    <a:cxn ang="0">
                      <a:pos x="82" y="41"/>
                    </a:cxn>
                    <a:cxn ang="0">
                      <a:pos x="75" y="60"/>
                    </a:cxn>
                    <a:cxn ang="0">
                      <a:pos x="115" y="77"/>
                    </a:cxn>
                    <a:cxn ang="0">
                      <a:pos x="219" y="77"/>
                    </a:cxn>
                    <a:cxn ang="0">
                      <a:pos x="106" y="93"/>
                    </a:cxn>
                    <a:cxn ang="0">
                      <a:pos x="75" y="60"/>
                    </a:cxn>
                    <a:cxn ang="0">
                      <a:pos x="46" y="5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0" h="94">
                      <a:moveTo>
                        <a:pt x="0" y="0"/>
                      </a:moveTo>
                      <a:lnTo>
                        <a:pt x="33" y="7"/>
                      </a:lnTo>
                      <a:lnTo>
                        <a:pt x="82" y="41"/>
                      </a:lnTo>
                      <a:lnTo>
                        <a:pt x="75" y="60"/>
                      </a:lnTo>
                      <a:lnTo>
                        <a:pt x="115" y="77"/>
                      </a:lnTo>
                      <a:lnTo>
                        <a:pt x="219" y="77"/>
                      </a:lnTo>
                      <a:lnTo>
                        <a:pt x="106" y="93"/>
                      </a:lnTo>
                      <a:lnTo>
                        <a:pt x="75" y="60"/>
                      </a:lnTo>
                      <a:lnTo>
                        <a:pt x="46" y="5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6" name="Freeform 29"/>
                <p:cNvSpPr>
                  <a:spLocks/>
                </p:cNvSpPr>
                <p:nvPr/>
              </p:nvSpPr>
              <p:spPr bwMode="auto">
                <a:xfrm>
                  <a:off x="3098" y="1255"/>
                  <a:ext cx="236" cy="221"/>
                </a:xfrm>
                <a:custGeom>
                  <a:avLst/>
                  <a:gdLst/>
                  <a:ahLst/>
                  <a:cxnLst>
                    <a:cxn ang="0">
                      <a:pos x="190" y="216"/>
                    </a:cxn>
                    <a:cxn ang="0">
                      <a:pos x="179" y="212"/>
                    </a:cxn>
                    <a:cxn ang="0">
                      <a:pos x="154" y="187"/>
                    </a:cxn>
                    <a:cxn ang="0">
                      <a:pos x="130" y="182"/>
                    </a:cxn>
                    <a:cxn ang="0">
                      <a:pos x="124" y="167"/>
                    </a:cxn>
                    <a:cxn ang="0">
                      <a:pos x="110" y="155"/>
                    </a:cxn>
                    <a:cxn ang="0">
                      <a:pos x="87" y="155"/>
                    </a:cxn>
                    <a:cxn ang="0">
                      <a:pos x="62" y="165"/>
                    </a:cxn>
                    <a:cxn ang="0">
                      <a:pos x="40" y="169"/>
                    </a:cxn>
                    <a:cxn ang="0">
                      <a:pos x="15" y="169"/>
                    </a:cxn>
                    <a:cxn ang="0">
                      <a:pos x="14" y="152"/>
                    </a:cxn>
                    <a:cxn ang="0">
                      <a:pos x="5" y="127"/>
                    </a:cxn>
                    <a:cxn ang="0">
                      <a:pos x="3" y="114"/>
                    </a:cxn>
                    <a:cxn ang="0">
                      <a:pos x="3" y="79"/>
                    </a:cxn>
                    <a:cxn ang="0">
                      <a:pos x="44" y="60"/>
                    </a:cxn>
                    <a:cxn ang="0">
                      <a:pos x="48" y="41"/>
                    </a:cxn>
                    <a:cxn ang="0">
                      <a:pos x="57" y="43"/>
                    </a:cxn>
                    <a:cxn ang="0">
                      <a:pos x="77" y="22"/>
                    </a:cxn>
                    <a:cxn ang="0">
                      <a:pos x="98" y="25"/>
                    </a:cxn>
                    <a:cxn ang="0">
                      <a:pos x="113" y="10"/>
                    </a:cxn>
                    <a:cxn ang="0">
                      <a:pos x="125" y="8"/>
                    </a:cxn>
                    <a:cxn ang="0">
                      <a:pos x="145" y="34"/>
                    </a:cxn>
                    <a:cxn ang="0">
                      <a:pos x="163" y="43"/>
                    </a:cxn>
                    <a:cxn ang="0">
                      <a:pos x="165" y="16"/>
                    </a:cxn>
                    <a:cxn ang="0">
                      <a:pos x="172" y="0"/>
                    </a:cxn>
                    <a:cxn ang="0">
                      <a:pos x="185" y="22"/>
                    </a:cxn>
                    <a:cxn ang="0">
                      <a:pos x="196" y="60"/>
                    </a:cxn>
                    <a:cxn ang="0">
                      <a:pos x="219" y="83"/>
                    </a:cxn>
                    <a:cxn ang="0">
                      <a:pos x="232" y="101"/>
                    </a:cxn>
                    <a:cxn ang="0">
                      <a:pos x="235" y="133"/>
                    </a:cxn>
                    <a:cxn ang="0">
                      <a:pos x="221" y="169"/>
                    </a:cxn>
                    <a:cxn ang="0">
                      <a:pos x="217" y="202"/>
                    </a:cxn>
                    <a:cxn ang="0">
                      <a:pos x="196" y="215"/>
                    </a:cxn>
                  </a:cxnLst>
                  <a:rect l="0" t="0" r="r" b="b"/>
                  <a:pathLst>
                    <a:path w="236" h="221">
                      <a:moveTo>
                        <a:pt x="196" y="215"/>
                      </a:moveTo>
                      <a:lnTo>
                        <a:pt x="190" y="216"/>
                      </a:lnTo>
                      <a:lnTo>
                        <a:pt x="185" y="220"/>
                      </a:lnTo>
                      <a:lnTo>
                        <a:pt x="179" y="212"/>
                      </a:lnTo>
                      <a:lnTo>
                        <a:pt x="158" y="202"/>
                      </a:lnTo>
                      <a:lnTo>
                        <a:pt x="154" y="187"/>
                      </a:lnTo>
                      <a:lnTo>
                        <a:pt x="147" y="182"/>
                      </a:lnTo>
                      <a:lnTo>
                        <a:pt x="130" y="182"/>
                      </a:lnTo>
                      <a:lnTo>
                        <a:pt x="130" y="170"/>
                      </a:lnTo>
                      <a:lnTo>
                        <a:pt x="124" y="167"/>
                      </a:lnTo>
                      <a:lnTo>
                        <a:pt x="123" y="157"/>
                      </a:lnTo>
                      <a:lnTo>
                        <a:pt x="110" y="155"/>
                      </a:lnTo>
                      <a:lnTo>
                        <a:pt x="98" y="152"/>
                      </a:lnTo>
                      <a:lnTo>
                        <a:pt x="87" y="155"/>
                      </a:lnTo>
                      <a:lnTo>
                        <a:pt x="87" y="157"/>
                      </a:lnTo>
                      <a:lnTo>
                        <a:pt x="62" y="165"/>
                      </a:lnTo>
                      <a:lnTo>
                        <a:pt x="62" y="169"/>
                      </a:lnTo>
                      <a:lnTo>
                        <a:pt x="40" y="169"/>
                      </a:lnTo>
                      <a:lnTo>
                        <a:pt x="28" y="176"/>
                      </a:lnTo>
                      <a:lnTo>
                        <a:pt x="15" y="169"/>
                      </a:lnTo>
                      <a:lnTo>
                        <a:pt x="14" y="167"/>
                      </a:lnTo>
                      <a:lnTo>
                        <a:pt x="14" y="152"/>
                      </a:lnTo>
                      <a:lnTo>
                        <a:pt x="10" y="139"/>
                      </a:lnTo>
                      <a:lnTo>
                        <a:pt x="5" y="127"/>
                      </a:lnTo>
                      <a:lnTo>
                        <a:pt x="8" y="118"/>
                      </a:lnTo>
                      <a:lnTo>
                        <a:pt x="3" y="114"/>
                      </a:lnTo>
                      <a:lnTo>
                        <a:pt x="0" y="93"/>
                      </a:lnTo>
                      <a:lnTo>
                        <a:pt x="3" y="79"/>
                      </a:lnTo>
                      <a:lnTo>
                        <a:pt x="16" y="68"/>
                      </a:lnTo>
                      <a:lnTo>
                        <a:pt x="44" y="60"/>
                      </a:lnTo>
                      <a:lnTo>
                        <a:pt x="51" y="51"/>
                      </a:lnTo>
                      <a:lnTo>
                        <a:pt x="48" y="41"/>
                      </a:lnTo>
                      <a:lnTo>
                        <a:pt x="55" y="38"/>
                      </a:lnTo>
                      <a:lnTo>
                        <a:pt x="57" y="43"/>
                      </a:lnTo>
                      <a:lnTo>
                        <a:pt x="60" y="35"/>
                      </a:lnTo>
                      <a:lnTo>
                        <a:pt x="77" y="22"/>
                      </a:lnTo>
                      <a:lnTo>
                        <a:pt x="87" y="28"/>
                      </a:lnTo>
                      <a:lnTo>
                        <a:pt x="98" y="25"/>
                      </a:lnTo>
                      <a:lnTo>
                        <a:pt x="102" y="13"/>
                      </a:lnTo>
                      <a:lnTo>
                        <a:pt x="113" y="10"/>
                      </a:lnTo>
                      <a:lnTo>
                        <a:pt x="110" y="2"/>
                      </a:lnTo>
                      <a:lnTo>
                        <a:pt x="125" y="8"/>
                      </a:lnTo>
                      <a:lnTo>
                        <a:pt x="138" y="5"/>
                      </a:lnTo>
                      <a:lnTo>
                        <a:pt x="145" y="34"/>
                      </a:lnTo>
                      <a:lnTo>
                        <a:pt x="154" y="43"/>
                      </a:lnTo>
                      <a:lnTo>
                        <a:pt x="163" y="43"/>
                      </a:lnTo>
                      <a:lnTo>
                        <a:pt x="167" y="25"/>
                      </a:lnTo>
                      <a:lnTo>
                        <a:pt x="165" y="16"/>
                      </a:lnTo>
                      <a:lnTo>
                        <a:pt x="167" y="2"/>
                      </a:lnTo>
                      <a:lnTo>
                        <a:pt x="172" y="0"/>
                      </a:lnTo>
                      <a:lnTo>
                        <a:pt x="179" y="18"/>
                      </a:lnTo>
                      <a:lnTo>
                        <a:pt x="185" y="22"/>
                      </a:lnTo>
                      <a:lnTo>
                        <a:pt x="189" y="38"/>
                      </a:lnTo>
                      <a:lnTo>
                        <a:pt x="196" y="60"/>
                      </a:lnTo>
                      <a:lnTo>
                        <a:pt x="206" y="66"/>
                      </a:lnTo>
                      <a:lnTo>
                        <a:pt x="219" y="83"/>
                      </a:lnTo>
                      <a:lnTo>
                        <a:pt x="221" y="91"/>
                      </a:lnTo>
                      <a:lnTo>
                        <a:pt x="232" y="101"/>
                      </a:lnTo>
                      <a:lnTo>
                        <a:pt x="235" y="119"/>
                      </a:lnTo>
                      <a:lnTo>
                        <a:pt x="235" y="133"/>
                      </a:lnTo>
                      <a:lnTo>
                        <a:pt x="232" y="155"/>
                      </a:lnTo>
                      <a:lnTo>
                        <a:pt x="221" y="169"/>
                      </a:lnTo>
                      <a:lnTo>
                        <a:pt x="217" y="187"/>
                      </a:lnTo>
                      <a:lnTo>
                        <a:pt x="217" y="202"/>
                      </a:lnTo>
                      <a:lnTo>
                        <a:pt x="206" y="205"/>
                      </a:lnTo>
                      <a:lnTo>
                        <a:pt x="196" y="21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7" name="Freeform 30"/>
                <p:cNvSpPr>
                  <a:spLocks/>
                </p:cNvSpPr>
                <p:nvPr/>
              </p:nvSpPr>
              <p:spPr bwMode="auto">
                <a:xfrm>
                  <a:off x="3286" y="1488"/>
                  <a:ext cx="18" cy="27"/>
                </a:xfrm>
                <a:custGeom>
                  <a:avLst/>
                  <a:gdLst/>
                  <a:ahLst/>
                  <a:cxnLst>
                    <a:cxn ang="0">
                      <a:pos x="9" y="23"/>
                    </a:cxn>
                    <a:cxn ang="0">
                      <a:pos x="3" y="19"/>
                    </a:cxn>
                    <a:cxn ang="0">
                      <a:pos x="3" y="15"/>
                    </a:cxn>
                    <a:cxn ang="0">
                      <a:pos x="3" y="11"/>
                    </a:cxn>
                    <a:cxn ang="0">
                      <a:pos x="2" y="7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9" y="4"/>
                    </a:cxn>
                    <a:cxn ang="0">
                      <a:pos x="12" y="3"/>
                    </a:cxn>
                    <a:cxn ang="0">
                      <a:pos x="13" y="3"/>
                    </a:cxn>
                    <a:cxn ang="0">
                      <a:pos x="17" y="0"/>
                    </a:cxn>
                    <a:cxn ang="0">
                      <a:pos x="17" y="11"/>
                    </a:cxn>
                    <a:cxn ang="0">
                      <a:pos x="15" y="15"/>
                    </a:cxn>
                    <a:cxn ang="0">
                      <a:pos x="13" y="19"/>
                    </a:cxn>
                    <a:cxn ang="0">
                      <a:pos x="13" y="22"/>
                    </a:cxn>
                    <a:cxn ang="0">
                      <a:pos x="12" y="23"/>
                    </a:cxn>
                    <a:cxn ang="0">
                      <a:pos x="12" y="26"/>
                    </a:cxn>
                    <a:cxn ang="0">
                      <a:pos x="9" y="23"/>
                    </a:cxn>
                  </a:cxnLst>
                  <a:rect l="0" t="0" r="r" b="b"/>
                  <a:pathLst>
                    <a:path w="18" h="27">
                      <a:moveTo>
                        <a:pt x="9" y="23"/>
                      </a:moveTo>
                      <a:lnTo>
                        <a:pt x="3" y="19"/>
                      </a:lnTo>
                      <a:lnTo>
                        <a:pt x="3" y="15"/>
                      </a:lnTo>
                      <a:lnTo>
                        <a:pt x="3" y="11"/>
                      </a:ln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4"/>
                      </a:lnTo>
                      <a:lnTo>
                        <a:pt x="12" y="3"/>
                      </a:lnTo>
                      <a:lnTo>
                        <a:pt x="13" y="3"/>
                      </a:lnTo>
                      <a:lnTo>
                        <a:pt x="17" y="0"/>
                      </a:lnTo>
                      <a:lnTo>
                        <a:pt x="17" y="11"/>
                      </a:lnTo>
                      <a:lnTo>
                        <a:pt x="15" y="15"/>
                      </a:lnTo>
                      <a:lnTo>
                        <a:pt x="13" y="19"/>
                      </a:lnTo>
                      <a:lnTo>
                        <a:pt x="13" y="22"/>
                      </a:lnTo>
                      <a:lnTo>
                        <a:pt x="12" y="23"/>
                      </a:lnTo>
                      <a:lnTo>
                        <a:pt x="12" y="26"/>
                      </a:lnTo>
                      <a:lnTo>
                        <a:pt x="9" y="23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8" name="Freeform 31"/>
                <p:cNvSpPr>
                  <a:spLocks/>
                </p:cNvSpPr>
                <p:nvPr/>
              </p:nvSpPr>
              <p:spPr bwMode="auto">
                <a:xfrm>
                  <a:off x="2463" y="1235"/>
                  <a:ext cx="26" cy="106"/>
                </a:xfrm>
                <a:custGeom>
                  <a:avLst/>
                  <a:gdLst/>
                  <a:ahLst/>
                  <a:cxnLst>
                    <a:cxn ang="0">
                      <a:pos x="3" y="37"/>
                    </a:cxn>
                    <a:cxn ang="0">
                      <a:pos x="13" y="28"/>
                    </a:cxn>
                    <a:cxn ang="0">
                      <a:pos x="20" y="0"/>
                    </a:cxn>
                    <a:cxn ang="0">
                      <a:pos x="25" y="42"/>
                    </a:cxn>
                    <a:cxn ang="0">
                      <a:pos x="17" y="94"/>
                    </a:cxn>
                    <a:cxn ang="0">
                      <a:pos x="0" y="105"/>
                    </a:cxn>
                    <a:cxn ang="0">
                      <a:pos x="0" y="80"/>
                    </a:cxn>
                    <a:cxn ang="0">
                      <a:pos x="5" y="64"/>
                    </a:cxn>
                    <a:cxn ang="0">
                      <a:pos x="3" y="37"/>
                    </a:cxn>
                  </a:cxnLst>
                  <a:rect l="0" t="0" r="r" b="b"/>
                  <a:pathLst>
                    <a:path w="26" h="106">
                      <a:moveTo>
                        <a:pt x="3" y="37"/>
                      </a:moveTo>
                      <a:lnTo>
                        <a:pt x="13" y="28"/>
                      </a:lnTo>
                      <a:lnTo>
                        <a:pt x="20" y="0"/>
                      </a:lnTo>
                      <a:lnTo>
                        <a:pt x="25" y="42"/>
                      </a:lnTo>
                      <a:lnTo>
                        <a:pt x="17" y="94"/>
                      </a:lnTo>
                      <a:lnTo>
                        <a:pt x="0" y="105"/>
                      </a:lnTo>
                      <a:lnTo>
                        <a:pt x="0" y="80"/>
                      </a:lnTo>
                      <a:lnTo>
                        <a:pt x="5" y="64"/>
                      </a:lnTo>
                      <a:lnTo>
                        <a:pt x="3" y="37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</p:grpSp>
        </p:grpSp>
      </p:grpSp>
      <p:sp>
        <p:nvSpPr>
          <p:cNvPr id="1334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4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48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" name="Rectangle 3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2B4558-EC5B-4900-BCAD-5CBE9A408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1095-07D1-4E22-954B-E74FC785EC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D1E6E-D35A-4B63-B442-73EBF02FD4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714348" y="1071546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5735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5735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721A-0D5B-4883-93BD-40F48CFFC5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1C9D-6B1D-446D-85E9-2247C0416F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8EFFF-B0F0-48C2-9A5E-39D4FB9D74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A7752-6AEC-4594-B02E-6F23676DA1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1F50-5EDD-4F4C-A337-21E3E559A9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BADB7-0B79-461E-99A2-E87C3638D4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0965D-D381-416D-89AD-52FF36F5C9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0E12-E4B5-4DE5-BF8C-14333010154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8575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76B1-B732-4E42-879C-3BC3DFC5DE1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5735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5735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F42F-9CF9-4F28-B3B4-BD5F02AB09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657350"/>
            <a:ext cx="6096000" cy="4114800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98F1A-BBE3-4905-98F8-B7221269B3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684213" y="228600"/>
            <a:ext cx="8002587" cy="1143000"/>
          </a:xfrm>
        </p:spPr>
        <p:txBody>
          <a:bodyPr/>
          <a:lstStyle>
            <a:lvl1pPr>
              <a:defRPr sz="3600" b="1" i="0" baseline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4300"/>
            <a:ext cx="9142413" cy="6742113"/>
            <a:chOff x="0" y="72"/>
            <a:chExt cx="5759" cy="4247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12"/>
              <a:ext cx="5759" cy="2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72"/>
              <a:ext cx="5759" cy="2040"/>
              <a:chOff x="0" y="72"/>
              <a:chExt cx="5759" cy="2040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1872"/>
                <a:ext cx="5759" cy="24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289" y="72"/>
                <a:ext cx="1440" cy="1984"/>
                <a:chOff x="2289" y="72"/>
                <a:chExt cx="1440" cy="1984"/>
              </a:xfrm>
            </p:grpSpPr>
            <p:sp>
              <p:nvSpPr>
                <p:cNvPr id="29" name="Freeform 7"/>
                <p:cNvSpPr>
                  <a:spLocks/>
                </p:cNvSpPr>
                <p:nvPr/>
              </p:nvSpPr>
              <p:spPr bwMode="auto">
                <a:xfrm>
                  <a:off x="2289" y="127"/>
                  <a:ext cx="1440" cy="1770"/>
                </a:xfrm>
                <a:custGeom>
                  <a:avLst/>
                  <a:gdLst>
                    <a:gd name="T0" fmla="*/ 901 w 1440"/>
                    <a:gd name="T1" fmla="*/ 33 h 1770"/>
                    <a:gd name="T2" fmla="*/ 1066 w 1440"/>
                    <a:gd name="T3" fmla="*/ 129 h 1770"/>
                    <a:gd name="T4" fmla="*/ 1207 w 1440"/>
                    <a:gd name="T5" fmla="*/ 256 h 1770"/>
                    <a:gd name="T6" fmla="*/ 1316 w 1440"/>
                    <a:gd name="T7" fmla="*/ 410 h 1770"/>
                    <a:gd name="T8" fmla="*/ 1394 w 1440"/>
                    <a:gd name="T9" fmla="*/ 581 h 1770"/>
                    <a:gd name="T10" fmla="*/ 1435 w 1440"/>
                    <a:gd name="T11" fmla="*/ 766 h 1770"/>
                    <a:gd name="T12" fmla="*/ 1435 w 1440"/>
                    <a:gd name="T13" fmla="*/ 958 h 1770"/>
                    <a:gd name="T14" fmla="*/ 1394 w 1440"/>
                    <a:gd name="T15" fmla="*/ 1143 h 1770"/>
                    <a:gd name="T16" fmla="*/ 1316 w 1440"/>
                    <a:gd name="T17" fmla="*/ 1314 h 1770"/>
                    <a:gd name="T18" fmla="*/ 1207 w 1440"/>
                    <a:gd name="T19" fmla="*/ 1468 h 1770"/>
                    <a:gd name="T20" fmla="*/ 1066 w 1440"/>
                    <a:gd name="T21" fmla="*/ 1597 h 1770"/>
                    <a:gd name="T22" fmla="*/ 901 w 1440"/>
                    <a:gd name="T23" fmla="*/ 1691 h 1770"/>
                    <a:gd name="T24" fmla="*/ 721 w 1440"/>
                    <a:gd name="T25" fmla="*/ 1749 h 1770"/>
                    <a:gd name="T26" fmla="*/ 533 w 1440"/>
                    <a:gd name="T27" fmla="*/ 1769 h 1770"/>
                    <a:gd name="T28" fmla="*/ 344 w 1440"/>
                    <a:gd name="T29" fmla="*/ 1749 h 1770"/>
                    <a:gd name="T30" fmla="*/ 165 w 1440"/>
                    <a:gd name="T31" fmla="*/ 1691 h 1770"/>
                    <a:gd name="T32" fmla="*/ 0 w 1440"/>
                    <a:gd name="T33" fmla="*/ 1597 h 1770"/>
                    <a:gd name="T34" fmla="*/ 125 w 1440"/>
                    <a:gd name="T35" fmla="*/ 1571 h 1770"/>
                    <a:gd name="T36" fmla="*/ 281 w 1440"/>
                    <a:gd name="T37" fmla="*/ 1640 h 1770"/>
                    <a:gd name="T38" fmla="*/ 446 w 1440"/>
                    <a:gd name="T39" fmla="*/ 1675 h 1770"/>
                    <a:gd name="T40" fmla="*/ 618 w 1440"/>
                    <a:gd name="T41" fmla="*/ 1675 h 1770"/>
                    <a:gd name="T42" fmla="*/ 785 w 1440"/>
                    <a:gd name="T43" fmla="*/ 1640 h 1770"/>
                    <a:gd name="T44" fmla="*/ 941 w 1440"/>
                    <a:gd name="T45" fmla="*/ 1571 h 1770"/>
                    <a:gd name="T46" fmla="*/ 1080 w 1440"/>
                    <a:gd name="T47" fmla="*/ 1470 h 1770"/>
                    <a:gd name="T48" fmla="*/ 1194 w 1440"/>
                    <a:gd name="T49" fmla="*/ 1343 h 1770"/>
                    <a:gd name="T50" fmla="*/ 1281 w 1440"/>
                    <a:gd name="T51" fmla="*/ 1194 h 1770"/>
                    <a:gd name="T52" fmla="*/ 1332 w 1440"/>
                    <a:gd name="T53" fmla="*/ 1032 h 1770"/>
                    <a:gd name="T54" fmla="*/ 1350 w 1440"/>
                    <a:gd name="T55" fmla="*/ 862 h 1770"/>
                    <a:gd name="T56" fmla="*/ 1332 w 1440"/>
                    <a:gd name="T57" fmla="*/ 691 h 1770"/>
                    <a:gd name="T58" fmla="*/ 1281 w 1440"/>
                    <a:gd name="T59" fmla="*/ 530 h 1770"/>
                    <a:gd name="T60" fmla="*/ 1194 w 1440"/>
                    <a:gd name="T61" fmla="*/ 381 h 1770"/>
                    <a:gd name="T62" fmla="*/ 1080 w 1440"/>
                    <a:gd name="T63" fmla="*/ 254 h 1770"/>
                    <a:gd name="T64" fmla="*/ 941 w 1440"/>
                    <a:gd name="T65" fmla="*/ 154 h 1770"/>
                    <a:gd name="T66" fmla="*/ 785 w 1440"/>
                    <a:gd name="T67" fmla="*/ 85 h 1770"/>
                    <a:gd name="T68" fmla="*/ 812 w 1440"/>
                    <a:gd name="T69" fmla="*/ 0 h 177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440" h="1770">
                      <a:moveTo>
                        <a:pt x="812" y="0"/>
                      </a:moveTo>
                      <a:lnTo>
                        <a:pt x="901" y="33"/>
                      </a:lnTo>
                      <a:lnTo>
                        <a:pt x="986" y="78"/>
                      </a:lnTo>
                      <a:lnTo>
                        <a:pt x="1066" y="129"/>
                      </a:lnTo>
                      <a:lnTo>
                        <a:pt x="1140" y="187"/>
                      </a:lnTo>
                      <a:lnTo>
                        <a:pt x="1207" y="256"/>
                      </a:lnTo>
                      <a:lnTo>
                        <a:pt x="1265" y="330"/>
                      </a:lnTo>
                      <a:lnTo>
                        <a:pt x="1316" y="410"/>
                      </a:lnTo>
                      <a:lnTo>
                        <a:pt x="1361" y="492"/>
                      </a:lnTo>
                      <a:lnTo>
                        <a:pt x="1394" y="581"/>
                      </a:lnTo>
                      <a:lnTo>
                        <a:pt x="1419" y="673"/>
                      </a:lnTo>
                      <a:lnTo>
                        <a:pt x="1435" y="766"/>
                      </a:lnTo>
                      <a:lnTo>
                        <a:pt x="1439" y="862"/>
                      </a:lnTo>
                      <a:lnTo>
                        <a:pt x="1435" y="958"/>
                      </a:lnTo>
                      <a:lnTo>
                        <a:pt x="1419" y="1052"/>
                      </a:lnTo>
                      <a:lnTo>
                        <a:pt x="1394" y="1143"/>
                      </a:lnTo>
                      <a:lnTo>
                        <a:pt x="1361" y="1230"/>
                      </a:lnTo>
                      <a:lnTo>
                        <a:pt x="1316" y="1314"/>
                      </a:lnTo>
                      <a:lnTo>
                        <a:pt x="1265" y="1395"/>
                      </a:lnTo>
                      <a:lnTo>
                        <a:pt x="1207" y="1468"/>
                      </a:lnTo>
                      <a:lnTo>
                        <a:pt x="1140" y="1537"/>
                      </a:lnTo>
                      <a:lnTo>
                        <a:pt x="1066" y="1597"/>
                      </a:lnTo>
                      <a:lnTo>
                        <a:pt x="986" y="1646"/>
                      </a:lnTo>
                      <a:lnTo>
                        <a:pt x="901" y="1691"/>
                      </a:lnTo>
                      <a:lnTo>
                        <a:pt x="812" y="1724"/>
                      </a:lnTo>
                      <a:lnTo>
                        <a:pt x="721" y="1749"/>
                      </a:lnTo>
                      <a:lnTo>
                        <a:pt x="627" y="1765"/>
                      </a:lnTo>
                      <a:lnTo>
                        <a:pt x="533" y="1769"/>
                      </a:lnTo>
                      <a:lnTo>
                        <a:pt x="437" y="1765"/>
                      </a:lnTo>
                      <a:lnTo>
                        <a:pt x="344" y="1749"/>
                      </a:lnTo>
                      <a:lnTo>
                        <a:pt x="252" y="1724"/>
                      </a:lnTo>
                      <a:lnTo>
                        <a:pt x="165" y="1691"/>
                      </a:lnTo>
                      <a:lnTo>
                        <a:pt x="80" y="1646"/>
                      </a:lnTo>
                      <a:lnTo>
                        <a:pt x="0" y="1597"/>
                      </a:lnTo>
                      <a:lnTo>
                        <a:pt x="51" y="1524"/>
                      </a:lnTo>
                      <a:lnTo>
                        <a:pt x="125" y="1571"/>
                      </a:lnTo>
                      <a:lnTo>
                        <a:pt x="201" y="1609"/>
                      </a:lnTo>
                      <a:lnTo>
                        <a:pt x="281" y="1640"/>
                      </a:lnTo>
                      <a:lnTo>
                        <a:pt x="364" y="1662"/>
                      </a:lnTo>
                      <a:lnTo>
                        <a:pt x="446" y="1675"/>
                      </a:lnTo>
                      <a:lnTo>
                        <a:pt x="533" y="1680"/>
                      </a:lnTo>
                      <a:lnTo>
                        <a:pt x="618" y="1675"/>
                      </a:lnTo>
                      <a:lnTo>
                        <a:pt x="703" y="1662"/>
                      </a:lnTo>
                      <a:lnTo>
                        <a:pt x="785" y="1640"/>
                      </a:lnTo>
                      <a:lnTo>
                        <a:pt x="866" y="1609"/>
                      </a:lnTo>
                      <a:lnTo>
                        <a:pt x="941" y="1571"/>
                      </a:lnTo>
                      <a:lnTo>
                        <a:pt x="1013" y="1524"/>
                      </a:lnTo>
                      <a:lnTo>
                        <a:pt x="1080" y="1470"/>
                      </a:lnTo>
                      <a:lnTo>
                        <a:pt x="1140" y="1410"/>
                      </a:lnTo>
                      <a:lnTo>
                        <a:pt x="1194" y="1343"/>
                      </a:lnTo>
                      <a:lnTo>
                        <a:pt x="1240" y="1270"/>
                      </a:lnTo>
                      <a:lnTo>
                        <a:pt x="1281" y="1194"/>
                      </a:lnTo>
                      <a:lnTo>
                        <a:pt x="1312" y="1116"/>
                      </a:lnTo>
                      <a:lnTo>
                        <a:pt x="1332" y="1032"/>
                      </a:lnTo>
                      <a:lnTo>
                        <a:pt x="1345" y="947"/>
                      </a:lnTo>
                      <a:lnTo>
                        <a:pt x="1350" y="862"/>
                      </a:lnTo>
                      <a:lnTo>
                        <a:pt x="1345" y="775"/>
                      </a:lnTo>
                      <a:lnTo>
                        <a:pt x="1332" y="691"/>
                      </a:lnTo>
                      <a:lnTo>
                        <a:pt x="1312" y="608"/>
                      </a:lnTo>
                      <a:lnTo>
                        <a:pt x="1281" y="530"/>
                      </a:lnTo>
                      <a:lnTo>
                        <a:pt x="1240" y="452"/>
                      </a:lnTo>
                      <a:lnTo>
                        <a:pt x="1194" y="381"/>
                      </a:lnTo>
                      <a:lnTo>
                        <a:pt x="1140" y="314"/>
                      </a:lnTo>
                      <a:lnTo>
                        <a:pt x="1080" y="254"/>
                      </a:lnTo>
                      <a:lnTo>
                        <a:pt x="1013" y="201"/>
                      </a:lnTo>
                      <a:lnTo>
                        <a:pt x="941" y="154"/>
                      </a:lnTo>
                      <a:lnTo>
                        <a:pt x="866" y="114"/>
                      </a:lnTo>
                      <a:lnTo>
                        <a:pt x="785" y="85"/>
                      </a:lnTo>
                      <a:lnTo>
                        <a:pt x="788" y="78"/>
                      </a:lnTo>
                      <a:lnTo>
                        <a:pt x="812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3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324" y="1620"/>
                  <a:ext cx="142" cy="257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3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119" y="243"/>
                  <a:ext cx="49" cy="9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3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203" y="72"/>
                  <a:ext cx="49" cy="9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33" name="Freeform 11"/>
                <p:cNvSpPr>
                  <a:spLocks/>
                </p:cNvSpPr>
                <p:nvPr/>
              </p:nvSpPr>
              <p:spPr bwMode="auto">
                <a:xfrm>
                  <a:off x="2483" y="1903"/>
                  <a:ext cx="841" cy="153"/>
                </a:xfrm>
                <a:custGeom>
                  <a:avLst/>
                  <a:gdLst>
                    <a:gd name="T0" fmla="*/ 3 w 841"/>
                    <a:gd name="T1" fmla="*/ 98 h 153"/>
                    <a:gd name="T2" fmla="*/ 20 w 841"/>
                    <a:gd name="T3" fmla="*/ 80 h 153"/>
                    <a:gd name="T4" fmla="*/ 44 w 841"/>
                    <a:gd name="T5" fmla="*/ 65 h 153"/>
                    <a:gd name="T6" fmla="*/ 89 w 841"/>
                    <a:gd name="T7" fmla="*/ 43 h 153"/>
                    <a:gd name="T8" fmla="*/ 140 w 841"/>
                    <a:gd name="T9" fmla="*/ 30 h 153"/>
                    <a:gd name="T10" fmla="*/ 188 w 841"/>
                    <a:gd name="T11" fmla="*/ 19 h 153"/>
                    <a:gd name="T12" fmla="*/ 253 w 841"/>
                    <a:gd name="T13" fmla="*/ 9 h 153"/>
                    <a:gd name="T14" fmla="*/ 314 w 841"/>
                    <a:gd name="T15" fmla="*/ 3 h 153"/>
                    <a:gd name="T16" fmla="*/ 386 w 841"/>
                    <a:gd name="T17" fmla="*/ 0 h 153"/>
                    <a:gd name="T18" fmla="*/ 475 w 841"/>
                    <a:gd name="T19" fmla="*/ 1 h 153"/>
                    <a:gd name="T20" fmla="*/ 567 w 841"/>
                    <a:gd name="T21" fmla="*/ 6 h 153"/>
                    <a:gd name="T22" fmla="*/ 632 w 841"/>
                    <a:gd name="T23" fmla="*/ 14 h 153"/>
                    <a:gd name="T24" fmla="*/ 700 w 841"/>
                    <a:gd name="T25" fmla="*/ 27 h 153"/>
                    <a:gd name="T26" fmla="*/ 765 w 841"/>
                    <a:gd name="T27" fmla="*/ 47 h 153"/>
                    <a:gd name="T28" fmla="*/ 799 w 841"/>
                    <a:gd name="T29" fmla="*/ 66 h 153"/>
                    <a:gd name="T30" fmla="*/ 820 w 841"/>
                    <a:gd name="T31" fmla="*/ 82 h 153"/>
                    <a:gd name="T32" fmla="*/ 840 w 841"/>
                    <a:gd name="T33" fmla="*/ 108 h 153"/>
                    <a:gd name="T34" fmla="*/ 806 w 841"/>
                    <a:gd name="T35" fmla="*/ 122 h 153"/>
                    <a:gd name="T36" fmla="*/ 748 w 841"/>
                    <a:gd name="T37" fmla="*/ 133 h 153"/>
                    <a:gd name="T38" fmla="*/ 676 w 841"/>
                    <a:gd name="T39" fmla="*/ 141 h 153"/>
                    <a:gd name="T40" fmla="*/ 608 w 841"/>
                    <a:gd name="T41" fmla="*/ 148 h 153"/>
                    <a:gd name="T42" fmla="*/ 526 w 841"/>
                    <a:gd name="T43" fmla="*/ 151 h 153"/>
                    <a:gd name="T44" fmla="*/ 437 w 841"/>
                    <a:gd name="T45" fmla="*/ 152 h 153"/>
                    <a:gd name="T46" fmla="*/ 352 w 841"/>
                    <a:gd name="T47" fmla="*/ 152 h 153"/>
                    <a:gd name="T48" fmla="*/ 263 w 841"/>
                    <a:gd name="T49" fmla="*/ 151 h 153"/>
                    <a:gd name="T50" fmla="*/ 164 w 841"/>
                    <a:gd name="T51" fmla="*/ 143 h 153"/>
                    <a:gd name="T52" fmla="*/ 85 w 841"/>
                    <a:gd name="T53" fmla="*/ 135 h 153"/>
                    <a:gd name="T54" fmla="*/ 20 w 841"/>
                    <a:gd name="T55" fmla="*/ 120 h 153"/>
                    <a:gd name="T56" fmla="*/ 0 w 841"/>
                    <a:gd name="T57" fmla="*/ 109 h 153"/>
                    <a:gd name="T58" fmla="*/ 3 w 841"/>
                    <a:gd name="T59" fmla="*/ 98 h 15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841" h="153">
                      <a:moveTo>
                        <a:pt x="3" y="98"/>
                      </a:moveTo>
                      <a:lnTo>
                        <a:pt x="20" y="80"/>
                      </a:lnTo>
                      <a:lnTo>
                        <a:pt x="44" y="65"/>
                      </a:lnTo>
                      <a:lnTo>
                        <a:pt x="89" y="43"/>
                      </a:lnTo>
                      <a:lnTo>
                        <a:pt x="140" y="30"/>
                      </a:lnTo>
                      <a:lnTo>
                        <a:pt x="188" y="19"/>
                      </a:lnTo>
                      <a:lnTo>
                        <a:pt x="253" y="9"/>
                      </a:lnTo>
                      <a:lnTo>
                        <a:pt x="314" y="3"/>
                      </a:lnTo>
                      <a:lnTo>
                        <a:pt x="386" y="0"/>
                      </a:lnTo>
                      <a:lnTo>
                        <a:pt x="475" y="1"/>
                      </a:lnTo>
                      <a:lnTo>
                        <a:pt x="567" y="6"/>
                      </a:lnTo>
                      <a:lnTo>
                        <a:pt x="632" y="14"/>
                      </a:lnTo>
                      <a:lnTo>
                        <a:pt x="700" y="27"/>
                      </a:lnTo>
                      <a:lnTo>
                        <a:pt x="765" y="47"/>
                      </a:lnTo>
                      <a:lnTo>
                        <a:pt x="799" y="66"/>
                      </a:lnTo>
                      <a:lnTo>
                        <a:pt x="820" y="82"/>
                      </a:lnTo>
                      <a:lnTo>
                        <a:pt x="840" y="108"/>
                      </a:lnTo>
                      <a:lnTo>
                        <a:pt x="806" y="122"/>
                      </a:lnTo>
                      <a:lnTo>
                        <a:pt x="748" y="133"/>
                      </a:lnTo>
                      <a:lnTo>
                        <a:pt x="676" y="141"/>
                      </a:lnTo>
                      <a:lnTo>
                        <a:pt x="608" y="148"/>
                      </a:lnTo>
                      <a:lnTo>
                        <a:pt x="526" y="151"/>
                      </a:lnTo>
                      <a:lnTo>
                        <a:pt x="437" y="152"/>
                      </a:lnTo>
                      <a:lnTo>
                        <a:pt x="352" y="152"/>
                      </a:lnTo>
                      <a:lnTo>
                        <a:pt x="263" y="151"/>
                      </a:lnTo>
                      <a:lnTo>
                        <a:pt x="164" y="143"/>
                      </a:lnTo>
                      <a:lnTo>
                        <a:pt x="85" y="135"/>
                      </a:lnTo>
                      <a:lnTo>
                        <a:pt x="20" y="120"/>
                      </a:lnTo>
                      <a:lnTo>
                        <a:pt x="0" y="109"/>
                      </a:lnTo>
                      <a:lnTo>
                        <a:pt x="3" y="98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</p:grpSp>
          <p:sp>
            <p:nvSpPr>
              <p:cNvPr id="9" name="Oval 12"/>
              <p:cNvSpPr>
                <a:spLocks noChangeArrowheads="1"/>
              </p:cNvSpPr>
              <p:nvPr/>
            </p:nvSpPr>
            <p:spPr bwMode="auto">
              <a:xfrm>
                <a:off x="2071" y="250"/>
                <a:ext cx="1497" cy="149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2071" y="406"/>
                <a:ext cx="1392" cy="1109"/>
                <a:chOff x="2071" y="406"/>
                <a:chExt cx="1392" cy="1109"/>
              </a:xfrm>
            </p:grpSpPr>
            <p:sp>
              <p:nvSpPr>
                <p:cNvPr id="11" name="Freeform 14"/>
                <p:cNvSpPr>
                  <a:spLocks/>
                </p:cNvSpPr>
                <p:nvPr/>
              </p:nvSpPr>
              <p:spPr bwMode="auto">
                <a:xfrm>
                  <a:off x="2268" y="812"/>
                  <a:ext cx="1" cy="17"/>
                </a:xfrm>
                <a:custGeom>
                  <a:avLst/>
                  <a:gdLst>
                    <a:gd name="T0" fmla="*/ 0 w 1"/>
                    <a:gd name="T1" fmla="*/ 0 h 17"/>
                    <a:gd name="T2" fmla="*/ 0 w 1"/>
                    <a:gd name="T3" fmla="*/ 16 h 17"/>
                    <a:gd name="T4" fmla="*/ 0 w 1"/>
                    <a:gd name="T5" fmla="*/ 6 h 17"/>
                    <a:gd name="T6" fmla="*/ 0 w 1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2" name="Freeform 15"/>
                <p:cNvSpPr>
                  <a:spLocks/>
                </p:cNvSpPr>
                <p:nvPr/>
              </p:nvSpPr>
              <p:spPr bwMode="auto">
                <a:xfrm>
                  <a:off x="2292" y="843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3" name="Freeform 16"/>
                <p:cNvSpPr>
                  <a:spLocks/>
                </p:cNvSpPr>
                <p:nvPr/>
              </p:nvSpPr>
              <p:spPr bwMode="auto">
                <a:xfrm>
                  <a:off x="2372" y="802"/>
                  <a:ext cx="51" cy="48"/>
                </a:xfrm>
                <a:custGeom>
                  <a:avLst/>
                  <a:gdLst>
                    <a:gd name="T0" fmla="*/ 50 w 51"/>
                    <a:gd name="T1" fmla="*/ 0 h 48"/>
                    <a:gd name="T2" fmla="*/ 31 w 51"/>
                    <a:gd name="T3" fmla="*/ 0 h 48"/>
                    <a:gd name="T4" fmla="*/ 20 w 51"/>
                    <a:gd name="T5" fmla="*/ 13 h 48"/>
                    <a:gd name="T6" fmla="*/ 13 w 51"/>
                    <a:gd name="T7" fmla="*/ 13 h 48"/>
                    <a:gd name="T8" fmla="*/ 7 w 51"/>
                    <a:gd name="T9" fmla="*/ 19 h 48"/>
                    <a:gd name="T10" fmla="*/ 0 w 51"/>
                    <a:gd name="T11" fmla="*/ 19 h 48"/>
                    <a:gd name="T12" fmla="*/ 0 w 51"/>
                    <a:gd name="T13" fmla="*/ 35 h 48"/>
                    <a:gd name="T14" fmla="*/ 12 w 51"/>
                    <a:gd name="T15" fmla="*/ 47 h 48"/>
                    <a:gd name="T16" fmla="*/ 41 w 51"/>
                    <a:gd name="T17" fmla="*/ 47 h 48"/>
                    <a:gd name="T18" fmla="*/ 50 w 51"/>
                    <a:gd name="T19" fmla="*/ 35 h 48"/>
                    <a:gd name="T20" fmla="*/ 50 w 51"/>
                    <a:gd name="T21" fmla="*/ 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1" h="48">
                      <a:moveTo>
                        <a:pt x="50" y="0"/>
                      </a:moveTo>
                      <a:lnTo>
                        <a:pt x="31" y="0"/>
                      </a:lnTo>
                      <a:lnTo>
                        <a:pt x="20" y="13"/>
                      </a:lnTo>
                      <a:lnTo>
                        <a:pt x="13" y="13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35"/>
                      </a:lnTo>
                      <a:lnTo>
                        <a:pt x="12" y="47"/>
                      </a:lnTo>
                      <a:lnTo>
                        <a:pt x="41" y="47"/>
                      </a:lnTo>
                      <a:lnTo>
                        <a:pt x="50" y="35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4" name="Freeform 17"/>
                <p:cNvSpPr>
                  <a:spLocks/>
                </p:cNvSpPr>
                <p:nvPr/>
              </p:nvSpPr>
              <p:spPr bwMode="auto">
                <a:xfrm>
                  <a:off x="2071" y="840"/>
                  <a:ext cx="451" cy="587"/>
                </a:xfrm>
                <a:custGeom>
                  <a:avLst/>
                  <a:gdLst>
                    <a:gd name="T0" fmla="*/ 107 w 451"/>
                    <a:gd name="T1" fmla="*/ 0 h 587"/>
                    <a:gd name="T2" fmla="*/ 99 w 451"/>
                    <a:gd name="T3" fmla="*/ 16 h 587"/>
                    <a:gd name="T4" fmla="*/ 64 w 451"/>
                    <a:gd name="T5" fmla="*/ 47 h 587"/>
                    <a:gd name="T6" fmla="*/ 56 w 451"/>
                    <a:gd name="T7" fmla="*/ 75 h 587"/>
                    <a:gd name="T8" fmla="*/ 30 w 451"/>
                    <a:gd name="T9" fmla="*/ 95 h 587"/>
                    <a:gd name="T10" fmla="*/ 12 w 451"/>
                    <a:gd name="T11" fmla="*/ 135 h 587"/>
                    <a:gd name="T12" fmla="*/ 12 w 451"/>
                    <a:gd name="T13" fmla="*/ 159 h 587"/>
                    <a:gd name="T14" fmla="*/ 0 w 451"/>
                    <a:gd name="T15" fmla="*/ 201 h 587"/>
                    <a:gd name="T16" fmla="*/ 16 w 451"/>
                    <a:gd name="T17" fmla="*/ 219 h 587"/>
                    <a:gd name="T18" fmla="*/ 56 w 451"/>
                    <a:gd name="T19" fmla="*/ 272 h 587"/>
                    <a:gd name="T20" fmla="*/ 68 w 451"/>
                    <a:gd name="T21" fmla="*/ 265 h 587"/>
                    <a:gd name="T22" fmla="*/ 139 w 451"/>
                    <a:gd name="T23" fmla="*/ 265 h 587"/>
                    <a:gd name="T24" fmla="*/ 172 w 451"/>
                    <a:gd name="T25" fmla="*/ 278 h 587"/>
                    <a:gd name="T26" fmla="*/ 169 w 451"/>
                    <a:gd name="T27" fmla="*/ 319 h 587"/>
                    <a:gd name="T28" fmla="*/ 193 w 451"/>
                    <a:gd name="T29" fmla="*/ 374 h 587"/>
                    <a:gd name="T30" fmla="*/ 191 w 451"/>
                    <a:gd name="T31" fmla="*/ 389 h 587"/>
                    <a:gd name="T32" fmla="*/ 201 w 451"/>
                    <a:gd name="T33" fmla="*/ 406 h 587"/>
                    <a:gd name="T34" fmla="*/ 186 w 451"/>
                    <a:gd name="T35" fmla="*/ 445 h 587"/>
                    <a:gd name="T36" fmla="*/ 204 w 451"/>
                    <a:gd name="T37" fmla="*/ 494 h 587"/>
                    <a:gd name="T38" fmla="*/ 214 w 451"/>
                    <a:gd name="T39" fmla="*/ 532 h 587"/>
                    <a:gd name="T40" fmla="*/ 226 w 451"/>
                    <a:gd name="T41" fmla="*/ 556 h 587"/>
                    <a:gd name="T42" fmla="*/ 239 w 451"/>
                    <a:gd name="T43" fmla="*/ 586 h 587"/>
                    <a:gd name="T44" fmla="*/ 263 w 451"/>
                    <a:gd name="T45" fmla="*/ 582 h 587"/>
                    <a:gd name="T46" fmla="*/ 302 w 451"/>
                    <a:gd name="T47" fmla="*/ 560 h 587"/>
                    <a:gd name="T48" fmla="*/ 320 w 451"/>
                    <a:gd name="T49" fmla="*/ 533 h 587"/>
                    <a:gd name="T50" fmla="*/ 319 w 451"/>
                    <a:gd name="T51" fmla="*/ 515 h 587"/>
                    <a:gd name="T52" fmla="*/ 342 w 451"/>
                    <a:gd name="T53" fmla="*/ 500 h 587"/>
                    <a:gd name="T54" fmla="*/ 338 w 451"/>
                    <a:gd name="T55" fmla="*/ 474 h 587"/>
                    <a:gd name="T56" fmla="*/ 373 w 451"/>
                    <a:gd name="T57" fmla="*/ 432 h 587"/>
                    <a:gd name="T58" fmla="*/ 378 w 451"/>
                    <a:gd name="T59" fmla="*/ 398 h 587"/>
                    <a:gd name="T60" fmla="*/ 369 w 451"/>
                    <a:gd name="T61" fmla="*/ 386 h 587"/>
                    <a:gd name="T62" fmla="*/ 373 w 451"/>
                    <a:gd name="T63" fmla="*/ 372 h 587"/>
                    <a:gd name="T64" fmla="*/ 365 w 451"/>
                    <a:gd name="T65" fmla="*/ 360 h 587"/>
                    <a:gd name="T66" fmla="*/ 391 w 451"/>
                    <a:gd name="T67" fmla="*/ 327 h 587"/>
                    <a:gd name="T68" fmla="*/ 391 w 451"/>
                    <a:gd name="T69" fmla="*/ 310 h 587"/>
                    <a:gd name="T70" fmla="*/ 427 w 451"/>
                    <a:gd name="T71" fmla="*/ 282 h 587"/>
                    <a:gd name="T72" fmla="*/ 450 w 451"/>
                    <a:gd name="T73" fmla="*/ 207 h 587"/>
                    <a:gd name="T74" fmla="*/ 417 w 451"/>
                    <a:gd name="T75" fmla="*/ 226 h 587"/>
                    <a:gd name="T76" fmla="*/ 388 w 451"/>
                    <a:gd name="T77" fmla="*/ 218 h 587"/>
                    <a:gd name="T78" fmla="*/ 392 w 451"/>
                    <a:gd name="T79" fmla="*/ 200 h 587"/>
                    <a:gd name="T80" fmla="*/ 363 w 451"/>
                    <a:gd name="T81" fmla="*/ 180 h 587"/>
                    <a:gd name="T82" fmla="*/ 349 w 451"/>
                    <a:gd name="T83" fmla="*/ 132 h 587"/>
                    <a:gd name="T84" fmla="*/ 321 w 451"/>
                    <a:gd name="T85" fmla="*/ 93 h 587"/>
                    <a:gd name="T86" fmla="*/ 321 w 451"/>
                    <a:gd name="T87" fmla="*/ 66 h 587"/>
                    <a:gd name="T88" fmla="*/ 306 w 451"/>
                    <a:gd name="T89" fmla="*/ 65 h 587"/>
                    <a:gd name="T90" fmla="*/ 296 w 451"/>
                    <a:gd name="T91" fmla="*/ 69 h 587"/>
                    <a:gd name="T92" fmla="*/ 254 w 451"/>
                    <a:gd name="T93" fmla="*/ 54 h 587"/>
                    <a:gd name="T94" fmla="*/ 243 w 451"/>
                    <a:gd name="T95" fmla="*/ 65 h 587"/>
                    <a:gd name="T96" fmla="*/ 234 w 451"/>
                    <a:gd name="T97" fmla="*/ 78 h 587"/>
                    <a:gd name="T98" fmla="*/ 211 w 451"/>
                    <a:gd name="T99" fmla="*/ 53 h 587"/>
                    <a:gd name="T100" fmla="*/ 189 w 451"/>
                    <a:gd name="T101" fmla="*/ 47 h 587"/>
                    <a:gd name="T102" fmla="*/ 187 w 451"/>
                    <a:gd name="T103" fmla="*/ 15 h 587"/>
                    <a:gd name="T104" fmla="*/ 155 w 451"/>
                    <a:gd name="T105" fmla="*/ 20 h 587"/>
                    <a:gd name="T106" fmla="*/ 135 w 451"/>
                    <a:gd name="T107" fmla="*/ 13 h 587"/>
                    <a:gd name="T108" fmla="*/ 107 w 451"/>
                    <a:gd name="T109" fmla="*/ 0 h 5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451" h="587">
                      <a:moveTo>
                        <a:pt x="107" y="0"/>
                      </a:moveTo>
                      <a:lnTo>
                        <a:pt x="99" y="16"/>
                      </a:lnTo>
                      <a:lnTo>
                        <a:pt x="64" y="47"/>
                      </a:lnTo>
                      <a:lnTo>
                        <a:pt x="56" y="75"/>
                      </a:lnTo>
                      <a:lnTo>
                        <a:pt x="30" y="95"/>
                      </a:lnTo>
                      <a:lnTo>
                        <a:pt x="12" y="135"/>
                      </a:lnTo>
                      <a:lnTo>
                        <a:pt x="12" y="159"/>
                      </a:lnTo>
                      <a:lnTo>
                        <a:pt x="0" y="201"/>
                      </a:lnTo>
                      <a:lnTo>
                        <a:pt x="16" y="219"/>
                      </a:lnTo>
                      <a:lnTo>
                        <a:pt x="56" y="272"/>
                      </a:lnTo>
                      <a:lnTo>
                        <a:pt x="68" y="265"/>
                      </a:lnTo>
                      <a:lnTo>
                        <a:pt x="139" y="265"/>
                      </a:lnTo>
                      <a:lnTo>
                        <a:pt x="172" y="278"/>
                      </a:lnTo>
                      <a:lnTo>
                        <a:pt x="169" y="319"/>
                      </a:lnTo>
                      <a:lnTo>
                        <a:pt x="193" y="374"/>
                      </a:lnTo>
                      <a:lnTo>
                        <a:pt x="191" y="389"/>
                      </a:lnTo>
                      <a:lnTo>
                        <a:pt x="201" y="406"/>
                      </a:lnTo>
                      <a:lnTo>
                        <a:pt x="186" y="445"/>
                      </a:lnTo>
                      <a:lnTo>
                        <a:pt x="204" y="494"/>
                      </a:lnTo>
                      <a:lnTo>
                        <a:pt x="214" y="532"/>
                      </a:lnTo>
                      <a:lnTo>
                        <a:pt x="226" y="556"/>
                      </a:lnTo>
                      <a:lnTo>
                        <a:pt x="239" y="586"/>
                      </a:lnTo>
                      <a:lnTo>
                        <a:pt x="263" y="582"/>
                      </a:lnTo>
                      <a:lnTo>
                        <a:pt x="302" y="560"/>
                      </a:lnTo>
                      <a:lnTo>
                        <a:pt x="320" y="533"/>
                      </a:lnTo>
                      <a:lnTo>
                        <a:pt x="319" y="515"/>
                      </a:lnTo>
                      <a:lnTo>
                        <a:pt x="342" y="500"/>
                      </a:lnTo>
                      <a:lnTo>
                        <a:pt x="338" y="474"/>
                      </a:lnTo>
                      <a:lnTo>
                        <a:pt x="373" y="432"/>
                      </a:lnTo>
                      <a:lnTo>
                        <a:pt x="378" y="398"/>
                      </a:lnTo>
                      <a:lnTo>
                        <a:pt x="369" y="386"/>
                      </a:lnTo>
                      <a:lnTo>
                        <a:pt x="373" y="372"/>
                      </a:lnTo>
                      <a:lnTo>
                        <a:pt x="365" y="360"/>
                      </a:lnTo>
                      <a:lnTo>
                        <a:pt x="391" y="327"/>
                      </a:lnTo>
                      <a:lnTo>
                        <a:pt x="391" y="310"/>
                      </a:lnTo>
                      <a:lnTo>
                        <a:pt x="427" y="282"/>
                      </a:lnTo>
                      <a:lnTo>
                        <a:pt x="450" y="207"/>
                      </a:lnTo>
                      <a:lnTo>
                        <a:pt x="417" y="226"/>
                      </a:lnTo>
                      <a:lnTo>
                        <a:pt x="388" y="218"/>
                      </a:lnTo>
                      <a:lnTo>
                        <a:pt x="392" y="200"/>
                      </a:lnTo>
                      <a:lnTo>
                        <a:pt x="363" y="180"/>
                      </a:lnTo>
                      <a:lnTo>
                        <a:pt x="349" y="132"/>
                      </a:lnTo>
                      <a:lnTo>
                        <a:pt x="321" y="93"/>
                      </a:lnTo>
                      <a:lnTo>
                        <a:pt x="321" y="66"/>
                      </a:lnTo>
                      <a:lnTo>
                        <a:pt x="306" y="65"/>
                      </a:lnTo>
                      <a:lnTo>
                        <a:pt x="296" y="69"/>
                      </a:lnTo>
                      <a:lnTo>
                        <a:pt x="254" y="54"/>
                      </a:lnTo>
                      <a:lnTo>
                        <a:pt x="243" y="65"/>
                      </a:lnTo>
                      <a:lnTo>
                        <a:pt x="234" y="78"/>
                      </a:lnTo>
                      <a:lnTo>
                        <a:pt x="211" y="53"/>
                      </a:lnTo>
                      <a:lnTo>
                        <a:pt x="189" y="47"/>
                      </a:lnTo>
                      <a:lnTo>
                        <a:pt x="187" y="15"/>
                      </a:lnTo>
                      <a:lnTo>
                        <a:pt x="155" y="20"/>
                      </a:lnTo>
                      <a:lnTo>
                        <a:pt x="135" y="13"/>
                      </a:lnTo>
                      <a:lnTo>
                        <a:pt x="107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5" name="Freeform 18"/>
                <p:cNvSpPr>
                  <a:spLocks/>
                </p:cNvSpPr>
                <p:nvPr/>
              </p:nvSpPr>
              <p:spPr bwMode="auto">
                <a:xfrm>
                  <a:off x="3112" y="987"/>
                  <a:ext cx="17" cy="28"/>
                </a:xfrm>
                <a:custGeom>
                  <a:avLst/>
                  <a:gdLst>
                    <a:gd name="T0" fmla="*/ 7 w 17"/>
                    <a:gd name="T1" fmla="*/ 0 h 28"/>
                    <a:gd name="T2" fmla="*/ 9 w 17"/>
                    <a:gd name="T3" fmla="*/ 8 h 28"/>
                    <a:gd name="T4" fmla="*/ 7 w 17"/>
                    <a:gd name="T5" fmla="*/ 14 h 28"/>
                    <a:gd name="T6" fmla="*/ 7 w 17"/>
                    <a:gd name="T7" fmla="*/ 19 h 28"/>
                    <a:gd name="T8" fmla="*/ 16 w 17"/>
                    <a:gd name="T9" fmla="*/ 23 h 28"/>
                    <a:gd name="T10" fmla="*/ 16 w 17"/>
                    <a:gd name="T11" fmla="*/ 27 h 28"/>
                    <a:gd name="T12" fmla="*/ 9 w 17"/>
                    <a:gd name="T13" fmla="*/ 23 h 28"/>
                    <a:gd name="T14" fmla="*/ 3 w 17"/>
                    <a:gd name="T15" fmla="*/ 27 h 28"/>
                    <a:gd name="T16" fmla="*/ 0 w 17"/>
                    <a:gd name="T17" fmla="*/ 23 h 28"/>
                    <a:gd name="T18" fmla="*/ 3 w 17"/>
                    <a:gd name="T19" fmla="*/ 19 h 28"/>
                    <a:gd name="T20" fmla="*/ 0 w 17"/>
                    <a:gd name="T21" fmla="*/ 14 h 28"/>
                    <a:gd name="T22" fmla="*/ 3 w 17"/>
                    <a:gd name="T23" fmla="*/ 4 h 28"/>
                    <a:gd name="T24" fmla="*/ 7 w 17"/>
                    <a:gd name="T25" fmla="*/ 0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7" h="28">
                      <a:moveTo>
                        <a:pt x="7" y="0"/>
                      </a:moveTo>
                      <a:lnTo>
                        <a:pt x="9" y="8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16" y="23"/>
                      </a:lnTo>
                      <a:lnTo>
                        <a:pt x="16" y="27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0" y="23"/>
                      </a:lnTo>
                      <a:lnTo>
                        <a:pt x="3" y="19"/>
                      </a:lnTo>
                      <a:lnTo>
                        <a:pt x="0" y="14"/>
                      </a:lnTo>
                      <a:lnTo>
                        <a:pt x="3" y="4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6" name="Freeform 19"/>
                <p:cNvSpPr>
                  <a:spLocks/>
                </p:cNvSpPr>
                <p:nvPr/>
              </p:nvSpPr>
              <p:spPr bwMode="auto">
                <a:xfrm>
                  <a:off x="3027" y="1109"/>
                  <a:ext cx="68" cy="97"/>
                </a:xfrm>
                <a:custGeom>
                  <a:avLst/>
                  <a:gdLst>
                    <a:gd name="T0" fmla="*/ 0 w 68"/>
                    <a:gd name="T1" fmla="*/ 48 h 97"/>
                    <a:gd name="T2" fmla="*/ 24 w 68"/>
                    <a:gd name="T3" fmla="*/ 48 h 97"/>
                    <a:gd name="T4" fmla="*/ 52 w 68"/>
                    <a:gd name="T5" fmla="*/ 0 h 97"/>
                    <a:gd name="T6" fmla="*/ 67 w 68"/>
                    <a:gd name="T7" fmla="*/ 28 h 97"/>
                    <a:gd name="T8" fmla="*/ 55 w 68"/>
                    <a:gd name="T9" fmla="*/ 96 h 97"/>
                    <a:gd name="T10" fmla="*/ 5 w 68"/>
                    <a:gd name="T11" fmla="*/ 80 h 97"/>
                    <a:gd name="T12" fmla="*/ 0 w 68"/>
                    <a:gd name="T13" fmla="*/ 48 h 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8" h="97">
                      <a:moveTo>
                        <a:pt x="0" y="48"/>
                      </a:moveTo>
                      <a:lnTo>
                        <a:pt x="24" y="48"/>
                      </a:lnTo>
                      <a:lnTo>
                        <a:pt x="52" y="0"/>
                      </a:lnTo>
                      <a:lnTo>
                        <a:pt x="67" y="28"/>
                      </a:lnTo>
                      <a:lnTo>
                        <a:pt x="55" y="96"/>
                      </a:lnTo>
                      <a:lnTo>
                        <a:pt x="5" y="8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7" name="Freeform 20"/>
                <p:cNvSpPr>
                  <a:spLocks/>
                </p:cNvSpPr>
                <p:nvPr/>
              </p:nvSpPr>
              <p:spPr bwMode="auto">
                <a:xfrm>
                  <a:off x="3162" y="1146"/>
                  <a:ext cx="117" cy="94"/>
                </a:xfrm>
                <a:custGeom>
                  <a:avLst/>
                  <a:gdLst>
                    <a:gd name="T0" fmla="*/ 7 w 117"/>
                    <a:gd name="T1" fmla="*/ 22 h 94"/>
                    <a:gd name="T2" fmla="*/ 0 w 117"/>
                    <a:gd name="T3" fmla="*/ 0 h 94"/>
                    <a:gd name="T4" fmla="*/ 39 w 117"/>
                    <a:gd name="T5" fmla="*/ 9 h 94"/>
                    <a:gd name="T6" fmla="*/ 95 w 117"/>
                    <a:gd name="T7" fmla="*/ 32 h 94"/>
                    <a:gd name="T8" fmla="*/ 95 w 117"/>
                    <a:gd name="T9" fmla="*/ 49 h 94"/>
                    <a:gd name="T10" fmla="*/ 116 w 117"/>
                    <a:gd name="T11" fmla="*/ 93 h 94"/>
                    <a:gd name="T12" fmla="*/ 73 w 117"/>
                    <a:gd name="T13" fmla="*/ 51 h 94"/>
                    <a:gd name="T14" fmla="*/ 44 w 117"/>
                    <a:gd name="T15" fmla="*/ 54 h 94"/>
                    <a:gd name="T16" fmla="*/ 7 w 117"/>
                    <a:gd name="T17" fmla="*/ 22 h 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7" h="94">
                      <a:moveTo>
                        <a:pt x="7" y="22"/>
                      </a:moveTo>
                      <a:lnTo>
                        <a:pt x="0" y="0"/>
                      </a:lnTo>
                      <a:lnTo>
                        <a:pt x="39" y="9"/>
                      </a:lnTo>
                      <a:lnTo>
                        <a:pt x="95" y="32"/>
                      </a:lnTo>
                      <a:lnTo>
                        <a:pt x="95" y="49"/>
                      </a:lnTo>
                      <a:lnTo>
                        <a:pt x="116" y="93"/>
                      </a:lnTo>
                      <a:lnTo>
                        <a:pt x="73" y="51"/>
                      </a:lnTo>
                      <a:lnTo>
                        <a:pt x="44" y="54"/>
                      </a:lnTo>
                      <a:lnTo>
                        <a:pt x="7" y="22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8" name="Freeform 21"/>
                <p:cNvSpPr>
                  <a:spLocks/>
                </p:cNvSpPr>
                <p:nvPr/>
              </p:nvSpPr>
              <p:spPr bwMode="auto">
                <a:xfrm>
                  <a:off x="3384" y="1337"/>
                  <a:ext cx="79" cy="101"/>
                </a:xfrm>
                <a:custGeom>
                  <a:avLst/>
                  <a:gdLst>
                    <a:gd name="T0" fmla="*/ 48 w 79"/>
                    <a:gd name="T1" fmla="*/ 0 h 101"/>
                    <a:gd name="T2" fmla="*/ 78 w 79"/>
                    <a:gd name="T3" fmla="*/ 30 h 101"/>
                    <a:gd name="T4" fmla="*/ 16 w 79"/>
                    <a:gd name="T5" fmla="*/ 100 h 101"/>
                    <a:gd name="T6" fmla="*/ 0 w 79"/>
                    <a:gd name="T7" fmla="*/ 84 h 101"/>
                    <a:gd name="T8" fmla="*/ 45 w 79"/>
                    <a:gd name="T9" fmla="*/ 39 h 101"/>
                    <a:gd name="T10" fmla="*/ 48 w 79"/>
                    <a:gd name="T11" fmla="*/ 0 h 1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48" y="0"/>
                      </a:moveTo>
                      <a:lnTo>
                        <a:pt x="78" y="30"/>
                      </a:lnTo>
                      <a:lnTo>
                        <a:pt x="16" y="100"/>
                      </a:lnTo>
                      <a:lnTo>
                        <a:pt x="0" y="84"/>
                      </a:lnTo>
                      <a:lnTo>
                        <a:pt x="45" y="39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9" name="Freeform 22"/>
                <p:cNvSpPr>
                  <a:spLocks/>
                </p:cNvSpPr>
                <p:nvPr/>
              </p:nvSpPr>
              <p:spPr bwMode="auto">
                <a:xfrm>
                  <a:off x="2211" y="651"/>
                  <a:ext cx="39" cy="66"/>
                </a:xfrm>
                <a:custGeom>
                  <a:avLst/>
                  <a:gdLst>
                    <a:gd name="T0" fmla="*/ 38 w 39"/>
                    <a:gd name="T1" fmla="*/ 51 h 66"/>
                    <a:gd name="T2" fmla="*/ 28 w 39"/>
                    <a:gd name="T3" fmla="*/ 43 h 66"/>
                    <a:gd name="T4" fmla="*/ 28 w 39"/>
                    <a:gd name="T5" fmla="*/ 14 h 66"/>
                    <a:gd name="T6" fmla="*/ 33 w 39"/>
                    <a:gd name="T7" fmla="*/ 8 h 66"/>
                    <a:gd name="T8" fmla="*/ 24 w 39"/>
                    <a:gd name="T9" fmla="*/ 8 h 66"/>
                    <a:gd name="T10" fmla="*/ 29 w 39"/>
                    <a:gd name="T11" fmla="*/ 0 h 66"/>
                    <a:gd name="T12" fmla="*/ 22 w 39"/>
                    <a:gd name="T13" fmla="*/ 0 h 66"/>
                    <a:gd name="T14" fmla="*/ 14 w 39"/>
                    <a:gd name="T15" fmla="*/ 9 h 66"/>
                    <a:gd name="T16" fmla="*/ 14 w 39"/>
                    <a:gd name="T17" fmla="*/ 27 h 66"/>
                    <a:gd name="T18" fmla="*/ 18 w 39"/>
                    <a:gd name="T19" fmla="*/ 31 h 66"/>
                    <a:gd name="T20" fmla="*/ 18 w 39"/>
                    <a:gd name="T21" fmla="*/ 39 h 66"/>
                    <a:gd name="T22" fmla="*/ 16 w 39"/>
                    <a:gd name="T23" fmla="*/ 39 h 66"/>
                    <a:gd name="T24" fmla="*/ 9 w 39"/>
                    <a:gd name="T25" fmla="*/ 46 h 66"/>
                    <a:gd name="T26" fmla="*/ 9 w 39"/>
                    <a:gd name="T27" fmla="*/ 53 h 66"/>
                    <a:gd name="T28" fmla="*/ 0 w 39"/>
                    <a:gd name="T29" fmla="*/ 65 h 66"/>
                    <a:gd name="T30" fmla="*/ 29 w 39"/>
                    <a:gd name="T31" fmla="*/ 65 h 66"/>
                    <a:gd name="T32" fmla="*/ 38 w 39"/>
                    <a:gd name="T33" fmla="*/ 51 h 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9" h="66">
                      <a:moveTo>
                        <a:pt x="38" y="51"/>
                      </a:moveTo>
                      <a:lnTo>
                        <a:pt x="28" y="43"/>
                      </a:lnTo>
                      <a:lnTo>
                        <a:pt x="28" y="14"/>
                      </a:lnTo>
                      <a:lnTo>
                        <a:pt x="33" y="8"/>
                      </a:lnTo>
                      <a:lnTo>
                        <a:pt x="24" y="8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14" y="27"/>
                      </a:lnTo>
                      <a:lnTo>
                        <a:pt x="18" y="31"/>
                      </a:lnTo>
                      <a:lnTo>
                        <a:pt x="18" y="39"/>
                      </a:lnTo>
                      <a:lnTo>
                        <a:pt x="16" y="39"/>
                      </a:lnTo>
                      <a:lnTo>
                        <a:pt x="9" y="46"/>
                      </a:lnTo>
                      <a:lnTo>
                        <a:pt x="9" y="53"/>
                      </a:lnTo>
                      <a:lnTo>
                        <a:pt x="0" y="65"/>
                      </a:lnTo>
                      <a:lnTo>
                        <a:pt x="29" y="65"/>
                      </a:lnTo>
                      <a:lnTo>
                        <a:pt x="38" y="51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20" name="Freeform 23"/>
                <p:cNvSpPr>
                  <a:spLocks/>
                </p:cNvSpPr>
                <p:nvPr/>
              </p:nvSpPr>
              <p:spPr bwMode="auto">
                <a:xfrm>
                  <a:off x="2198" y="673"/>
                  <a:ext cx="21" cy="24"/>
                </a:xfrm>
                <a:custGeom>
                  <a:avLst/>
                  <a:gdLst>
                    <a:gd name="T0" fmla="*/ 17 w 21"/>
                    <a:gd name="T1" fmla="*/ 8 h 24"/>
                    <a:gd name="T2" fmla="*/ 20 w 21"/>
                    <a:gd name="T3" fmla="*/ 8 h 24"/>
                    <a:gd name="T4" fmla="*/ 20 w 21"/>
                    <a:gd name="T5" fmla="*/ 0 h 24"/>
                    <a:gd name="T6" fmla="*/ 13 w 21"/>
                    <a:gd name="T7" fmla="*/ 0 h 24"/>
                    <a:gd name="T8" fmla="*/ 0 w 21"/>
                    <a:gd name="T9" fmla="*/ 15 h 24"/>
                    <a:gd name="T10" fmla="*/ 0 w 21"/>
                    <a:gd name="T11" fmla="*/ 23 h 24"/>
                    <a:gd name="T12" fmla="*/ 12 w 21"/>
                    <a:gd name="T13" fmla="*/ 23 h 24"/>
                    <a:gd name="T14" fmla="*/ 17 w 21"/>
                    <a:gd name="T15" fmla="*/ 17 h 24"/>
                    <a:gd name="T16" fmla="*/ 17 w 21"/>
                    <a:gd name="T17" fmla="*/ 8 h 2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" h="24">
                      <a:moveTo>
                        <a:pt x="17" y="8"/>
                      </a:moveTo>
                      <a:lnTo>
                        <a:pt x="20" y="8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12" y="23"/>
                      </a:lnTo>
                      <a:lnTo>
                        <a:pt x="17" y="17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21" name="Freeform 24"/>
                <p:cNvSpPr>
                  <a:spLocks/>
                </p:cNvSpPr>
                <p:nvPr/>
              </p:nvSpPr>
              <p:spPr bwMode="auto">
                <a:xfrm>
                  <a:off x="2167" y="634"/>
                  <a:ext cx="256" cy="216"/>
                </a:xfrm>
                <a:custGeom>
                  <a:avLst/>
                  <a:gdLst>
                    <a:gd name="T0" fmla="*/ 168 w 256"/>
                    <a:gd name="T1" fmla="*/ 15 h 216"/>
                    <a:gd name="T2" fmla="*/ 201 w 256"/>
                    <a:gd name="T3" fmla="*/ 20 h 216"/>
                    <a:gd name="T4" fmla="*/ 181 w 256"/>
                    <a:gd name="T5" fmla="*/ 28 h 216"/>
                    <a:gd name="T6" fmla="*/ 172 w 256"/>
                    <a:gd name="T7" fmla="*/ 41 h 216"/>
                    <a:gd name="T8" fmla="*/ 160 w 256"/>
                    <a:gd name="T9" fmla="*/ 70 h 216"/>
                    <a:gd name="T10" fmla="*/ 140 w 256"/>
                    <a:gd name="T11" fmla="*/ 72 h 216"/>
                    <a:gd name="T12" fmla="*/ 123 w 256"/>
                    <a:gd name="T13" fmla="*/ 69 h 216"/>
                    <a:gd name="T14" fmla="*/ 131 w 256"/>
                    <a:gd name="T15" fmla="*/ 55 h 216"/>
                    <a:gd name="T16" fmla="*/ 124 w 256"/>
                    <a:gd name="T17" fmla="*/ 37 h 216"/>
                    <a:gd name="T18" fmla="*/ 114 w 256"/>
                    <a:gd name="T19" fmla="*/ 69 h 216"/>
                    <a:gd name="T20" fmla="*/ 87 w 256"/>
                    <a:gd name="T21" fmla="*/ 84 h 216"/>
                    <a:gd name="T22" fmla="*/ 73 w 256"/>
                    <a:gd name="T23" fmla="*/ 94 h 216"/>
                    <a:gd name="T24" fmla="*/ 53 w 256"/>
                    <a:gd name="T25" fmla="*/ 108 h 216"/>
                    <a:gd name="T26" fmla="*/ 43 w 256"/>
                    <a:gd name="T27" fmla="*/ 143 h 216"/>
                    <a:gd name="T28" fmla="*/ 8 w 256"/>
                    <a:gd name="T29" fmla="*/ 130 h 216"/>
                    <a:gd name="T30" fmla="*/ 0 w 256"/>
                    <a:gd name="T31" fmla="*/ 156 h 216"/>
                    <a:gd name="T32" fmla="*/ 15 w 256"/>
                    <a:gd name="T33" fmla="*/ 194 h 216"/>
                    <a:gd name="T34" fmla="*/ 71 w 256"/>
                    <a:gd name="T35" fmla="*/ 153 h 216"/>
                    <a:gd name="T36" fmla="*/ 105 w 256"/>
                    <a:gd name="T37" fmla="*/ 145 h 216"/>
                    <a:gd name="T38" fmla="*/ 111 w 256"/>
                    <a:gd name="T39" fmla="*/ 161 h 216"/>
                    <a:gd name="T40" fmla="*/ 139 w 256"/>
                    <a:gd name="T41" fmla="*/ 201 h 216"/>
                    <a:gd name="T42" fmla="*/ 142 w 256"/>
                    <a:gd name="T43" fmla="*/ 189 h 216"/>
                    <a:gd name="T44" fmla="*/ 150 w 256"/>
                    <a:gd name="T45" fmla="*/ 189 h 216"/>
                    <a:gd name="T46" fmla="*/ 123 w 256"/>
                    <a:gd name="T47" fmla="*/ 152 h 216"/>
                    <a:gd name="T48" fmla="*/ 131 w 256"/>
                    <a:gd name="T49" fmla="*/ 139 h 216"/>
                    <a:gd name="T50" fmla="*/ 160 w 256"/>
                    <a:gd name="T51" fmla="*/ 178 h 216"/>
                    <a:gd name="T52" fmla="*/ 172 w 256"/>
                    <a:gd name="T53" fmla="*/ 202 h 216"/>
                    <a:gd name="T54" fmla="*/ 178 w 256"/>
                    <a:gd name="T55" fmla="*/ 215 h 216"/>
                    <a:gd name="T56" fmla="*/ 183 w 256"/>
                    <a:gd name="T57" fmla="*/ 191 h 216"/>
                    <a:gd name="T58" fmla="*/ 202 w 256"/>
                    <a:gd name="T59" fmla="*/ 182 h 216"/>
                    <a:gd name="T60" fmla="*/ 214 w 256"/>
                    <a:gd name="T61" fmla="*/ 177 h 216"/>
                    <a:gd name="T62" fmla="*/ 210 w 256"/>
                    <a:gd name="T63" fmla="*/ 158 h 216"/>
                    <a:gd name="T64" fmla="*/ 219 w 256"/>
                    <a:gd name="T65" fmla="*/ 126 h 216"/>
                    <a:gd name="T66" fmla="*/ 232 w 256"/>
                    <a:gd name="T67" fmla="*/ 130 h 216"/>
                    <a:gd name="T68" fmla="*/ 236 w 256"/>
                    <a:gd name="T69" fmla="*/ 145 h 216"/>
                    <a:gd name="T70" fmla="*/ 247 w 256"/>
                    <a:gd name="T71" fmla="*/ 137 h 216"/>
                    <a:gd name="T72" fmla="*/ 244 w 256"/>
                    <a:gd name="T73" fmla="*/ 134 h 216"/>
                    <a:gd name="T74" fmla="*/ 252 w 256"/>
                    <a:gd name="T75" fmla="*/ 114 h 216"/>
                    <a:gd name="T76" fmla="*/ 255 w 256"/>
                    <a:gd name="T77" fmla="*/ 137 h 216"/>
                    <a:gd name="T78" fmla="*/ 168 w 256"/>
                    <a:gd name="T79" fmla="*/ 0 h 21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56" h="216">
                      <a:moveTo>
                        <a:pt x="168" y="0"/>
                      </a:moveTo>
                      <a:lnTo>
                        <a:pt x="168" y="15"/>
                      </a:lnTo>
                      <a:lnTo>
                        <a:pt x="173" y="20"/>
                      </a:lnTo>
                      <a:lnTo>
                        <a:pt x="201" y="20"/>
                      </a:lnTo>
                      <a:lnTo>
                        <a:pt x="201" y="28"/>
                      </a:lnTo>
                      <a:lnTo>
                        <a:pt x="181" y="28"/>
                      </a:lnTo>
                      <a:lnTo>
                        <a:pt x="181" y="52"/>
                      </a:lnTo>
                      <a:lnTo>
                        <a:pt x="172" y="41"/>
                      </a:lnTo>
                      <a:lnTo>
                        <a:pt x="172" y="56"/>
                      </a:lnTo>
                      <a:lnTo>
                        <a:pt x="160" y="70"/>
                      </a:lnTo>
                      <a:lnTo>
                        <a:pt x="152" y="62"/>
                      </a:lnTo>
                      <a:lnTo>
                        <a:pt x="140" y="72"/>
                      </a:lnTo>
                      <a:lnTo>
                        <a:pt x="138" y="69"/>
                      </a:lnTo>
                      <a:lnTo>
                        <a:pt x="123" y="69"/>
                      </a:lnTo>
                      <a:lnTo>
                        <a:pt x="131" y="59"/>
                      </a:lnTo>
                      <a:lnTo>
                        <a:pt x="131" y="55"/>
                      </a:lnTo>
                      <a:lnTo>
                        <a:pt x="124" y="48"/>
                      </a:lnTo>
                      <a:lnTo>
                        <a:pt x="124" y="37"/>
                      </a:lnTo>
                      <a:lnTo>
                        <a:pt x="114" y="48"/>
                      </a:lnTo>
                      <a:lnTo>
                        <a:pt x="114" y="69"/>
                      </a:lnTo>
                      <a:lnTo>
                        <a:pt x="102" y="69"/>
                      </a:lnTo>
                      <a:lnTo>
                        <a:pt x="87" y="84"/>
                      </a:lnTo>
                      <a:lnTo>
                        <a:pt x="81" y="84"/>
                      </a:lnTo>
                      <a:lnTo>
                        <a:pt x="73" y="94"/>
                      </a:lnTo>
                      <a:lnTo>
                        <a:pt x="43" y="94"/>
                      </a:lnTo>
                      <a:lnTo>
                        <a:pt x="53" y="108"/>
                      </a:lnTo>
                      <a:lnTo>
                        <a:pt x="53" y="130"/>
                      </a:lnTo>
                      <a:lnTo>
                        <a:pt x="43" y="143"/>
                      </a:lnTo>
                      <a:lnTo>
                        <a:pt x="31" y="130"/>
                      </a:lnTo>
                      <a:lnTo>
                        <a:pt x="8" y="130"/>
                      </a:lnTo>
                      <a:lnTo>
                        <a:pt x="8" y="146"/>
                      </a:lnTo>
                      <a:lnTo>
                        <a:pt x="0" y="156"/>
                      </a:lnTo>
                      <a:lnTo>
                        <a:pt x="0" y="177"/>
                      </a:lnTo>
                      <a:lnTo>
                        <a:pt x="15" y="194"/>
                      </a:lnTo>
                      <a:lnTo>
                        <a:pt x="37" y="194"/>
                      </a:lnTo>
                      <a:lnTo>
                        <a:pt x="71" y="153"/>
                      </a:lnTo>
                      <a:lnTo>
                        <a:pt x="101" y="153"/>
                      </a:lnTo>
                      <a:lnTo>
                        <a:pt x="105" y="145"/>
                      </a:lnTo>
                      <a:lnTo>
                        <a:pt x="112" y="153"/>
                      </a:lnTo>
                      <a:lnTo>
                        <a:pt x="111" y="161"/>
                      </a:lnTo>
                      <a:lnTo>
                        <a:pt x="139" y="189"/>
                      </a:lnTo>
                      <a:lnTo>
                        <a:pt x="139" y="201"/>
                      </a:lnTo>
                      <a:lnTo>
                        <a:pt x="145" y="196"/>
                      </a:lnTo>
                      <a:lnTo>
                        <a:pt x="142" y="189"/>
                      </a:lnTo>
                      <a:lnTo>
                        <a:pt x="145" y="185"/>
                      </a:lnTo>
                      <a:lnTo>
                        <a:pt x="150" y="189"/>
                      </a:lnTo>
                      <a:lnTo>
                        <a:pt x="152" y="188"/>
                      </a:lnTo>
                      <a:lnTo>
                        <a:pt x="123" y="152"/>
                      </a:lnTo>
                      <a:lnTo>
                        <a:pt x="123" y="139"/>
                      </a:lnTo>
                      <a:lnTo>
                        <a:pt x="131" y="139"/>
                      </a:lnTo>
                      <a:lnTo>
                        <a:pt x="131" y="146"/>
                      </a:lnTo>
                      <a:lnTo>
                        <a:pt x="160" y="178"/>
                      </a:lnTo>
                      <a:lnTo>
                        <a:pt x="160" y="188"/>
                      </a:lnTo>
                      <a:lnTo>
                        <a:pt x="172" y="202"/>
                      </a:lnTo>
                      <a:lnTo>
                        <a:pt x="169" y="205"/>
                      </a:lnTo>
                      <a:lnTo>
                        <a:pt x="178" y="215"/>
                      </a:lnTo>
                      <a:lnTo>
                        <a:pt x="191" y="200"/>
                      </a:lnTo>
                      <a:lnTo>
                        <a:pt x="183" y="191"/>
                      </a:lnTo>
                      <a:lnTo>
                        <a:pt x="191" y="182"/>
                      </a:lnTo>
                      <a:lnTo>
                        <a:pt x="202" y="182"/>
                      </a:lnTo>
                      <a:lnTo>
                        <a:pt x="207" y="177"/>
                      </a:lnTo>
                      <a:lnTo>
                        <a:pt x="214" y="177"/>
                      </a:lnTo>
                      <a:lnTo>
                        <a:pt x="205" y="164"/>
                      </a:lnTo>
                      <a:lnTo>
                        <a:pt x="210" y="158"/>
                      </a:lnTo>
                      <a:lnTo>
                        <a:pt x="210" y="137"/>
                      </a:lnTo>
                      <a:lnTo>
                        <a:pt x="219" y="126"/>
                      </a:lnTo>
                      <a:lnTo>
                        <a:pt x="223" y="130"/>
                      </a:lnTo>
                      <a:lnTo>
                        <a:pt x="232" y="130"/>
                      </a:lnTo>
                      <a:lnTo>
                        <a:pt x="228" y="136"/>
                      </a:lnTo>
                      <a:lnTo>
                        <a:pt x="236" y="145"/>
                      </a:lnTo>
                      <a:lnTo>
                        <a:pt x="241" y="137"/>
                      </a:lnTo>
                      <a:lnTo>
                        <a:pt x="247" y="137"/>
                      </a:lnTo>
                      <a:lnTo>
                        <a:pt x="247" y="134"/>
                      </a:lnTo>
                      <a:lnTo>
                        <a:pt x="244" y="134"/>
                      </a:lnTo>
                      <a:lnTo>
                        <a:pt x="239" y="130"/>
                      </a:lnTo>
                      <a:lnTo>
                        <a:pt x="252" y="114"/>
                      </a:lnTo>
                      <a:lnTo>
                        <a:pt x="252" y="137"/>
                      </a:lnTo>
                      <a:lnTo>
                        <a:pt x="255" y="137"/>
                      </a:lnTo>
                      <a:lnTo>
                        <a:pt x="255" y="0"/>
                      </a:lnTo>
                      <a:lnTo>
                        <a:pt x="168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22" name="Freeform 25"/>
                <p:cNvSpPr>
                  <a:spLocks/>
                </p:cNvSpPr>
                <p:nvPr/>
              </p:nvSpPr>
              <p:spPr bwMode="auto">
                <a:xfrm>
                  <a:off x="2276" y="406"/>
                  <a:ext cx="1089" cy="769"/>
                </a:xfrm>
                <a:custGeom>
                  <a:avLst/>
                  <a:gdLst>
                    <a:gd name="T0" fmla="*/ 32 w 1089"/>
                    <a:gd name="T1" fmla="*/ 202 h 769"/>
                    <a:gd name="T2" fmla="*/ 99 w 1089"/>
                    <a:gd name="T3" fmla="*/ 134 h 769"/>
                    <a:gd name="T4" fmla="*/ 142 w 1089"/>
                    <a:gd name="T5" fmla="*/ 181 h 769"/>
                    <a:gd name="T6" fmla="*/ 118 w 1089"/>
                    <a:gd name="T7" fmla="*/ 179 h 769"/>
                    <a:gd name="T8" fmla="*/ 216 w 1089"/>
                    <a:gd name="T9" fmla="*/ 172 h 769"/>
                    <a:gd name="T10" fmla="*/ 240 w 1089"/>
                    <a:gd name="T11" fmla="*/ 110 h 769"/>
                    <a:gd name="T12" fmla="*/ 241 w 1089"/>
                    <a:gd name="T13" fmla="*/ 124 h 769"/>
                    <a:gd name="T14" fmla="*/ 223 w 1089"/>
                    <a:gd name="T15" fmla="*/ 172 h 769"/>
                    <a:gd name="T16" fmla="*/ 301 w 1089"/>
                    <a:gd name="T17" fmla="*/ 133 h 769"/>
                    <a:gd name="T18" fmla="*/ 460 w 1089"/>
                    <a:gd name="T19" fmla="*/ 23 h 769"/>
                    <a:gd name="T20" fmla="*/ 574 w 1089"/>
                    <a:gd name="T21" fmla="*/ 29 h 769"/>
                    <a:gd name="T22" fmla="*/ 701 w 1089"/>
                    <a:gd name="T23" fmla="*/ 15 h 769"/>
                    <a:gd name="T24" fmla="*/ 840 w 1089"/>
                    <a:gd name="T25" fmla="*/ 71 h 769"/>
                    <a:gd name="T26" fmla="*/ 1001 w 1089"/>
                    <a:gd name="T27" fmla="*/ 91 h 769"/>
                    <a:gd name="T28" fmla="*/ 1080 w 1089"/>
                    <a:gd name="T29" fmla="*/ 156 h 769"/>
                    <a:gd name="T30" fmla="*/ 1019 w 1089"/>
                    <a:gd name="T31" fmla="*/ 206 h 769"/>
                    <a:gd name="T32" fmla="*/ 985 w 1089"/>
                    <a:gd name="T33" fmla="*/ 270 h 769"/>
                    <a:gd name="T34" fmla="*/ 945 w 1089"/>
                    <a:gd name="T35" fmla="*/ 273 h 769"/>
                    <a:gd name="T36" fmla="*/ 958 w 1089"/>
                    <a:gd name="T37" fmla="*/ 184 h 769"/>
                    <a:gd name="T38" fmla="*/ 906 w 1089"/>
                    <a:gd name="T39" fmla="*/ 232 h 769"/>
                    <a:gd name="T40" fmla="*/ 868 w 1089"/>
                    <a:gd name="T41" fmla="*/ 273 h 769"/>
                    <a:gd name="T42" fmla="*/ 881 w 1089"/>
                    <a:gd name="T43" fmla="*/ 318 h 769"/>
                    <a:gd name="T44" fmla="*/ 837 w 1089"/>
                    <a:gd name="T45" fmla="*/ 385 h 769"/>
                    <a:gd name="T46" fmla="*/ 844 w 1089"/>
                    <a:gd name="T47" fmla="*/ 439 h 769"/>
                    <a:gd name="T48" fmla="*/ 839 w 1089"/>
                    <a:gd name="T49" fmla="*/ 413 h 769"/>
                    <a:gd name="T50" fmla="*/ 797 w 1089"/>
                    <a:gd name="T51" fmla="*/ 416 h 769"/>
                    <a:gd name="T52" fmla="*/ 828 w 1089"/>
                    <a:gd name="T53" fmla="*/ 496 h 769"/>
                    <a:gd name="T54" fmla="*/ 751 w 1089"/>
                    <a:gd name="T55" fmla="*/ 589 h 769"/>
                    <a:gd name="T56" fmla="*/ 730 w 1089"/>
                    <a:gd name="T57" fmla="*/ 615 h 769"/>
                    <a:gd name="T58" fmla="*/ 703 w 1089"/>
                    <a:gd name="T59" fmla="*/ 706 h 769"/>
                    <a:gd name="T60" fmla="*/ 665 w 1089"/>
                    <a:gd name="T61" fmla="*/ 708 h 769"/>
                    <a:gd name="T62" fmla="*/ 711 w 1089"/>
                    <a:gd name="T63" fmla="*/ 768 h 769"/>
                    <a:gd name="T64" fmla="*/ 634 w 1089"/>
                    <a:gd name="T65" fmla="*/ 626 h 769"/>
                    <a:gd name="T66" fmla="*/ 545 w 1089"/>
                    <a:gd name="T67" fmla="*/ 596 h 769"/>
                    <a:gd name="T68" fmla="*/ 503 w 1089"/>
                    <a:gd name="T69" fmla="*/ 689 h 769"/>
                    <a:gd name="T70" fmla="*/ 471 w 1089"/>
                    <a:gd name="T71" fmla="*/ 738 h 769"/>
                    <a:gd name="T72" fmla="*/ 416 w 1089"/>
                    <a:gd name="T73" fmla="*/ 592 h 769"/>
                    <a:gd name="T74" fmla="*/ 373 w 1089"/>
                    <a:gd name="T75" fmla="*/ 607 h 769"/>
                    <a:gd name="T76" fmla="*/ 336 w 1089"/>
                    <a:gd name="T77" fmla="*/ 545 h 769"/>
                    <a:gd name="T78" fmla="*/ 223 w 1089"/>
                    <a:gd name="T79" fmla="*/ 510 h 769"/>
                    <a:gd name="T80" fmla="*/ 263 w 1089"/>
                    <a:gd name="T81" fmla="*/ 577 h 769"/>
                    <a:gd name="T82" fmla="*/ 234 w 1089"/>
                    <a:gd name="T83" fmla="*/ 620 h 769"/>
                    <a:gd name="T84" fmla="*/ 190 w 1089"/>
                    <a:gd name="T85" fmla="*/ 605 h 769"/>
                    <a:gd name="T86" fmla="*/ 119 w 1089"/>
                    <a:gd name="T87" fmla="*/ 495 h 769"/>
                    <a:gd name="T88" fmla="*/ 149 w 1089"/>
                    <a:gd name="T89" fmla="*/ 432 h 769"/>
                    <a:gd name="T90" fmla="*/ 166 w 1089"/>
                    <a:gd name="T91" fmla="*/ 385 h 769"/>
                    <a:gd name="T92" fmla="*/ 149 w 1089"/>
                    <a:gd name="T93" fmla="*/ 226 h 769"/>
                    <a:gd name="T94" fmla="*/ 86 w 1089"/>
                    <a:gd name="T95" fmla="*/ 193 h 769"/>
                    <a:gd name="T96" fmla="*/ 55 w 1089"/>
                    <a:gd name="T97" fmla="*/ 210 h 769"/>
                    <a:gd name="T98" fmla="*/ 0 w 1089"/>
                    <a:gd name="T99" fmla="*/ 226 h 76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089" h="769">
                      <a:moveTo>
                        <a:pt x="0" y="226"/>
                      </a:moveTo>
                      <a:lnTo>
                        <a:pt x="32" y="202"/>
                      </a:lnTo>
                      <a:lnTo>
                        <a:pt x="62" y="156"/>
                      </a:lnTo>
                      <a:lnTo>
                        <a:pt x="99" y="134"/>
                      </a:lnTo>
                      <a:lnTo>
                        <a:pt x="137" y="160"/>
                      </a:lnTo>
                      <a:lnTo>
                        <a:pt x="142" y="181"/>
                      </a:lnTo>
                      <a:lnTo>
                        <a:pt x="133" y="181"/>
                      </a:lnTo>
                      <a:lnTo>
                        <a:pt x="118" y="179"/>
                      </a:lnTo>
                      <a:lnTo>
                        <a:pt x="137" y="202"/>
                      </a:lnTo>
                      <a:lnTo>
                        <a:pt x="216" y="172"/>
                      </a:lnTo>
                      <a:lnTo>
                        <a:pt x="206" y="149"/>
                      </a:lnTo>
                      <a:lnTo>
                        <a:pt x="240" y="110"/>
                      </a:lnTo>
                      <a:lnTo>
                        <a:pt x="262" y="111"/>
                      </a:lnTo>
                      <a:lnTo>
                        <a:pt x="241" y="124"/>
                      </a:lnTo>
                      <a:lnTo>
                        <a:pt x="223" y="153"/>
                      </a:lnTo>
                      <a:lnTo>
                        <a:pt x="223" y="172"/>
                      </a:lnTo>
                      <a:lnTo>
                        <a:pt x="255" y="193"/>
                      </a:lnTo>
                      <a:lnTo>
                        <a:pt x="301" y="133"/>
                      </a:lnTo>
                      <a:lnTo>
                        <a:pt x="461" y="63"/>
                      </a:lnTo>
                      <a:lnTo>
                        <a:pt x="460" y="23"/>
                      </a:lnTo>
                      <a:lnTo>
                        <a:pt x="533" y="8"/>
                      </a:lnTo>
                      <a:lnTo>
                        <a:pt x="574" y="29"/>
                      </a:lnTo>
                      <a:lnTo>
                        <a:pt x="671" y="0"/>
                      </a:lnTo>
                      <a:lnTo>
                        <a:pt x="701" y="15"/>
                      </a:lnTo>
                      <a:lnTo>
                        <a:pt x="766" y="85"/>
                      </a:lnTo>
                      <a:lnTo>
                        <a:pt x="840" y="71"/>
                      </a:lnTo>
                      <a:lnTo>
                        <a:pt x="886" y="96"/>
                      </a:lnTo>
                      <a:lnTo>
                        <a:pt x="1001" y="91"/>
                      </a:lnTo>
                      <a:lnTo>
                        <a:pt x="1088" y="118"/>
                      </a:lnTo>
                      <a:lnTo>
                        <a:pt x="1080" y="156"/>
                      </a:lnTo>
                      <a:lnTo>
                        <a:pt x="1006" y="181"/>
                      </a:lnTo>
                      <a:lnTo>
                        <a:pt x="1019" y="206"/>
                      </a:lnTo>
                      <a:lnTo>
                        <a:pt x="987" y="220"/>
                      </a:lnTo>
                      <a:lnTo>
                        <a:pt x="985" y="270"/>
                      </a:lnTo>
                      <a:lnTo>
                        <a:pt x="957" y="304"/>
                      </a:lnTo>
                      <a:lnTo>
                        <a:pt x="945" y="273"/>
                      </a:lnTo>
                      <a:lnTo>
                        <a:pt x="961" y="244"/>
                      </a:lnTo>
                      <a:lnTo>
                        <a:pt x="958" y="184"/>
                      </a:lnTo>
                      <a:lnTo>
                        <a:pt x="929" y="215"/>
                      </a:lnTo>
                      <a:lnTo>
                        <a:pt x="906" y="232"/>
                      </a:lnTo>
                      <a:lnTo>
                        <a:pt x="884" y="205"/>
                      </a:lnTo>
                      <a:lnTo>
                        <a:pt x="868" y="273"/>
                      </a:lnTo>
                      <a:lnTo>
                        <a:pt x="885" y="273"/>
                      </a:lnTo>
                      <a:lnTo>
                        <a:pt x="881" y="318"/>
                      </a:lnTo>
                      <a:lnTo>
                        <a:pt x="861" y="366"/>
                      </a:lnTo>
                      <a:lnTo>
                        <a:pt x="837" y="385"/>
                      </a:lnTo>
                      <a:lnTo>
                        <a:pt x="857" y="417"/>
                      </a:lnTo>
                      <a:lnTo>
                        <a:pt x="844" y="439"/>
                      </a:lnTo>
                      <a:lnTo>
                        <a:pt x="839" y="420"/>
                      </a:lnTo>
                      <a:lnTo>
                        <a:pt x="839" y="413"/>
                      </a:lnTo>
                      <a:lnTo>
                        <a:pt x="823" y="402"/>
                      </a:lnTo>
                      <a:lnTo>
                        <a:pt x="797" y="416"/>
                      </a:lnTo>
                      <a:lnTo>
                        <a:pt x="820" y="469"/>
                      </a:lnTo>
                      <a:lnTo>
                        <a:pt x="828" y="496"/>
                      </a:lnTo>
                      <a:lnTo>
                        <a:pt x="801" y="569"/>
                      </a:lnTo>
                      <a:lnTo>
                        <a:pt x="751" y="589"/>
                      </a:lnTo>
                      <a:lnTo>
                        <a:pt x="710" y="585"/>
                      </a:lnTo>
                      <a:lnTo>
                        <a:pt x="730" y="615"/>
                      </a:lnTo>
                      <a:lnTo>
                        <a:pt x="732" y="657"/>
                      </a:lnTo>
                      <a:lnTo>
                        <a:pt x="703" y="706"/>
                      </a:lnTo>
                      <a:lnTo>
                        <a:pt x="670" y="679"/>
                      </a:lnTo>
                      <a:lnTo>
                        <a:pt x="665" y="708"/>
                      </a:lnTo>
                      <a:lnTo>
                        <a:pt x="690" y="732"/>
                      </a:lnTo>
                      <a:lnTo>
                        <a:pt x="711" y="768"/>
                      </a:lnTo>
                      <a:lnTo>
                        <a:pt x="676" y="747"/>
                      </a:lnTo>
                      <a:lnTo>
                        <a:pt x="634" y="626"/>
                      </a:lnTo>
                      <a:lnTo>
                        <a:pt x="583" y="593"/>
                      </a:lnTo>
                      <a:lnTo>
                        <a:pt x="545" y="596"/>
                      </a:lnTo>
                      <a:lnTo>
                        <a:pt x="497" y="665"/>
                      </a:lnTo>
                      <a:lnTo>
                        <a:pt x="503" y="689"/>
                      </a:lnTo>
                      <a:lnTo>
                        <a:pt x="487" y="738"/>
                      </a:lnTo>
                      <a:lnTo>
                        <a:pt x="471" y="738"/>
                      </a:lnTo>
                      <a:lnTo>
                        <a:pt x="416" y="636"/>
                      </a:lnTo>
                      <a:lnTo>
                        <a:pt x="416" y="592"/>
                      </a:lnTo>
                      <a:lnTo>
                        <a:pt x="404" y="608"/>
                      </a:lnTo>
                      <a:lnTo>
                        <a:pt x="373" y="607"/>
                      </a:lnTo>
                      <a:lnTo>
                        <a:pt x="385" y="580"/>
                      </a:lnTo>
                      <a:lnTo>
                        <a:pt x="336" y="545"/>
                      </a:lnTo>
                      <a:lnTo>
                        <a:pt x="275" y="545"/>
                      </a:lnTo>
                      <a:lnTo>
                        <a:pt x="223" y="510"/>
                      </a:lnTo>
                      <a:lnTo>
                        <a:pt x="220" y="545"/>
                      </a:lnTo>
                      <a:lnTo>
                        <a:pt x="263" y="577"/>
                      </a:lnTo>
                      <a:lnTo>
                        <a:pt x="278" y="576"/>
                      </a:lnTo>
                      <a:lnTo>
                        <a:pt x="234" y="620"/>
                      </a:lnTo>
                      <a:lnTo>
                        <a:pt x="190" y="630"/>
                      </a:lnTo>
                      <a:lnTo>
                        <a:pt x="190" y="605"/>
                      </a:lnTo>
                      <a:lnTo>
                        <a:pt x="127" y="518"/>
                      </a:lnTo>
                      <a:lnTo>
                        <a:pt x="119" y="495"/>
                      </a:lnTo>
                      <a:lnTo>
                        <a:pt x="153" y="467"/>
                      </a:lnTo>
                      <a:lnTo>
                        <a:pt x="149" y="432"/>
                      </a:lnTo>
                      <a:lnTo>
                        <a:pt x="149" y="393"/>
                      </a:lnTo>
                      <a:lnTo>
                        <a:pt x="166" y="385"/>
                      </a:lnTo>
                      <a:lnTo>
                        <a:pt x="149" y="366"/>
                      </a:lnTo>
                      <a:lnTo>
                        <a:pt x="149" y="226"/>
                      </a:lnTo>
                      <a:lnTo>
                        <a:pt x="61" y="226"/>
                      </a:lnTo>
                      <a:lnTo>
                        <a:pt x="86" y="193"/>
                      </a:lnTo>
                      <a:lnTo>
                        <a:pt x="84" y="181"/>
                      </a:lnTo>
                      <a:lnTo>
                        <a:pt x="55" y="210"/>
                      </a:lnTo>
                      <a:lnTo>
                        <a:pt x="45" y="226"/>
                      </a:lnTo>
                      <a:lnTo>
                        <a:pt x="0" y="226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23" name="Freeform 26"/>
                <p:cNvSpPr>
                  <a:spLocks/>
                </p:cNvSpPr>
                <p:nvPr/>
              </p:nvSpPr>
              <p:spPr bwMode="auto">
                <a:xfrm>
                  <a:off x="3135" y="720"/>
                  <a:ext cx="94" cy="157"/>
                </a:xfrm>
                <a:custGeom>
                  <a:avLst/>
                  <a:gdLst>
                    <a:gd name="T0" fmla="*/ 63 w 94"/>
                    <a:gd name="T1" fmla="*/ 0 h 157"/>
                    <a:gd name="T2" fmla="*/ 63 w 94"/>
                    <a:gd name="T3" fmla="*/ 20 h 157"/>
                    <a:gd name="T4" fmla="*/ 55 w 94"/>
                    <a:gd name="T5" fmla="*/ 33 h 157"/>
                    <a:gd name="T6" fmla="*/ 57 w 94"/>
                    <a:gd name="T7" fmla="*/ 54 h 157"/>
                    <a:gd name="T8" fmla="*/ 47 w 94"/>
                    <a:gd name="T9" fmla="*/ 82 h 157"/>
                    <a:gd name="T10" fmla="*/ 31 w 94"/>
                    <a:gd name="T11" fmla="*/ 108 h 157"/>
                    <a:gd name="T12" fmla="*/ 7 w 94"/>
                    <a:gd name="T13" fmla="*/ 125 h 157"/>
                    <a:gd name="T14" fmla="*/ 0 w 94"/>
                    <a:gd name="T15" fmla="*/ 154 h 157"/>
                    <a:gd name="T16" fmla="*/ 10 w 94"/>
                    <a:gd name="T17" fmla="*/ 156 h 157"/>
                    <a:gd name="T18" fmla="*/ 10 w 94"/>
                    <a:gd name="T19" fmla="*/ 129 h 157"/>
                    <a:gd name="T20" fmla="*/ 44 w 94"/>
                    <a:gd name="T21" fmla="*/ 127 h 157"/>
                    <a:gd name="T22" fmla="*/ 69 w 94"/>
                    <a:gd name="T23" fmla="*/ 109 h 157"/>
                    <a:gd name="T24" fmla="*/ 69 w 94"/>
                    <a:gd name="T25" fmla="*/ 72 h 157"/>
                    <a:gd name="T26" fmla="*/ 77 w 94"/>
                    <a:gd name="T27" fmla="*/ 58 h 157"/>
                    <a:gd name="T28" fmla="*/ 64 w 94"/>
                    <a:gd name="T29" fmla="*/ 34 h 157"/>
                    <a:gd name="T30" fmla="*/ 82 w 94"/>
                    <a:gd name="T31" fmla="*/ 27 h 157"/>
                    <a:gd name="T32" fmla="*/ 93 w 94"/>
                    <a:gd name="T33" fmla="*/ 8 h 157"/>
                    <a:gd name="T34" fmla="*/ 69 w 94"/>
                    <a:gd name="T35" fmla="*/ 11 h 157"/>
                    <a:gd name="T36" fmla="*/ 63 w 94"/>
                    <a:gd name="T37" fmla="*/ 0 h 15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94" h="157">
                      <a:moveTo>
                        <a:pt x="63" y="0"/>
                      </a:moveTo>
                      <a:lnTo>
                        <a:pt x="63" y="20"/>
                      </a:lnTo>
                      <a:lnTo>
                        <a:pt x="55" y="33"/>
                      </a:lnTo>
                      <a:lnTo>
                        <a:pt x="57" y="54"/>
                      </a:lnTo>
                      <a:lnTo>
                        <a:pt x="47" y="82"/>
                      </a:lnTo>
                      <a:lnTo>
                        <a:pt x="31" y="108"/>
                      </a:lnTo>
                      <a:lnTo>
                        <a:pt x="7" y="125"/>
                      </a:lnTo>
                      <a:lnTo>
                        <a:pt x="0" y="154"/>
                      </a:lnTo>
                      <a:lnTo>
                        <a:pt x="10" y="156"/>
                      </a:lnTo>
                      <a:lnTo>
                        <a:pt x="10" y="129"/>
                      </a:lnTo>
                      <a:lnTo>
                        <a:pt x="44" y="127"/>
                      </a:lnTo>
                      <a:lnTo>
                        <a:pt x="69" y="109"/>
                      </a:lnTo>
                      <a:lnTo>
                        <a:pt x="69" y="72"/>
                      </a:lnTo>
                      <a:lnTo>
                        <a:pt x="77" y="58"/>
                      </a:lnTo>
                      <a:lnTo>
                        <a:pt x="64" y="34"/>
                      </a:lnTo>
                      <a:lnTo>
                        <a:pt x="82" y="27"/>
                      </a:lnTo>
                      <a:lnTo>
                        <a:pt x="93" y="8"/>
                      </a:lnTo>
                      <a:lnTo>
                        <a:pt x="69" y="11"/>
                      </a:lnTo>
                      <a:lnTo>
                        <a:pt x="63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24" name="Freeform 27"/>
                <p:cNvSpPr>
                  <a:spLocks/>
                </p:cNvSpPr>
                <p:nvPr/>
              </p:nvSpPr>
              <p:spPr bwMode="auto">
                <a:xfrm>
                  <a:off x="2780" y="1139"/>
                  <a:ext cx="19" cy="36"/>
                </a:xfrm>
                <a:custGeom>
                  <a:avLst/>
                  <a:gdLst>
                    <a:gd name="T0" fmla="*/ 9 w 19"/>
                    <a:gd name="T1" fmla="*/ 0 h 36"/>
                    <a:gd name="T2" fmla="*/ 0 w 19"/>
                    <a:gd name="T3" fmla="*/ 16 h 36"/>
                    <a:gd name="T4" fmla="*/ 6 w 19"/>
                    <a:gd name="T5" fmla="*/ 35 h 36"/>
                    <a:gd name="T6" fmla="*/ 18 w 19"/>
                    <a:gd name="T7" fmla="*/ 21 h 36"/>
                    <a:gd name="T8" fmla="*/ 9 w 19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36">
                      <a:moveTo>
                        <a:pt x="9" y="0"/>
                      </a:moveTo>
                      <a:lnTo>
                        <a:pt x="0" y="16"/>
                      </a:lnTo>
                      <a:lnTo>
                        <a:pt x="6" y="35"/>
                      </a:lnTo>
                      <a:lnTo>
                        <a:pt x="18" y="21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25" name="Freeform 28"/>
                <p:cNvSpPr>
                  <a:spLocks/>
                </p:cNvSpPr>
                <p:nvPr/>
              </p:nvSpPr>
              <p:spPr bwMode="auto">
                <a:xfrm>
                  <a:off x="2923" y="1177"/>
                  <a:ext cx="220" cy="94"/>
                </a:xfrm>
                <a:custGeom>
                  <a:avLst/>
                  <a:gdLst>
                    <a:gd name="T0" fmla="*/ 0 w 220"/>
                    <a:gd name="T1" fmla="*/ 0 h 94"/>
                    <a:gd name="T2" fmla="*/ 33 w 220"/>
                    <a:gd name="T3" fmla="*/ 7 h 94"/>
                    <a:gd name="T4" fmla="*/ 82 w 220"/>
                    <a:gd name="T5" fmla="*/ 41 h 94"/>
                    <a:gd name="T6" fmla="*/ 75 w 220"/>
                    <a:gd name="T7" fmla="*/ 60 h 94"/>
                    <a:gd name="T8" fmla="*/ 115 w 220"/>
                    <a:gd name="T9" fmla="*/ 77 h 94"/>
                    <a:gd name="T10" fmla="*/ 219 w 220"/>
                    <a:gd name="T11" fmla="*/ 77 h 94"/>
                    <a:gd name="T12" fmla="*/ 106 w 220"/>
                    <a:gd name="T13" fmla="*/ 93 h 94"/>
                    <a:gd name="T14" fmla="*/ 75 w 220"/>
                    <a:gd name="T15" fmla="*/ 60 h 94"/>
                    <a:gd name="T16" fmla="*/ 46 w 220"/>
                    <a:gd name="T17" fmla="*/ 54 h 94"/>
                    <a:gd name="T18" fmla="*/ 0 w 220"/>
                    <a:gd name="T19" fmla="*/ 0 h 9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20" h="94">
                      <a:moveTo>
                        <a:pt x="0" y="0"/>
                      </a:moveTo>
                      <a:lnTo>
                        <a:pt x="33" y="7"/>
                      </a:lnTo>
                      <a:lnTo>
                        <a:pt x="82" y="41"/>
                      </a:lnTo>
                      <a:lnTo>
                        <a:pt x="75" y="60"/>
                      </a:lnTo>
                      <a:lnTo>
                        <a:pt x="115" y="77"/>
                      </a:lnTo>
                      <a:lnTo>
                        <a:pt x="219" y="77"/>
                      </a:lnTo>
                      <a:lnTo>
                        <a:pt x="106" y="93"/>
                      </a:lnTo>
                      <a:lnTo>
                        <a:pt x="75" y="60"/>
                      </a:lnTo>
                      <a:lnTo>
                        <a:pt x="46" y="5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26" name="Freeform 29"/>
                <p:cNvSpPr>
                  <a:spLocks/>
                </p:cNvSpPr>
                <p:nvPr/>
              </p:nvSpPr>
              <p:spPr bwMode="auto">
                <a:xfrm>
                  <a:off x="3098" y="1255"/>
                  <a:ext cx="236" cy="221"/>
                </a:xfrm>
                <a:custGeom>
                  <a:avLst/>
                  <a:gdLst>
                    <a:gd name="T0" fmla="*/ 190 w 236"/>
                    <a:gd name="T1" fmla="*/ 216 h 221"/>
                    <a:gd name="T2" fmla="*/ 179 w 236"/>
                    <a:gd name="T3" fmla="*/ 212 h 221"/>
                    <a:gd name="T4" fmla="*/ 154 w 236"/>
                    <a:gd name="T5" fmla="*/ 187 h 221"/>
                    <a:gd name="T6" fmla="*/ 130 w 236"/>
                    <a:gd name="T7" fmla="*/ 182 h 221"/>
                    <a:gd name="T8" fmla="*/ 124 w 236"/>
                    <a:gd name="T9" fmla="*/ 167 h 221"/>
                    <a:gd name="T10" fmla="*/ 110 w 236"/>
                    <a:gd name="T11" fmla="*/ 155 h 221"/>
                    <a:gd name="T12" fmla="*/ 87 w 236"/>
                    <a:gd name="T13" fmla="*/ 155 h 221"/>
                    <a:gd name="T14" fmla="*/ 62 w 236"/>
                    <a:gd name="T15" fmla="*/ 165 h 221"/>
                    <a:gd name="T16" fmla="*/ 40 w 236"/>
                    <a:gd name="T17" fmla="*/ 169 h 221"/>
                    <a:gd name="T18" fmla="*/ 15 w 236"/>
                    <a:gd name="T19" fmla="*/ 169 h 221"/>
                    <a:gd name="T20" fmla="*/ 14 w 236"/>
                    <a:gd name="T21" fmla="*/ 152 h 221"/>
                    <a:gd name="T22" fmla="*/ 5 w 236"/>
                    <a:gd name="T23" fmla="*/ 127 h 221"/>
                    <a:gd name="T24" fmla="*/ 3 w 236"/>
                    <a:gd name="T25" fmla="*/ 114 h 221"/>
                    <a:gd name="T26" fmla="*/ 3 w 236"/>
                    <a:gd name="T27" fmla="*/ 79 h 221"/>
                    <a:gd name="T28" fmla="*/ 44 w 236"/>
                    <a:gd name="T29" fmla="*/ 60 h 221"/>
                    <a:gd name="T30" fmla="*/ 48 w 236"/>
                    <a:gd name="T31" fmla="*/ 41 h 221"/>
                    <a:gd name="T32" fmla="*/ 57 w 236"/>
                    <a:gd name="T33" fmla="*/ 43 h 221"/>
                    <a:gd name="T34" fmla="*/ 77 w 236"/>
                    <a:gd name="T35" fmla="*/ 22 h 221"/>
                    <a:gd name="T36" fmla="*/ 98 w 236"/>
                    <a:gd name="T37" fmla="*/ 25 h 221"/>
                    <a:gd name="T38" fmla="*/ 113 w 236"/>
                    <a:gd name="T39" fmla="*/ 10 h 221"/>
                    <a:gd name="T40" fmla="*/ 125 w 236"/>
                    <a:gd name="T41" fmla="*/ 8 h 221"/>
                    <a:gd name="T42" fmla="*/ 145 w 236"/>
                    <a:gd name="T43" fmla="*/ 34 h 221"/>
                    <a:gd name="T44" fmla="*/ 163 w 236"/>
                    <a:gd name="T45" fmla="*/ 43 h 221"/>
                    <a:gd name="T46" fmla="*/ 165 w 236"/>
                    <a:gd name="T47" fmla="*/ 16 h 221"/>
                    <a:gd name="T48" fmla="*/ 172 w 236"/>
                    <a:gd name="T49" fmla="*/ 0 h 221"/>
                    <a:gd name="T50" fmla="*/ 185 w 236"/>
                    <a:gd name="T51" fmla="*/ 22 h 221"/>
                    <a:gd name="T52" fmla="*/ 196 w 236"/>
                    <a:gd name="T53" fmla="*/ 60 h 221"/>
                    <a:gd name="T54" fmla="*/ 219 w 236"/>
                    <a:gd name="T55" fmla="*/ 83 h 221"/>
                    <a:gd name="T56" fmla="*/ 232 w 236"/>
                    <a:gd name="T57" fmla="*/ 101 h 221"/>
                    <a:gd name="T58" fmla="*/ 235 w 236"/>
                    <a:gd name="T59" fmla="*/ 133 h 221"/>
                    <a:gd name="T60" fmla="*/ 221 w 236"/>
                    <a:gd name="T61" fmla="*/ 169 h 221"/>
                    <a:gd name="T62" fmla="*/ 217 w 236"/>
                    <a:gd name="T63" fmla="*/ 202 h 221"/>
                    <a:gd name="T64" fmla="*/ 196 w 236"/>
                    <a:gd name="T65" fmla="*/ 215 h 2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36" h="221">
                      <a:moveTo>
                        <a:pt x="196" y="215"/>
                      </a:moveTo>
                      <a:lnTo>
                        <a:pt x="190" y="216"/>
                      </a:lnTo>
                      <a:lnTo>
                        <a:pt x="185" y="220"/>
                      </a:lnTo>
                      <a:lnTo>
                        <a:pt x="179" y="212"/>
                      </a:lnTo>
                      <a:lnTo>
                        <a:pt x="158" y="202"/>
                      </a:lnTo>
                      <a:lnTo>
                        <a:pt x="154" y="187"/>
                      </a:lnTo>
                      <a:lnTo>
                        <a:pt x="147" y="182"/>
                      </a:lnTo>
                      <a:lnTo>
                        <a:pt x="130" y="182"/>
                      </a:lnTo>
                      <a:lnTo>
                        <a:pt x="130" y="170"/>
                      </a:lnTo>
                      <a:lnTo>
                        <a:pt x="124" y="167"/>
                      </a:lnTo>
                      <a:lnTo>
                        <a:pt x="123" y="157"/>
                      </a:lnTo>
                      <a:lnTo>
                        <a:pt x="110" y="155"/>
                      </a:lnTo>
                      <a:lnTo>
                        <a:pt x="98" y="152"/>
                      </a:lnTo>
                      <a:lnTo>
                        <a:pt x="87" y="155"/>
                      </a:lnTo>
                      <a:lnTo>
                        <a:pt x="87" y="157"/>
                      </a:lnTo>
                      <a:lnTo>
                        <a:pt x="62" y="165"/>
                      </a:lnTo>
                      <a:lnTo>
                        <a:pt x="62" y="169"/>
                      </a:lnTo>
                      <a:lnTo>
                        <a:pt x="40" y="169"/>
                      </a:lnTo>
                      <a:lnTo>
                        <a:pt x="28" y="176"/>
                      </a:lnTo>
                      <a:lnTo>
                        <a:pt x="15" y="169"/>
                      </a:lnTo>
                      <a:lnTo>
                        <a:pt x="14" y="167"/>
                      </a:lnTo>
                      <a:lnTo>
                        <a:pt x="14" y="152"/>
                      </a:lnTo>
                      <a:lnTo>
                        <a:pt x="10" y="139"/>
                      </a:lnTo>
                      <a:lnTo>
                        <a:pt x="5" y="127"/>
                      </a:lnTo>
                      <a:lnTo>
                        <a:pt x="8" y="118"/>
                      </a:lnTo>
                      <a:lnTo>
                        <a:pt x="3" y="114"/>
                      </a:lnTo>
                      <a:lnTo>
                        <a:pt x="0" y="93"/>
                      </a:lnTo>
                      <a:lnTo>
                        <a:pt x="3" y="79"/>
                      </a:lnTo>
                      <a:lnTo>
                        <a:pt x="16" y="68"/>
                      </a:lnTo>
                      <a:lnTo>
                        <a:pt x="44" y="60"/>
                      </a:lnTo>
                      <a:lnTo>
                        <a:pt x="51" y="51"/>
                      </a:lnTo>
                      <a:lnTo>
                        <a:pt x="48" y="41"/>
                      </a:lnTo>
                      <a:lnTo>
                        <a:pt x="55" y="38"/>
                      </a:lnTo>
                      <a:lnTo>
                        <a:pt x="57" y="43"/>
                      </a:lnTo>
                      <a:lnTo>
                        <a:pt x="60" y="35"/>
                      </a:lnTo>
                      <a:lnTo>
                        <a:pt x="77" y="22"/>
                      </a:lnTo>
                      <a:lnTo>
                        <a:pt x="87" y="28"/>
                      </a:lnTo>
                      <a:lnTo>
                        <a:pt x="98" y="25"/>
                      </a:lnTo>
                      <a:lnTo>
                        <a:pt x="102" y="13"/>
                      </a:lnTo>
                      <a:lnTo>
                        <a:pt x="113" y="10"/>
                      </a:lnTo>
                      <a:lnTo>
                        <a:pt x="110" y="2"/>
                      </a:lnTo>
                      <a:lnTo>
                        <a:pt x="125" y="8"/>
                      </a:lnTo>
                      <a:lnTo>
                        <a:pt x="138" y="5"/>
                      </a:lnTo>
                      <a:lnTo>
                        <a:pt x="145" y="34"/>
                      </a:lnTo>
                      <a:lnTo>
                        <a:pt x="154" y="43"/>
                      </a:lnTo>
                      <a:lnTo>
                        <a:pt x="163" y="43"/>
                      </a:lnTo>
                      <a:lnTo>
                        <a:pt x="167" y="25"/>
                      </a:lnTo>
                      <a:lnTo>
                        <a:pt x="165" y="16"/>
                      </a:lnTo>
                      <a:lnTo>
                        <a:pt x="167" y="2"/>
                      </a:lnTo>
                      <a:lnTo>
                        <a:pt x="172" y="0"/>
                      </a:lnTo>
                      <a:lnTo>
                        <a:pt x="179" y="18"/>
                      </a:lnTo>
                      <a:lnTo>
                        <a:pt x="185" y="22"/>
                      </a:lnTo>
                      <a:lnTo>
                        <a:pt x="189" y="38"/>
                      </a:lnTo>
                      <a:lnTo>
                        <a:pt x="196" y="60"/>
                      </a:lnTo>
                      <a:lnTo>
                        <a:pt x="206" y="66"/>
                      </a:lnTo>
                      <a:lnTo>
                        <a:pt x="219" y="83"/>
                      </a:lnTo>
                      <a:lnTo>
                        <a:pt x="221" y="91"/>
                      </a:lnTo>
                      <a:lnTo>
                        <a:pt x="232" y="101"/>
                      </a:lnTo>
                      <a:lnTo>
                        <a:pt x="235" y="119"/>
                      </a:lnTo>
                      <a:lnTo>
                        <a:pt x="235" y="133"/>
                      </a:lnTo>
                      <a:lnTo>
                        <a:pt x="232" y="155"/>
                      </a:lnTo>
                      <a:lnTo>
                        <a:pt x="221" y="169"/>
                      </a:lnTo>
                      <a:lnTo>
                        <a:pt x="217" y="187"/>
                      </a:lnTo>
                      <a:lnTo>
                        <a:pt x="217" y="202"/>
                      </a:lnTo>
                      <a:lnTo>
                        <a:pt x="206" y="205"/>
                      </a:lnTo>
                      <a:lnTo>
                        <a:pt x="196" y="21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27" name="Freeform 30"/>
                <p:cNvSpPr>
                  <a:spLocks/>
                </p:cNvSpPr>
                <p:nvPr/>
              </p:nvSpPr>
              <p:spPr bwMode="auto">
                <a:xfrm>
                  <a:off x="3286" y="1488"/>
                  <a:ext cx="18" cy="27"/>
                </a:xfrm>
                <a:custGeom>
                  <a:avLst/>
                  <a:gdLst>
                    <a:gd name="T0" fmla="*/ 9 w 18"/>
                    <a:gd name="T1" fmla="*/ 23 h 27"/>
                    <a:gd name="T2" fmla="*/ 3 w 18"/>
                    <a:gd name="T3" fmla="*/ 19 h 27"/>
                    <a:gd name="T4" fmla="*/ 3 w 18"/>
                    <a:gd name="T5" fmla="*/ 15 h 27"/>
                    <a:gd name="T6" fmla="*/ 3 w 18"/>
                    <a:gd name="T7" fmla="*/ 11 h 27"/>
                    <a:gd name="T8" fmla="*/ 2 w 18"/>
                    <a:gd name="T9" fmla="*/ 7 h 27"/>
                    <a:gd name="T10" fmla="*/ 0 w 18"/>
                    <a:gd name="T11" fmla="*/ 0 h 27"/>
                    <a:gd name="T12" fmla="*/ 3 w 18"/>
                    <a:gd name="T13" fmla="*/ 0 h 27"/>
                    <a:gd name="T14" fmla="*/ 9 w 18"/>
                    <a:gd name="T15" fmla="*/ 4 h 27"/>
                    <a:gd name="T16" fmla="*/ 12 w 18"/>
                    <a:gd name="T17" fmla="*/ 3 h 27"/>
                    <a:gd name="T18" fmla="*/ 13 w 18"/>
                    <a:gd name="T19" fmla="*/ 3 h 27"/>
                    <a:gd name="T20" fmla="*/ 17 w 18"/>
                    <a:gd name="T21" fmla="*/ 0 h 27"/>
                    <a:gd name="T22" fmla="*/ 17 w 18"/>
                    <a:gd name="T23" fmla="*/ 11 h 27"/>
                    <a:gd name="T24" fmla="*/ 15 w 18"/>
                    <a:gd name="T25" fmla="*/ 15 h 27"/>
                    <a:gd name="T26" fmla="*/ 13 w 18"/>
                    <a:gd name="T27" fmla="*/ 19 h 27"/>
                    <a:gd name="T28" fmla="*/ 13 w 18"/>
                    <a:gd name="T29" fmla="*/ 22 h 27"/>
                    <a:gd name="T30" fmla="*/ 12 w 18"/>
                    <a:gd name="T31" fmla="*/ 23 h 27"/>
                    <a:gd name="T32" fmla="*/ 12 w 18"/>
                    <a:gd name="T33" fmla="*/ 26 h 27"/>
                    <a:gd name="T34" fmla="*/ 9 w 18"/>
                    <a:gd name="T35" fmla="*/ 23 h 2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" h="27">
                      <a:moveTo>
                        <a:pt x="9" y="23"/>
                      </a:moveTo>
                      <a:lnTo>
                        <a:pt x="3" y="19"/>
                      </a:lnTo>
                      <a:lnTo>
                        <a:pt x="3" y="15"/>
                      </a:lnTo>
                      <a:lnTo>
                        <a:pt x="3" y="11"/>
                      </a:ln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4"/>
                      </a:lnTo>
                      <a:lnTo>
                        <a:pt x="12" y="3"/>
                      </a:lnTo>
                      <a:lnTo>
                        <a:pt x="13" y="3"/>
                      </a:lnTo>
                      <a:lnTo>
                        <a:pt x="17" y="0"/>
                      </a:lnTo>
                      <a:lnTo>
                        <a:pt x="17" y="11"/>
                      </a:lnTo>
                      <a:lnTo>
                        <a:pt x="15" y="15"/>
                      </a:lnTo>
                      <a:lnTo>
                        <a:pt x="13" y="19"/>
                      </a:lnTo>
                      <a:lnTo>
                        <a:pt x="13" y="22"/>
                      </a:lnTo>
                      <a:lnTo>
                        <a:pt x="12" y="23"/>
                      </a:lnTo>
                      <a:lnTo>
                        <a:pt x="12" y="26"/>
                      </a:lnTo>
                      <a:lnTo>
                        <a:pt x="9" y="23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28" name="Freeform 31"/>
                <p:cNvSpPr>
                  <a:spLocks/>
                </p:cNvSpPr>
                <p:nvPr/>
              </p:nvSpPr>
              <p:spPr bwMode="auto">
                <a:xfrm>
                  <a:off x="2463" y="1235"/>
                  <a:ext cx="26" cy="106"/>
                </a:xfrm>
                <a:custGeom>
                  <a:avLst/>
                  <a:gdLst>
                    <a:gd name="T0" fmla="*/ 3 w 26"/>
                    <a:gd name="T1" fmla="*/ 37 h 106"/>
                    <a:gd name="T2" fmla="*/ 13 w 26"/>
                    <a:gd name="T3" fmla="*/ 28 h 106"/>
                    <a:gd name="T4" fmla="*/ 20 w 26"/>
                    <a:gd name="T5" fmla="*/ 0 h 106"/>
                    <a:gd name="T6" fmla="*/ 25 w 26"/>
                    <a:gd name="T7" fmla="*/ 42 h 106"/>
                    <a:gd name="T8" fmla="*/ 17 w 26"/>
                    <a:gd name="T9" fmla="*/ 94 h 106"/>
                    <a:gd name="T10" fmla="*/ 0 w 26"/>
                    <a:gd name="T11" fmla="*/ 105 h 106"/>
                    <a:gd name="T12" fmla="*/ 0 w 26"/>
                    <a:gd name="T13" fmla="*/ 80 h 106"/>
                    <a:gd name="T14" fmla="*/ 5 w 26"/>
                    <a:gd name="T15" fmla="*/ 64 h 106"/>
                    <a:gd name="T16" fmla="*/ 3 w 26"/>
                    <a:gd name="T17" fmla="*/ 37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" h="106">
                      <a:moveTo>
                        <a:pt x="3" y="37"/>
                      </a:moveTo>
                      <a:lnTo>
                        <a:pt x="13" y="28"/>
                      </a:lnTo>
                      <a:lnTo>
                        <a:pt x="20" y="0"/>
                      </a:lnTo>
                      <a:lnTo>
                        <a:pt x="25" y="42"/>
                      </a:lnTo>
                      <a:lnTo>
                        <a:pt x="17" y="94"/>
                      </a:lnTo>
                      <a:lnTo>
                        <a:pt x="0" y="105"/>
                      </a:lnTo>
                      <a:lnTo>
                        <a:pt x="0" y="80"/>
                      </a:lnTo>
                      <a:lnTo>
                        <a:pt x="5" y="64"/>
                      </a:lnTo>
                      <a:lnTo>
                        <a:pt x="3" y="37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</p:grpSp>
        </p:grpSp>
      </p:grpSp>
      <p:sp>
        <p:nvSpPr>
          <p:cNvPr id="1334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4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48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" name="Rectangle 3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98ADC3-3EFF-4F14-9B69-6F5B23B846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F27844-916D-460A-9812-4320449CC1F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BF3CA-25A0-44E5-AD64-483BDD4A2E6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5735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5735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F22FC-1677-4AB8-A1E4-264D6E08D44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FA5CA-A715-40CA-A0B5-4FFA87D1902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63506-FEB3-45BA-8153-A7857B0B05B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D1581-0119-43B5-B1A3-5696A09C5C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41766-36AD-415D-B88C-9E03639378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714348" y="1071546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399C3-2DD0-4C71-8716-E469770C7F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87499-BE8C-4A78-88C8-E173E86D1C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EA9FC-2806-4BAE-8BA5-445DC64DFD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8575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22EC7-659A-453A-94E2-EF0BE3446F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5735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5735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A2402-C72B-47B1-8849-85602257AE9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657350"/>
            <a:ext cx="6096000" cy="4114800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C04AD-4168-4FB3-9194-7AF9E3B9C7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15/10/16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5.xml"/><Relationship Id="rId15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571604" y="1142984"/>
            <a:ext cx="7215238" cy="142876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Rounded Rectangle 14"/>
          <p:cNvSpPr/>
          <p:nvPr/>
        </p:nvSpPr>
        <p:spPr>
          <a:xfrm>
            <a:off x="571472" y="1142984"/>
            <a:ext cx="928694" cy="14287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42910" y="6427808"/>
            <a:ext cx="8143932" cy="1588"/>
          </a:xfrm>
          <a:prstGeom prst="line">
            <a:avLst/>
          </a:prstGeom>
          <a:ln w="76200" cmpd="tri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73218" y="6538935"/>
            <a:ext cx="5584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Institute</a:t>
            </a:r>
            <a:r>
              <a:rPr lang="en-US" sz="1000" b="1" i="1" baseline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of Medical Sciences – Banaras Hindu University</a:t>
            </a:r>
            <a:endParaRPr lang="en-IN" sz="1000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008962" y="88900"/>
            <a:ext cx="731392" cy="10337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  <p:sldLayoutId id="2147483703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15/10/16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2244A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367213"/>
            <a:ext cx="9131300" cy="2478087"/>
            <a:chOff x="0" y="2751"/>
            <a:chExt cx="5752" cy="1561"/>
          </a:xfrm>
        </p:grpSpPr>
        <p:sp>
          <p:nvSpPr>
            <p:cNvPr id="12291" name="Rectangle 3"/>
            <p:cNvSpPr>
              <a:spLocks noChangeArrowheads="1"/>
            </p:cNvSpPr>
            <p:nvPr/>
          </p:nvSpPr>
          <p:spPr bwMode="auto">
            <a:xfrm>
              <a:off x="0" y="4080"/>
              <a:ext cx="5752" cy="2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3200">
                <a:solidFill>
                  <a:srgbClr val="FFFFFF"/>
                </a:solidFill>
                <a:latin typeface="Times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458" y="2751"/>
              <a:ext cx="1190" cy="1426"/>
              <a:chOff x="4458" y="2751"/>
              <a:chExt cx="1190" cy="1426"/>
            </a:xfrm>
          </p:grpSpPr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>
                <a:off x="4614" y="2790"/>
                <a:ext cx="1034" cy="1273"/>
              </a:xfrm>
              <a:custGeom>
                <a:avLst/>
                <a:gdLst/>
                <a:ahLst/>
                <a:cxnLst>
                  <a:cxn ang="0">
                    <a:pos x="646" y="23"/>
                  </a:cxn>
                  <a:cxn ang="0">
                    <a:pos x="765" y="92"/>
                  </a:cxn>
                  <a:cxn ang="0">
                    <a:pos x="866" y="184"/>
                  </a:cxn>
                  <a:cxn ang="0">
                    <a:pos x="944" y="294"/>
                  </a:cxn>
                  <a:cxn ang="0">
                    <a:pos x="1000" y="417"/>
                  </a:cxn>
                  <a:cxn ang="0">
                    <a:pos x="1030" y="550"/>
                  </a:cxn>
                  <a:cxn ang="0">
                    <a:pos x="1030" y="688"/>
                  </a:cxn>
                  <a:cxn ang="0">
                    <a:pos x="1000" y="821"/>
                  </a:cxn>
                  <a:cxn ang="0">
                    <a:pos x="944" y="944"/>
                  </a:cxn>
                  <a:cxn ang="0">
                    <a:pos x="866" y="1055"/>
                  </a:cxn>
                  <a:cxn ang="0">
                    <a:pos x="765" y="1148"/>
                  </a:cxn>
                  <a:cxn ang="0">
                    <a:pos x="646" y="1215"/>
                  </a:cxn>
                  <a:cxn ang="0">
                    <a:pos x="517" y="1257"/>
                  </a:cxn>
                  <a:cxn ang="0">
                    <a:pos x="382" y="1272"/>
                  </a:cxn>
                  <a:cxn ang="0">
                    <a:pos x="246" y="1257"/>
                  </a:cxn>
                  <a:cxn ang="0">
                    <a:pos x="118" y="1215"/>
                  </a:cxn>
                  <a:cxn ang="0">
                    <a:pos x="0" y="1148"/>
                  </a:cxn>
                  <a:cxn ang="0">
                    <a:pos x="89" y="1129"/>
                  </a:cxn>
                  <a:cxn ang="0">
                    <a:pos x="201" y="1179"/>
                  </a:cxn>
                  <a:cxn ang="0">
                    <a:pos x="320" y="1204"/>
                  </a:cxn>
                  <a:cxn ang="0">
                    <a:pos x="443" y="1204"/>
                  </a:cxn>
                  <a:cxn ang="0">
                    <a:pos x="563" y="1179"/>
                  </a:cxn>
                  <a:cxn ang="0">
                    <a:pos x="675" y="1129"/>
                  </a:cxn>
                  <a:cxn ang="0">
                    <a:pos x="775" y="1057"/>
                  </a:cxn>
                  <a:cxn ang="0">
                    <a:pos x="857" y="965"/>
                  </a:cxn>
                  <a:cxn ang="0">
                    <a:pos x="919" y="858"/>
                  </a:cxn>
                  <a:cxn ang="0">
                    <a:pos x="956" y="742"/>
                  </a:cxn>
                  <a:cxn ang="0">
                    <a:pos x="969" y="619"/>
                  </a:cxn>
                  <a:cxn ang="0">
                    <a:pos x="956" y="496"/>
                  </a:cxn>
                  <a:cxn ang="0">
                    <a:pos x="919" y="381"/>
                  </a:cxn>
                  <a:cxn ang="0">
                    <a:pos x="857" y="273"/>
                  </a:cxn>
                  <a:cxn ang="0">
                    <a:pos x="775" y="182"/>
                  </a:cxn>
                  <a:cxn ang="0">
                    <a:pos x="675" y="110"/>
                  </a:cxn>
                  <a:cxn ang="0">
                    <a:pos x="563" y="61"/>
                  </a:cxn>
                  <a:cxn ang="0">
                    <a:pos x="582" y="0"/>
                  </a:cxn>
                </a:cxnLst>
                <a:rect l="0" t="0" r="r" b="b"/>
                <a:pathLst>
                  <a:path w="1034" h="1273">
                    <a:moveTo>
                      <a:pt x="582" y="0"/>
                    </a:moveTo>
                    <a:lnTo>
                      <a:pt x="646" y="23"/>
                    </a:lnTo>
                    <a:lnTo>
                      <a:pt x="707" y="56"/>
                    </a:lnTo>
                    <a:lnTo>
                      <a:pt x="765" y="92"/>
                    </a:lnTo>
                    <a:lnTo>
                      <a:pt x="818" y="134"/>
                    </a:lnTo>
                    <a:lnTo>
                      <a:pt x="866" y="184"/>
                    </a:lnTo>
                    <a:lnTo>
                      <a:pt x="908" y="237"/>
                    </a:lnTo>
                    <a:lnTo>
                      <a:pt x="944" y="294"/>
                    </a:lnTo>
                    <a:lnTo>
                      <a:pt x="977" y="353"/>
                    </a:lnTo>
                    <a:lnTo>
                      <a:pt x="1000" y="417"/>
                    </a:lnTo>
                    <a:lnTo>
                      <a:pt x="1018" y="483"/>
                    </a:lnTo>
                    <a:lnTo>
                      <a:pt x="1030" y="550"/>
                    </a:lnTo>
                    <a:lnTo>
                      <a:pt x="1033" y="619"/>
                    </a:lnTo>
                    <a:lnTo>
                      <a:pt x="1030" y="688"/>
                    </a:lnTo>
                    <a:lnTo>
                      <a:pt x="1018" y="756"/>
                    </a:lnTo>
                    <a:lnTo>
                      <a:pt x="1000" y="821"/>
                    </a:lnTo>
                    <a:lnTo>
                      <a:pt x="977" y="884"/>
                    </a:lnTo>
                    <a:lnTo>
                      <a:pt x="944" y="944"/>
                    </a:lnTo>
                    <a:lnTo>
                      <a:pt x="908" y="1003"/>
                    </a:lnTo>
                    <a:lnTo>
                      <a:pt x="866" y="1055"/>
                    </a:lnTo>
                    <a:lnTo>
                      <a:pt x="818" y="1105"/>
                    </a:lnTo>
                    <a:lnTo>
                      <a:pt x="765" y="1148"/>
                    </a:lnTo>
                    <a:lnTo>
                      <a:pt x="707" y="1183"/>
                    </a:lnTo>
                    <a:lnTo>
                      <a:pt x="646" y="1215"/>
                    </a:lnTo>
                    <a:lnTo>
                      <a:pt x="582" y="1239"/>
                    </a:lnTo>
                    <a:lnTo>
                      <a:pt x="517" y="1257"/>
                    </a:lnTo>
                    <a:lnTo>
                      <a:pt x="450" y="1269"/>
                    </a:lnTo>
                    <a:lnTo>
                      <a:pt x="382" y="1272"/>
                    </a:lnTo>
                    <a:lnTo>
                      <a:pt x="313" y="1269"/>
                    </a:lnTo>
                    <a:lnTo>
                      <a:pt x="246" y="1257"/>
                    </a:lnTo>
                    <a:lnTo>
                      <a:pt x="180" y="1239"/>
                    </a:lnTo>
                    <a:lnTo>
                      <a:pt x="118" y="1215"/>
                    </a:lnTo>
                    <a:lnTo>
                      <a:pt x="57" y="1183"/>
                    </a:lnTo>
                    <a:lnTo>
                      <a:pt x="0" y="1148"/>
                    </a:lnTo>
                    <a:lnTo>
                      <a:pt x="36" y="1095"/>
                    </a:lnTo>
                    <a:lnTo>
                      <a:pt x="89" y="1129"/>
                    </a:lnTo>
                    <a:lnTo>
                      <a:pt x="144" y="1156"/>
                    </a:lnTo>
                    <a:lnTo>
                      <a:pt x="201" y="1179"/>
                    </a:lnTo>
                    <a:lnTo>
                      <a:pt x="261" y="1195"/>
                    </a:lnTo>
                    <a:lnTo>
                      <a:pt x="320" y="1204"/>
                    </a:lnTo>
                    <a:lnTo>
                      <a:pt x="382" y="1208"/>
                    </a:lnTo>
                    <a:lnTo>
                      <a:pt x="443" y="1204"/>
                    </a:lnTo>
                    <a:lnTo>
                      <a:pt x="504" y="1195"/>
                    </a:lnTo>
                    <a:lnTo>
                      <a:pt x="563" y="1179"/>
                    </a:lnTo>
                    <a:lnTo>
                      <a:pt x="621" y="1156"/>
                    </a:lnTo>
                    <a:lnTo>
                      <a:pt x="675" y="1129"/>
                    </a:lnTo>
                    <a:lnTo>
                      <a:pt x="727" y="1095"/>
                    </a:lnTo>
                    <a:lnTo>
                      <a:pt x="775" y="1057"/>
                    </a:lnTo>
                    <a:lnTo>
                      <a:pt x="818" y="1013"/>
                    </a:lnTo>
                    <a:lnTo>
                      <a:pt x="857" y="965"/>
                    </a:lnTo>
                    <a:lnTo>
                      <a:pt x="890" y="913"/>
                    </a:lnTo>
                    <a:lnTo>
                      <a:pt x="919" y="858"/>
                    </a:lnTo>
                    <a:lnTo>
                      <a:pt x="941" y="802"/>
                    </a:lnTo>
                    <a:lnTo>
                      <a:pt x="956" y="742"/>
                    </a:lnTo>
                    <a:lnTo>
                      <a:pt x="965" y="680"/>
                    </a:lnTo>
                    <a:lnTo>
                      <a:pt x="969" y="619"/>
                    </a:lnTo>
                    <a:lnTo>
                      <a:pt x="965" y="557"/>
                    </a:lnTo>
                    <a:lnTo>
                      <a:pt x="956" y="496"/>
                    </a:lnTo>
                    <a:lnTo>
                      <a:pt x="941" y="437"/>
                    </a:lnTo>
                    <a:lnTo>
                      <a:pt x="919" y="381"/>
                    </a:lnTo>
                    <a:lnTo>
                      <a:pt x="890" y="325"/>
                    </a:lnTo>
                    <a:lnTo>
                      <a:pt x="857" y="273"/>
                    </a:lnTo>
                    <a:lnTo>
                      <a:pt x="818" y="225"/>
                    </a:lnTo>
                    <a:lnTo>
                      <a:pt x="775" y="182"/>
                    </a:lnTo>
                    <a:lnTo>
                      <a:pt x="727" y="144"/>
                    </a:lnTo>
                    <a:lnTo>
                      <a:pt x="675" y="110"/>
                    </a:lnTo>
                    <a:lnTo>
                      <a:pt x="621" y="81"/>
                    </a:lnTo>
                    <a:lnTo>
                      <a:pt x="563" y="61"/>
                    </a:lnTo>
                    <a:lnTo>
                      <a:pt x="565" y="56"/>
                    </a:lnTo>
                    <a:lnTo>
                      <a:pt x="582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sp>
            <p:nvSpPr>
              <p:cNvPr id="12294" name="Line 6"/>
              <p:cNvSpPr>
                <a:spLocks noChangeShapeType="1"/>
              </p:cNvSpPr>
              <p:nvPr/>
            </p:nvSpPr>
            <p:spPr bwMode="auto">
              <a:xfrm flipV="1">
                <a:off x="4639" y="3863"/>
                <a:ext cx="102" cy="185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sp>
            <p:nvSpPr>
              <p:cNvPr id="12295" name="Line 7"/>
              <p:cNvSpPr>
                <a:spLocks noChangeShapeType="1"/>
              </p:cNvSpPr>
              <p:nvPr/>
            </p:nvSpPr>
            <p:spPr bwMode="auto">
              <a:xfrm flipV="1">
                <a:off x="5210" y="2874"/>
                <a:ext cx="35" cy="7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sp>
            <p:nvSpPr>
              <p:cNvPr id="12296" name="Line 8"/>
              <p:cNvSpPr>
                <a:spLocks noChangeShapeType="1"/>
              </p:cNvSpPr>
              <p:nvPr/>
            </p:nvSpPr>
            <p:spPr bwMode="auto">
              <a:xfrm flipV="1">
                <a:off x="5270" y="2751"/>
                <a:ext cx="35" cy="7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>
                <a:off x="4753" y="4067"/>
                <a:ext cx="604" cy="110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14" y="57"/>
                  </a:cxn>
                  <a:cxn ang="0">
                    <a:pos x="31" y="46"/>
                  </a:cxn>
                  <a:cxn ang="0">
                    <a:pos x="63" y="30"/>
                  </a:cxn>
                  <a:cxn ang="0">
                    <a:pos x="100" y="21"/>
                  </a:cxn>
                  <a:cxn ang="0">
                    <a:pos x="134" y="13"/>
                  </a:cxn>
                  <a:cxn ang="0">
                    <a:pos x="181" y="6"/>
                  </a:cxn>
                  <a:cxn ang="0">
                    <a:pos x="225" y="2"/>
                  </a:cxn>
                  <a:cxn ang="0">
                    <a:pos x="277" y="0"/>
                  </a:cxn>
                  <a:cxn ang="0">
                    <a:pos x="340" y="0"/>
                  </a:cxn>
                  <a:cxn ang="0">
                    <a:pos x="407" y="4"/>
                  </a:cxn>
                  <a:cxn ang="0">
                    <a:pos x="453" y="10"/>
                  </a:cxn>
                  <a:cxn ang="0">
                    <a:pos x="502" y="19"/>
                  </a:cxn>
                  <a:cxn ang="0">
                    <a:pos x="549" y="33"/>
                  </a:cxn>
                  <a:cxn ang="0">
                    <a:pos x="573" y="47"/>
                  </a:cxn>
                  <a:cxn ang="0">
                    <a:pos x="588" y="58"/>
                  </a:cxn>
                  <a:cxn ang="0">
                    <a:pos x="603" y="77"/>
                  </a:cxn>
                  <a:cxn ang="0">
                    <a:pos x="578" y="87"/>
                  </a:cxn>
                  <a:cxn ang="0">
                    <a:pos x="536" y="95"/>
                  </a:cxn>
                  <a:cxn ang="0">
                    <a:pos x="485" y="101"/>
                  </a:cxn>
                  <a:cxn ang="0">
                    <a:pos x="436" y="106"/>
                  </a:cxn>
                  <a:cxn ang="0">
                    <a:pos x="377" y="108"/>
                  </a:cxn>
                  <a:cxn ang="0">
                    <a:pos x="313" y="109"/>
                  </a:cxn>
                  <a:cxn ang="0">
                    <a:pos x="252" y="109"/>
                  </a:cxn>
                  <a:cxn ang="0">
                    <a:pos x="188" y="108"/>
                  </a:cxn>
                  <a:cxn ang="0">
                    <a:pos x="117" y="102"/>
                  </a:cxn>
                  <a:cxn ang="0">
                    <a:pos x="61" y="96"/>
                  </a:cxn>
                  <a:cxn ang="0">
                    <a:pos x="14" y="86"/>
                  </a:cxn>
                  <a:cxn ang="0">
                    <a:pos x="0" y="78"/>
                  </a:cxn>
                  <a:cxn ang="0">
                    <a:pos x="2" y="70"/>
                  </a:cxn>
                </a:cxnLst>
                <a:rect l="0" t="0" r="r" b="b"/>
                <a:pathLst>
                  <a:path w="604" h="110">
                    <a:moveTo>
                      <a:pt x="2" y="70"/>
                    </a:moveTo>
                    <a:lnTo>
                      <a:pt x="14" y="57"/>
                    </a:lnTo>
                    <a:lnTo>
                      <a:pt x="31" y="46"/>
                    </a:lnTo>
                    <a:lnTo>
                      <a:pt x="63" y="30"/>
                    </a:lnTo>
                    <a:lnTo>
                      <a:pt x="100" y="21"/>
                    </a:lnTo>
                    <a:lnTo>
                      <a:pt x="134" y="13"/>
                    </a:lnTo>
                    <a:lnTo>
                      <a:pt x="181" y="6"/>
                    </a:lnTo>
                    <a:lnTo>
                      <a:pt x="225" y="2"/>
                    </a:lnTo>
                    <a:lnTo>
                      <a:pt x="277" y="0"/>
                    </a:lnTo>
                    <a:lnTo>
                      <a:pt x="340" y="0"/>
                    </a:lnTo>
                    <a:lnTo>
                      <a:pt x="407" y="4"/>
                    </a:lnTo>
                    <a:lnTo>
                      <a:pt x="453" y="10"/>
                    </a:lnTo>
                    <a:lnTo>
                      <a:pt x="502" y="19"/>
                    </a:lnTo>
                    <a:lnTo>
                      <a:pt x="549" y="33"/>
                    </a:lnTo>
                    <a:lnTo>
                      <a:pt x="573" y="47"/>
                    </a:lnTo>
                    <a:lnTo>
                      <a:pt x="588" y="58"/>
                    </a:lnTo>
                    <a:lnTo>
                      <a:pt x="603" y="77"/>
                    </a:lnTo>
                    <a:lnTo>
                      <a:pt x="578" y="87"/>
                    </a:lnTo>
                    <a:lnTo>
                      <a:pt x="536" y="95"/>
                    </a:lnTo>
                    <a:lnTo>
                      <a:pt x="485" y="101"/>
                    </a:lnTo>
                    <a:lnTo>
                      <a:pt x="436" y="106"/>
                    </a:lnTo>
                    <a:lnTo>
                      <a:pt x="377" y="108"/>
                    </a:lnTo>
                    <a:lnTo>
                      <a:pt x="313" y="109"/>
                    </a:lnTo>
                    <a:lnTo>
                      <a:pt x="252" y="109"/>
                    </a:lnTo>
                    <a:lnTo>
                      <a:pt x="188" y="108"/>
                    </a:lnTo>
                    <a:lnTo>
                      <a:pt x="117" y="102"/>
                    </a:lnTo>
                    <a:lnTo>
                      <a:pt x="61" y="96"/>
                    </a:lnTo>
                    <a:lnTo>
                      <a:pt x="14" y="86"/>
                    </a:lnTo>
                    <a:lnTo>
                      <a:pt x="0" y="78"/>
                    </a:lnTo>
                    <a:lnTo>
                      <a:pt x="2" y="7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sp>
            <p:nvSpPr>
              <p:cNvPr id="12298" name="Oval 10"/>
              <p:cNvSpPr>
                <a:spLocks noChangeArrowheads="1"/>
              </p:cNvSpPr>
              <p:nvPr/>
            </p:nvSpPr>
            <p:spPr bwMode="auto">
              <a:xfrm>
                <a:off x="4458" y="2879"/>
                <a:ext cx="1074" cy="1073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4458" y="2991"/>
                <a:ext cx="999" cy="797"/>
                <a:chOff x="4458" y="2991"/>
                <a:chExt cx="999" cy="797"/>
              </a:xfrm>
            </p:grpSpPr>
            <p:sp>
              <p:nvSpPr>
                <p:cNvPr id="12300" name="Freeform 12"/>
                <p:cNvSpPr>
                  <a:spLocks/>
                </p:cNvSpPr>
                <p:nvPr/>
              </p:nvSpPr>
              <p:spPr bwMode="auto">
                <a:xfrm>
                  <a:off x="4599" y="3283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1" name="Freeform 13"/>
                <p:cNvSpPr>
                  <a:spLocks/>
                </p:cNvSpPr>
                <p:nvPr/>
              </p:nvSpPr>
              <p:spPr bwMode="auto">
                <a:xfrm>
                  <a:off x="4616" y="3305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2" name="Freeform 14"/>
                <p:cNvSpPr>
                  <a:spLocks/>
                </p:cNvSpPr>
                <p:nvPr/>
              </p:nvSpPr>
              <p:spPr bwMode="auto">
                <a:xfrm>
                  <a:off x="4674" y="3275"/>
                  <a:ext cx="37" cy="35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14" y="9"/>
                    </a:cxn>
                    <a:cxn ang="0">
                      <a:pos x="9" y="9"/>
                    </a:cxn>
                    <a:cxn ang="0">
                      <a:pos x="5" y="13"/>
                    </a:cxn>
                    <a:cxn ang="0">
                      <a:pos x="0" y="13"/>
                    </a:cxn>
                    <a:cxn ang="0">
                      <a:pos x="0" y="25"/>
                    </a:cxn>
                    <a:cxn ang="0">
                      <a:pos x="8" y="34"/>
                    </a:cxn>
                    <a:cxn ang="0">
                      <a:pos x="29" y="34"/>
                    </a:cxn>
                    <a:cxn ang="0">
                      <a:pos x="36" y="25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7" h="35">
                      <a:moveTo>
                        <a:pt x="36" y="0"/>
                      </a:move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9" y="9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8" y="34"/>
                      </a:lnTo>
                      <a:lnTo>
                        <a:pt x="29" y="34"/>
                      </a:lnTo>
                      <a:lnTo>
                        <a:pt x="36" y="25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3" name="Freeform 15"/>
                <p:cNvSpPr>
                  <a:spLocks/>
                </p:cNvSpPr>
                <p:nvPr/>
              </p:nvSpPr>
              <p:spPr bwMode="auto">
                <a:xfrm>
                  <a:off x="4458" y="3303"/>
                  <a:ext cx="324" cy="422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1" y="11"/>
                    </a:cxn>
                    <a:cxn ang="0">
                      <a:pos x="45" y="33"/>
                    </a:cxn>
                    <a:cxn ang="0">
                      <a:pos x="40" y="53"/>
                    </a:cxn>
                    <a:cxn ang="0">
                      <a:pos x="21" y="68"/>
                    </a:cxn>
                    <a:cxn ang="0">
                      <a:pos x="8" y="96"/>
                    </a:cxn>
                    <a:cxn ang="0">
                      <a:pos x="8" y="114"/>
                    </a:cxn>
                    <a:cxn ang="0">
                      <a:pos x="0" y="144"/>
                    </a:cxn>
                    <a:cxn ang="0">
                      <a:pos x="11" y="157"/>
                    </a:cxn>
                    <a:cxn ang="0">
                      <a:pos x="40" y="195"/>
                    </a:cxn>
                    <a:cxn ang="0">
                      <a:pos x="48" y="190"/>
                    </a:cxn>
                    <a:cxn ang="0">
                      <a:pos x="99" y="190"/>
                    </a:cxn>
                    <a:cxn ang="0">
                      <a:pos x="123" y="199"/>
                    </a:cxn>
                    <a:cxn ang="0">
                      <a:pos x="121" y="229"/>
                    </a:cxn>
                    <a:cxn ang="0">
                      <a:pos x="138" y="268"/>
                    </a:cxn>
                    <a:cxn ang="0">
                      <a:pos x="137" y="279"/>
                    </a:cxn>
                    <a:cxn ang="0">
                      <a:pos x="144" y="291"/>
                    </a:cxn>
                    <a:cxn ang="0">
                      <a:pos x="133" y="319"/>
                    </a:cxn>
                    <a:cxn ang="0">
                      <a:pos x="146" y="354"/>
                    </a:cxn>
                    <a:cxn ang="0">
                      <a:pos x="153" y="382"/>
                    </a:cxn>
                    <a:cxn ang="0">
                      <a:pos x="162" y="399"/>
                    </a:cxn>
                    <a:cxn ang="0">
                      <a:pos x="171" y="421"/>
                    </a:cxn>
                    <a:cxn ang="0">
                      <a:pos x="188" y="418"/>
                    </a:cxn>
                    <a:cxn ang="0">
                      <a:pos x="216" y="402"/>
                    </a:cxn>
                    <a:cxn ang="0">
                      <a:pos x="229" y="382"/>
                    </a:cxn>
                    <a:cxn ang="0">
                      <a:pos x="228" y="369"/>
                    </a:cxn>
                    <a:cxn ang="0">
                      <a:pos x="245" y="359"/>
                    </a:cxn>
                    <a:cxn ang="0">
                      <a:pos x="242" y="340"/>
                    </a:cxn>
                    <a:cxn ang="0">
                      <a:pos x="267" y="310"/>
                    </a:cxn>
                    <a:cxn ang="0">
                      <a:pos x="271" y="285"/>
                    </a:cxn>
                    <a:cxn ang="0">
                      <a:pos x="264" y="277"/>
                    </a:cxn>
                    <a:cxn ang="0">
                      <a:pos x="267" y="267"/>
                    </a:cxn>
                    <a:cxn ang="0">
                      <a:pos x="261" y="258"/>
                    </a:cxn>
                    <a:cxn ang="0">
                      <a:pos x="280" y="234"/>
                    </a:cxn>
                    <a:cxn ang="0">
                      <a:pos x="280" y="222"/>
                    </a:cxn>
                    <a:cxn ang="0">
                      <a:pos x="306" y="202"/>
                    </a:cxn>
                    <a:cxn ang="0">
                      <a:pos x="323" y="148"/>
                    </a:cxn>
                    <a:cxn ang="0">
                      <a:pos x="299" y="162"/>
                    </a:cxn>
                    <a:cxn ang="0">
                      <a:pos x="278" y="156"/>
                    </a:cxn>
                    <a:cxn ang="0">
                      <a:pos x="281" y="143"/>
                    </a:cxn>
                    <a:cxn ang="0">
                      <a:pos x="260" y="129"/>
                    </a:cxn>
                    <a:cxn ang="0">
                      <a:pos x="250" y="94"/>
                    </a:cxn>
                    <a:cxn ang="0">
                      <a:pos x="230" y="66"/>
                    </a:cxn>
                    <a:cxn ang="0">
                      <a:pos x="230" y="47"/>
                    </a:cxn>
                    <a:cxn ang="0">
                      <a:pos x="219" y="46"/>
                    </a:cxn>
                    <a:cxn ang="0">
                      <a:pos x="212" y="49"/>
                    </a:cxn>
                    <a:cxn ang="0">
                      <a:pos x="182" y="38"/>
                    </a:cxn>
                    <a:cxn ang="0">
                      <a:pos x="174" y="46"/>
                    </a:cxn>
                    <a:cxn ang="0">
                      <a:pos x="167" y="56"/>
                    </a:cxn>
                    <a:cxn ang="0">
                      <a:pos x="151" y="38"/>
                    </a:cxn>
                    <a:cxn ang="0">
                      <a:pos x="135" y="33"/>
                    </a:cxn>
                    <a:cxn ang="0">
                      <a:pos x="134" y="10"/>
                    </a:cxn>
                    <a:cxn ang="0">
                      <a:pos x="111" y="14"/>
                    </a:cxn>
                    <a:cxn ang="0">
                      <a:pos x="96" y="9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324" h="422">
                      <a:moveTo>
                        <a:pt x="76" y="0"/>
                      </a:moveTo>
                      <a:lnTo>
                        <a:pt x="71" y="11"/>
                      </a:lnTo>
                      <a:lnTo>
                        <a:pt x="45" y="33"/>
                      </a:lnTo>
                      <a:lnTo>
                        <a:pt x="40" y="53"/>
                      </a:lnTo>
                      <a:lnTo>
                        <a:pt x="21" y="68"/>
                      </a:lnTo>
                      <a:lnTo>
                        <a:pt x="8" y="96"/>
                      </a:lnTo>
                      <a:lnTo>
                        <a:pt x="8" y="114"/>
                      </a:lnTo>
                      <a:lnTo>
                        <a:pt x="0" y="144"/>
                      </a:lnTo>
                      <a:lnTo>
                        <a:pt x="11" y="157"/>
                      </a:lnTo>
                      <a:lnTo>
                        <a:pt x="40" y="195"/>
                      </a:lnTo>
                      <a:lnTo>
                        <a:pt x="48" y="190"/>
                      </a:lnTo>
                      <a:lnTo>
                        <a:pt x="99" y="190"/>
                      </a:lnTo>
                      <a:lnTo>
                        <a:pt x="123" y="199"/>
                      </a:lnTo>
                      <a:lnTo>
                        <a:pt x="121" y="229"/>
                      </a:lnTo>
                      <a:lnTo>
                        <a:pt x="138" y="268"/>
                      </a:lnTo>
                      <a:lnTo>
                        <a:pt x="137" y="279"/>
                      </a:lnTo>
                      <a:lnTo>
                        <a:pt x="144" y="291"/>
                      </a:lnTo>
                      <a:lnTo>
                        <a:pt x="133" y="319"/>
                      </a:lnTo>
                      <a:lnTo>
                        <a:pt x="146" y="354"/>
                      </a:lnTo>
                      <a:lnTo>
                        <a:pt x="153" y="382"/>
                      </a:lnTo>
                      <a:lnTo>
                        <a:pt x="162" y="399"/>
                      </a:lnTo>
                      <a:lnTo>
                        <a:pt x="171" y="421"/>
                      </a:lnTo>
                      <a:lnTo>
                        <a:pt x="188" y="418"/>
                      </a:lnTo>
                      <a:lnTo>
                        <a:pt x="216" y="402"/>
                      </a:lnTo>
                      <a:lnTo>
                        <a:pt x="229" y="382"/>
                      </a:lnTo>
                      <a:lnTo>
                        <a:pt x="228" y="369"/>
                      </a:lnTo>
                      <a:lnTo>
                        <a:pt x="245" y="359"/>
                      </a:lnTo>
                      <a:lnTo>
                        <a:pt x="242" y="340"/>
                      </a:lnTo>
                      <a:lnTo>
                        <a:pt x="267" y="310"/>
                      </a:lnTo>
                      <a:lnTo>
                        <a:pt x="271" y="285"/>
                      </a:lnTo>
                      <a:lnTo>
                        <a:pt x="264" y="277"/>
                      </a:lnTo>
                      <a:lnTo>
                        <a:pt x="267" y="267"/>
                      </a:lnTo>
                      <a:lnTo>
                        <a:pt x="261" y="258"/>
                      </a:lnTo>
                      <a:lnTo>
                        <a:pt x="280" y="234"/>
                      </a:lnTo>
                      <a:lnTo>
                        <a:pt x="280" y="222"/>
                      </a:lnTo>
                      <a:lnTo>
                        <a:pt x="306" y="202"/>
                      </a:lnTo>
                      <a:lnTo>
                        <a:pt x="323" y="148"/>
                      </a:lnTo>
                      <a:lnTo>
                        <a:pt x="299" y="162"/>
                      </a:lnTo>
                      <a:lnTo>
                        <a:pt x="278" y="156"/>
                      </a:lnTo>
                      <a:lnTo>
                        <a:pt x="281" y="143"/>
                      </a:lnTo>
                      <a:lnTo>
                        <a:pt x="260" y="129"/>
                      </a:lnTo>
                      <a:lnTo>
                        <a:pt x="250" y="94"/>
                      </a:lnTo>
                      <a:lnTo>
                        <a:pt x="230" y="66"/>
                      </a:lnTo>
                      <a:lnTo>
                        <a:pt x="230" y="47"/>
                      </a:lnTo>
                      <a:lnTo>
                        <a:pt x="219" y="46"/>
                      </a:lnTo>
                      <a:lnTo>
                        <a:pt x="212" y="49"/>
                      </a:lnTo>
                      <a:lnTo>
                        <a:pt x="182" y="38"/>
                      </a:lnTo>
                      <a:lnTo>
                        <a:pt x="174" y="46"/>
                      </a:lnTo>
                      <a:lnTo>
                        <a:pt x="167" y="56"/>
                      </a:lnTo>
                      <a:lnTo>
                        <a:pt x="151" y="38"/>
                      </a:lnTo>
                      <a:lnTo>
                        <a:pt x="135" y="33"/>
                      </a:lnTo>
                      <a:lnTo>
                        <a:pt x="134" y="10"/>
                      </a:lnTo>
                      <a:lnTo>
                        <a:pt x="111" y="14"/>
                      </a:lnTo>
                      <a:lnTo>
                        <a:pt x="96" y="9"/>
                      </a:lnTo>
                      <a:lnTo>
                        <a:pt x="76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4" name="Freeform 16"/>
                <p:cNvSpPr>
                  <a:spLocks/>
                </p:cNvSpPr>
                <p:nvPr/>
              </p:nvSpPr>
              <p:spPr bwMode="auto">
                <a:xfrm>
                  <a:off x="5205" y="3408"/>
                  <a:ext cx="17" cy="21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9" y="5"/>
                    </a:cxn>
                    <a:cxn ang="0">
                      <a:pos x="7" y="10"/>
                    </a:cxn>
                    <a:cxn ang="0">
                      <a:pos x="7" y="14"/>
                    </a:cxn>
                    <a:cxn ang="0">
                      <a:pos x="16" y="17"/>
                    </a:cxn>
                    <a:cxn ang="0">
                      <a:pos x="16" y="20"/>
                    </a:cxn>
                    <a:cxn ang="0">
                      <a:pos x="9" y="17"/>
                    </a:cxn>
                    <a:cxn ang="0">
                      <a:pos x="3" y="20"/>
                    </a:cxn>
                    <a:cxn ang="0">
                      <a:pos x="0" y="17"/>
                    </a:cxn>
                    <a:cxn ang="0">
                      <a:pos x="3" y="14"/>
                    </a:cxn>
                    <a:cxn ang="0">
                      <a:pos x="0" y="10"/>
                    </a:cxn>
                    <a:cxn ang="0">
                      <a:pos x="3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7" h="21">
                      <a:moveTo>
                        <a:pt x="7" y="0"/>
                      </a:moveTo>
                      <a:lnTo>
                        <a:pt x="9" y="5"/>
                      </a:lnTo>
                      <a:lnTo>
                        <a:pt x="7" y="10"/>
                      </a:lnTo>
                      <a:lnTo>
                        <a:pt x="7" y="14"/>
                      </a:lnTo>
                      <a:lnTo>
                        <a:pt x="16" y="17"/>
                      </a:lnTo>
                      <a:lnTo>
                        <a:pt x="16" y="20"/>
                      </a:lnTo>
                      <a:lnTo>
                        <a:pt x="9" y="17"/>
                      </a:lnTo>
                      <a:lnTo>
                        <a:pt x="3" y="20"/>
                      </a:lnTo>
                      <a:lnTo>
                        <a:pt x="0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5" name="Freeform 17"/>
                <p:cNvSpPr>
                  <a:spLocks/>
                </p:cNvSpPr>
                <p:nvPr/>
              </p:nvSpPr>
              <p:spPr bwMode="auto">
                <a:xfrm>
                  <a:off x="5144" y="3496"/>
                  <a:ext cx="49" cy="7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7" y="34"/>
                    </a:cxn>
                    <a:cxn ang="0">
                      <a:pos x="37" y="0"/>
                    </a:cxn>
                    <a:cxn ang="0">
                      <a:pos x="48" y="20"/>
                    </a:cxn>
                    <a:cxn ang="0">
                      <a:pos x="39" y="69"/>
                    </a:cxn>
                    <a:cxn ang="0">
                      <a:pos x="3" y="57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9" h="70">
                      <a:moveTo>
                        <a:pt x="0" y="34"/>
                      </a:moveTo>
                      <a:lnTo>
                        <a:pt x="17" y="34"/>
                      </a:lnTo>
                      <a:lnTo>
                        <a:pt x="37" y="0"/>
                      </a:lnTo>
                      <a:lnTo>
                        <a:pt x="48" y="20"/>
                      </a:lnTo>
                      <a:lnTo>
                        <a:pt x="39" y="69"/>
                      </a:lnTo>
                      <a:lnTo>
                        <a:pt x="3" y="57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6" name="Freeform 18"/>
                <p:cNvSpPr>
                  <a:spLocks/>
                </p:cNvSpPr>
                <p:nvPr/>
              </p:nvSpPr>
              <p:spPr bwMode="auto">
                <a:xfrm>
                  <a:off x="5241" y="3523"/>
                  <a:ext cx="84" cy="67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0"/>
                    </a:cxn>
                    <a:cxn ang="0">
                      <a:pos x="27" y="6"/>
                    </a:cxn>
                    <a:cxn ang="0">
                      <a:pos x="67" y="22"/>
                    </a:cxn>
                    <a:cxn ang="0">
                      <a:pos x="67" y="34"/>
                    </a:cxn>
                    <a:cxn ang="0">
                      <a:pos x="83" y="66"/>
                    </a:cxn>
                    <a:cxn ang="0">
                      <a:pos x="52" y="36"/>
                    </a:cxn>
                    <a:cxn ang="0">
                      <a:pos x="31" y="38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84" h="67">
                      <a:moveTo>
                        <a:pt x="5" y="15"/>
                      </a:moveTo>
                      <a:lnTo>
                        <a:pt x="0" y="0"/>
                      </a:lnTo>
                      <a:lnTo>
                        <a:pt x="27" y="6"/>
                      </a:lnTo>
                      <a:lnTo>
                        <a:pt x="67" y="22"/>
                      </a:lnTo>
                      <a:lnTo>
                        <a:pt x="67" y="34"/>
                      </a:lnTo>
                      <a:lnTo>
                        <a:pt x="83" y="66"/>
                      </a:lnTo>
                      <a:lnTo>
                        <a:pt x="52" y="36"/>
                      </a:lnTo>
                      <a:lnTo>
                        <a:pt x="31" y="38"/>
                      </a:lnTo>
                      <a:lnTo>
                        <a:pt x="5" y="1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7" name="Freeform 19"/>
                <p:cNvSpPr>
                  <a:spLocks/>
                </p:cNvSpPr>
                <p:nvPr/>
              </p:nvSpPr>
              <p:spPr bwMode="auto">
                <a:xfrm>
                  <a:off x="5400" y="3660"/>
                  <a:ext cx="57" cy="7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56" y="21"/>
                    </a:cxn>
                    <a:cxn ang="0">
                      <a:pos x="11" y="72"/>
                    </a:cxn>
                    <a:cxn ang="0">
                      <a:pos x="0" y="60"/>
                    </a:cxn>
                    <a:cxn ang="0">
                      <a:pos x="32" y="28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57" h="73">
                      <a:moveTo>
                        <a:pt x="34" y="0"/>
                      </a:moveTo>
                      <a:lnTo>
                        <a:pt x="56" y="21"/>
                      </a:lnTo>
                      <a:lnTo>
                        <a:pt x="11" y="72"/>
                      </a:lnTo>
                      <a:lnTo>
                        <a:pt x="0" y="60"/>
                      </a:lnTo>
                      <a:lnTo>
                        <a:pt x="32" y="28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8" name="Freeform 20"/>
                <p:cNvSpPr>
                  <a:spLocks/>
                </p:cNvSpPr>
                <p:nvPr/>
              </p:nvSpPr>
              <p:spPr bwMode="auto">
                <a:xfrm>
                  <a:off x="4558" y="3167"/>
                  <a:ext cx="29" cy="48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0" y="31"/>
                    </a:cxn>
                    <a:cxn ang="0">
                      <a:pos x="20" y="10"/>
                    </a:cxn>
                    <a:cxn ang="0">
                      <a:pos x="24" y="5"/>
                    </a:cxn>
                    <a:cxn ang="0">
                      <a:pos x="17" y="5"/>
                    </a:cxn>
                    <a:cxn ang="0">
                      <a:pos x="21" y="0"/>
                    </a:cxn>
                    <a:cxn ang="0">
                      <a:pos x="16" y="0"/>
                    </a:cxn>
                    <a:cxn ang="0">
                      <a:pos x="10" y="6"/>
                    </a:cxn>
                    <a:cxn ang="0">
                      <a:pos x="10" y="19"/>
                    </a:cxn>
                    <a:cxn ang="0">
                      <a:pos x="13" y="22"/>
                    </a:cxn>
                    <a:cxn ang="0">
                      <a:pos x="13" y="28"/>
                    </a:cxn>
                    <a:cxn ang="0">
                      <a:pos x="11" y="28"/>
                    </a:cxn>
                    <a:cxn ang="0">
                      <a:pos x="6" y="33"/>
                    </a:cxn>
                    <a:cxn ang="0">
                      <a:pos x="6" y="38"/>
                    </a:cxn>
                    <a:cxn ang="0">
                      <a:pos x="0" y="47"/>
                    </a:cxn>
                    <a:cxn ang="0">
                      <a:pos x="21" y="47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29" h="48">
                      <a:moveTo>
                        <a:pt x="28" y="36"/>
                      </a:moveTo>
                      <a:lnTo>
                        <a:pt x="20" y="31"/>
                      </a:lnTo>
                      <a:lnTo>
                        <a:pt x="20" y="10"/>
                      </a:lnTo>
                      <a:lnTo>
                        <a:pt x="24" y="5"/>
                      </a:lnTo>
                      <a:lnTo>
                        <a:pt x="17" y="5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0" y="6"/>
                      </a:lnTo>
                      <a:lnTo>
                        <a:pt x="10" y="19"/>
                      </a:lnTo>
                      <a:lnTo>
                        <a:pt x="13" y="22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6" y="33"/>
                      </a:lnTo>
                      <a:lnTo>
                        <a:pt x="6" y="38"/>
                      </a:lnTo>
                      <a:lnTo>
                        <a:pt x="0" y="47"/>
                      </a:lnTo>
                      <a:lnTo>
                        <a:pt x="21" y="47"/>
                      </a:lnTo>
                      <a:lnTo>
                        <a:pt x="28" y="36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9" name="Freeform 21"/>
                <p:cNvSpPr>
                  <a:spLocks/>
                </p:cNvSpPr>
                <p:nvPr/>
              </p:nvSpPr>
              <p:spPr bwMode="auto">
                <a:xfrm>
                  <a:off x="4549" y="3183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16" y="5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9" y="16"/>
                    </a:cxn>
                    <a:cxn ang="0">
                      <a:pos x="13" y="11"/>
                    </a:cxn>
                    <a:cxn ang="0">
                      <a:pos x="13" y="5"/>
                    </a:cxn>
                  </a:cxnLst>
                  <a:rect l="0" t="0" r="r" b="b"/>
                  <a:pathLst>
                    <a:path w="17" h="17">
                      <a:moveTo>
                        <a:pt x="13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9" y="16"/>
                      </a:lnTo>
                      <a:lnTo>
                        <a:pt x="13" y="11"/>
                      </a:lnTo>
                      <a:lnTo>
                        <a:pt x="13" y="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0" name="Freeform 22"/>
                <p:cNvSpPr>
                  <a:spLocks/>
                </p:cNvSpPr>
                <p:nvPr/>
              </p:nvSpPr>
              <p:spPr bwMode="auto">
                <a:xfrm>
                  <a:off x="4527" y="3155"/>
                  <a:ext cx="184" cy="155"/>
                </a:xfrm>
                <a:custGeom>
                  <a:avLst/>
                  <a:gdLst/>
                  <a:ahLst/>
                  <a:cxnLst>
                    <a:cxn ang="0">
                      <a:pos x="120" y="10"/>
                    </a:cxn>
                    <a:cxn ang="0">
                      <a:pos x="144" y="14"/>
                    </a:cxn>
                    <a:cxn ang="0">
                      <a:pos x="129" y="20"/>
                    </a:cxn>
                    <a:cxn ang="0">
                      <a:pos x="123" y="29"/>
                    </a:cxn>
                    <a:cxn ang="0">
                      <a:pos x="114" y="50"/>
                    </a:cxn>
                    <a:cxn ang="0">
                      <a:pos x="100" y="51"/>
                    </a:cxn>
                    <a:cxn ang="0">
                      <a:pos x="88" y="49"/>
                    </a:cxn>
                    <a:cxn ang="0">
                      <a:pos x="94" y="39"/>
                    </a:cxn>
                    <a:cxn ang="0">
                      <a:pos x="88" y="26"/>
                    </a:cxn>
                    <a:cxn ang="0">
                      <a:pos x="81" y="49"/>
                    </a:cxn>
                    <a:cxn ang="0">
                      <a:pos x="62" y="60"/>
                    </a:cxn>
                    <a:cxn ang="0">
                      <a:pos x="52" y="67"/>
                    </a:cxn>
                    <a:cxn ang="0">
                      <a:pos x="38" y="77"/>
                    </a:cxn>
                    <a:cxn ang="0">
                      <a:pos x="30" y="102"/>
                    </a:cxn>
                    <a:cxn ang="0">
                      <a:pos x="5" y="93"/>
                    </a:cxn>
                    <a:cxn ang="0">
                      <a:pos x="0" y="111"/>
                    </a:cxn>
                    <a:cxn ang="0">
                      <a:pos x="10" y="138"/>
                    </a:cxn>
                    <a:cxn ang="0">
                      <a:pos x="50" y="109"/>
                    </a:cxn>
                    <a:cxn ang="0">
                      <a:pos x="75" y="103"/>
                    </a:cxn>
                    <a:cxn ang="0">
                      <a:pos x="79" y="115"/>
                    </a:cxn>
                    <a:cxn ang="0">
                      <a:pos x="99" y="143"/>
                    </a:cxn>
                    <a:cxn ang="0">
                      <a:pos x="101" y="135"/>
                    </a:cxn>
                    <a:cxn ang="0">
                      <a:pos x="107" y="135"/>
                    </a:cxn>
                    <a:cxn ang="0">
                      <a:pos x="88" y="108"/>
                    </a:cxn>
                    <a:cxn ang="0">
                      <a:pos x="94" y="99"/>
                    </a:cxn>
                    <a:cxn ang="0">
                      <a:pos x="114" y="127"/>
                    </a:cxn>
                    <a:cxn ang="0">
                      <a:pos x="123" y="144"/>
                    </a:cxn>
                    <a:cxn ang="0">
                      <a:pos x="127" y="154"/>
                    </a:cxn>
                    <a:cxn ang="0">
                      <a:pos x="131" y="136"/>
                    </a:cxn>
                    <a:cxn ang="0">
                      <a:pos x="144" y="130"/>
                    </a:cxn>
                    <a:cxn ang="0">
                      <a:pos x="153" y="126"/>
                    </a:cxn>
                    <a:cxn ang="0">
                      <a:pos x="150" y="113"/>
                    </a:cxn>
                    <a:cxn ang="0">
                      <a:pos x="157" y="90"/>
                    </a:cxn>
                    <a:cxn ang="0">
                      <a:pos x="166" y="93"/>
                    </a:cxn>
                    <a:cxn ang="0">
                      <a:pos x="169" y="103"/>
                    </a:cxn>
                    <a:cxn ang="0">
                      <a:pos x="177" y="98"/>
                    </a:cxn>
                    <a:cxn ang="0">
                      <a:pos x="175" y="95"/>
                    </a:cxn>
                    <a:cxn ang="0">
                      <a:pos x="180" y="81"/>
                    </a:cxn>
                    <a:cxn ang="0">
                      <a:pos x="183" y="98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84" h="155">
                      <a:moveTo>
                        <a:pt x="120" y="0"/>
                      </a:moveTo>
                      <a:lnTo>
                        <a:pt x="120" y="10"/>
                      </a:lnTo>
                      <a:lnTo>
                        <a:pt x="124" y="14"/>
                      </a:lnTo>
                      <a:lnTo>
                        <a:pt x="144" y="14"/>
                      </a:lnTo>
                      <a:lnTo>
                        <a:pt x="144" y="20"/>
                      </a:lnTo>
                      <a:lnTo>
                        <a:pt x="129" y="20"/>
                      </a:lnTo>
                      <a:lnTo>
                        <a:pt x="129" y="37"/>
                      </a:lnTo>
                      <a:lnTo>
                        <a:pt x="123" y="29"/>
                      </a:lnTo>
                      <a:lnTo>
                        <a:pt x="123" y="40"/>
                      </a:lnTo>
                      <a:lnTo>
                        <a:pt x="114" y="50"/>
                      </a:lnTo>
                      <a:lnTo>
                        <a:pt x="109" y="44"/>
                      </a:lnTo>
                      <a:lnTo>
                        <a:pt x="100" y="51"/>
                      </a:lnTo>
                      <a:lnTo>
                        <a:pt x="99" y="49"/>
                      </a:lnTo>
                      <a:lnTo>
                        <a:pt x="88" y="49"/>
                      </a:lnTo>
                      <a:lnTo>
                        <a:pt x="94" y="42"/>
                      </a:lnTo>
                      <a:lnTo>
                        <a:pt x="94" y="39"/>
                      </a:lnTo>
                      <a:lnTo>
                        <a:pt x="88" y="34"/>
                      </a:lnTo>
                      <a:lnTo>
                        <a:pt x="88" y="26"/>
                      </a:lnTo>
                      <a:lnTo>
                        <a:pt x="81" y="34"/>
                      </a:lnTo>
                      <a:lnTo>
                        <a:pt x="81" y="49"/>
                      </a:lnTo>
                      <a:lnTo>
                        <a:pt x="73" y="49"/>
                      </a:lnTo>
                      <a:lnTo>
                        <a:pt x="62" y="60"/>
                      </a:lnTo>
                      <a:lnTo>
                        <a:pt x="58" y="60"/>
                      </a:lnTo>
                      <a:lnTo>
                        <a:pt x="52" y="67"/>
                      </a:lnTo>
                      <a:lnTo>
                        <a:pt x="30" y="67"/>
                      </a:lnTo>
                      <a:lnTo>
                        <a:pt x="38" y="77"/>
                      </a:lnTo>
                      <a:lnTo>
                        <a:pt x="38" y="93"/>
                      </a:lnTo>
                      <a:lnTo>
                        <a:pt x="30" y="102"/>
                      </a:lnTo>
                      <a:lnTo>
                        <a:pt x="22" y="93"/>
                      </a:lnTo>
                      <a:lnTo>
                        <a:pt x="5" y="93"/>
                      </a:lnTo>
                      <a:lnTo>
                        <a:pt x="5" y="104"/>
                      </a:lnTo>
                      <a:lnTo>
                        <a:pt x="0" y="111"/>
                      </a:lnTo>
                      <a:lnTo>
                        <a:pt x="0" y="126"/>
                      </a:lnTo>
                      <a:lnTo>
                        <a:pt x="10" y="138"/>
                      </a:lnTo>
                      <a:lnTo>
                        <a:pt x="26" y="138"/>
                      </a:lnTo>
                      <a:lnTo>
                        <a:pt x="50" y="109"/>
                      </a:lnTo>
                      <a:lnTo>
                        <a:pt x="72" y="109"/>
                      </a:lnTo>
                      <a:lnTo>
                        <a:pt x="75" y="103"/>
                      </a:lnTo>
                      <a:lnTo>
                        <a:pt x="80" y="109"/>
                      </a:lnTo>
                      <a:lnTo>
                        <a:pt x="79" y="115"/>
                      </a:lnTo>
                      <a:lnTo>
                        <a:pt x="99" y="135"/>
                      </a:lnTo>
                      <a:lnTo>
                        <a:pt x="99" y="143"/>
                      </a:lnTo>
                      <a:lnTo>
                        <a:pt x="104" y="140"/>
                      </a:lnTo>
                      <a:lnTo>
                        <a:pt x="101" y="135"/>
                      </a:lnTo>
                      <a:lnTo>
                        <a:pt x="104" y="132"/>
                      </a:lnTo>
                      <a:lnTo>
                        <a:pt x="107" y="135"/>
                      </a:lnTo>
                      <a:lnTo>
                        <a:pt x="109" y="134"/>
                      </a:lnTo>
                      <a:lnTo>
                        <a:pt x="88" y="108"/>
                      </a:lnTo>
                      <a:lnTo>
                        <a:pt x="88" y="99"/>
                      </a:lnTo>
                      <a:lnTo>
                        <a:pt x="94" y="99"/>
                      </a:lnTo>
                      <a:lnTo>
                        <a:pt x="94" y="104"/>
                      </a:lnTo>
                      <a:lnTo>
                        <a:pt x="114" y="127"/>
                      </a:lnTo>
                      <a:lnTo>
                        <a:pt x="114" y="134"/>
                      </a:lnTo>
                      <a:lnTo>
                        <a:pt x="123" y="144"/>
                      </a:lnTo>
                      <a:lnTo>
                        <a:pt x="121" y="146"/>
                      </a:lnTo>
                      <a:lnTo>
                        <a:pt x="127" y="154"/>
                      </a:lnTo>
                      <a:lnTo>
                        <a:pt x="137" y="143"/>
                      </a:lnTo>
                      <a:lnTo>
                        <a:pt x="131" y="136"/>
                      </a:lnTo>
                      <a:lnTo>
                        <a:pt x="137" y="130"/>
                      </a:lnTo>
                      <a:lnTo>
                        <a:pt x="144" y="130"/>
                      </a:lnTo>
                      <a:lnTo>
                        <a:pt x="148" y="126"/>
                      </a:lnTo>
                      <a:lnTo>
                        <a:pt x="153" y="126"/>
                      </a:lnTo>
                      <a:lnTo>
                        <a:pt x="147" y="117"/>
                      </a:lnTo>
                      <a:lnTo>
                        <a:pt x="150" y="113"/>
                      </a:lnTo>
                      <a:lnTo>
                        <a:pt x="150" y="98"/>
                      </a:lnTo>
                      <a:lnTo>
                        <a:pt x="157" y="90"/>
                      </a:lnTo>
                      <a:lnTo>
                        <a:pt x="160" y="93"/>
                      </a:lnTo>
                      <a:lnTo>
                        <a:pt x="166" y="93"/>
                      </a:lnTo>
                      <a:lnTo>
                        <a:pt x="163" y="97"/>
                      </a:lnTo>
                      <a:lnTo>
                        <a:pt x="169" y="103"/>
                      </a:lnTo>
                      <a:lnTo>
                        <a:pt x="172" y="98"/>
                      </a:lnTo>
                      <a:lnTo>
                        <a:pt x="177" y="98"/>
                      </a:lnTo>
                      <a:lnTo>
                        <a:pt x="177" y="95"/>
                      </a:lnTo>
                      <a:lnTo>
                        <a:pt x="175" y="95"/>
                      </a:lnTo>
                      <a:lnTo>
                        <a:pt x="171" y="93"/>
                      </a:lnTo>
                      <a:lnTo>
                        <a:pt x="180" y="81"/>
                      </a:lnTo>
                      <a:lnTo>
                        <a:pt x="180" y="98"/>
                      </a:lnTo>
                      <a:lnTo>
                        <a:pt x="183" y="98"/>
                      </a:lnTo>
                      <a:lnTo>
                        <a:pt x="183" y="0"/>
                      </a:lnTo>
                      <a:lnTo>
                        <a:pt x="12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1" name="Freeform 23"/>
                <p:cNvSpPr>
                  <a:spLocks/>
                </p:cNvSpPr>
                <p:nvPr/>
              </p:nvSpPr>
              <p:spPr bwMode="auto">
                <a:xfrm>
                  <a:off x="4605" y="2991"/>
                  <a:ext cx="782" cy="553"/>
                </a:xfrm>
                <a:custGeom>
                  <a:avLst/>
                  <a:gdLst/>
                  <a:ahLst/>
                  <a:cxnLst>
                    <a:cxn ang="0">
                      <a:pos x="22" y="145"/>
                    </a:cxn>
                    <a:cxn ang="0">
                      <a:pos x="71" y="96"/>
                    </a:cxn>
                    <a:cxn ang="0">
                      <a:pos x="101" y="130"/>
                    </a:cxn>
                    <a:cxn ang="0">
                      <a:pos x="84" y="128"/>
                    </a:cxn>
                    <a:cxn ang="0">
                      <a:pos x="155" y="123"/>
                    </a:cxn>
                    <a:cxn ang="0">
                      <a:pos x="172" y="79"/>
                    </a:cxn>
                    <a:cxn ang="0">
                      <a:pos x="172" y="89"/>
                    </a:cxn>
                    <a:cxn ang="0">
                      <a:pos x="160" y="123"/>
                    </a:cxn>
                    <a:cxn ang="0">
                      <a:pos x="216" y="95"/>
                    </a:cxn>
                    <a:cxn ang="0">
                      <a:pos x="330" y="16"/>
                    </a:cxn>
                    <a:cxn ang="0">
                      <a:pos x="412" y="20"/>
                    </a:cxn>
                    <a:cxn ang="0">
                      <a:pos x="503" y="10"/>
                    </a:cxn>
                    <a:cxn ang="0">
                      <a:pos x="602" y="51"/>
                    </a:cxn>
                    <a:cxn ang="0">
                      <a:pos x="718" y="65"/>
                    </a:cxn>
                    <a:cxn ang="0">
                      <a:pos x="775" y="112"/>
                    </a:cxn>
                    <a:cxn ang="0">
                      <a:pos x="731" y="148"/>
                    </a:cxn>
                    <a:cxn ang="0">
                      <a:pos x="707" y="194"/>
                    </a:cxn>
                    <a:cxn ang="0">
                      <a:pos x="678" y="196"/>
                    </a:cxn>
                    <a:cxn ang="0">
                      <a:pos x="687" y="132"/>
                    </a:cxn>
                    <a:cxn ang="0">
                      <a:pos x="650" y="166"/>
                    </a:cxn>
                    <a:cxn ang="0">
                      <a:pos x="623" y="196"/>
                    </a:cxn>
                    <a:cxn ang="0">
                      <a:pos x="632" y="228"/>
                    </a:cxn>
                    <a:cxn ang="0">
                      <a:pos x="600" y="276"/>
                    </a:cxn>
                    <a:cxn ang="0">
                      <a:pos x="605" y="315"/>
                    </a:cxn>
                    <a:cxn ang="0">
                      <a:pos x="602" y="296"/>
                    </a:cxn>
                    <a:cxn ang="0">
                      <a:pos x="572" y="299"/>
                    </a:cxn>
                    <a:cxn ang="0">
                      <a:pos x="594" y="356"/>
                    </a:cxn>
                    <a:cxn ang="0">
                      <a:pos x="539" y="423"/>
                    </a:cxn>
                    <a:cxn ang="0">
                      <a:pos x="524" y="442"/>
                    </a:cxn>
                    <a:cxn ang="0">
                      <a:pos x="504" y="507"/>
                    </a:cxn>
                    <a:cxn ang="0">
                      <a:pos x="477" y="508"/>
                    </a:cxn>
                    <a:cxn ang="0">
                      <a:pos x="510" y="552"/>
                    </a:cxn>
                    <a:cxn ang="0">
                      <a:pos x="455" y="449"/>
                    </a:cxn>
                    <a:cxn ang="0">
                      <a:pos x="391" y="428"/>
                    </a:cxn>
                    <a:cxn ang="0">
                      <a:pos x="361" y="495"/>
                    </a:cxn>
                    <a:cxn ang="0">
                      <a:pos x="338" y="530"/>
                    </a:cxn>
                    <a:cxn ang="0">
                      <a:pos x="298" y="425"/>
                    </a:cxn>
                    <a:cxn ang="0">
                      <a:pos x="267" y="436"/>
                    </a:cxn>
                    <a:cxn ang="0">
                      <a:pos x="241" y="391"/>
                    </a:cxn>
                    <a:cxn ang="0">
                      <a:pos x="160" y="366"/>
                    </a:cxn>
                    <a:cxn ang="0">
                      <a:pos x="188" y="414"/>
                    </a:cxn>
                    <a:cxn ang="0">
                      <a:pos x="167" y="445"/>
                    </a:cxn>
                    <a:cxn ang="0">
                      <a:pos x="136" y="434"/>
                    </a:cxn>
                    <a:cxn ang="0">
                      <a:pos x="85" y="355"/>
                    </a:cxn>
                    <a:cxn ang="0">
                      <a:pos x="106" y="310"/>
                    </a:cxn>
                    <a:cxn ang="0">
                      <a:pos x="119" y="276"/>
                    </a:cxn>
                    <a:cxn ang="0">
                      <a:pos x="106" y="162"/>
                    </a:cxn>
                    <a:cxn ang="0">
                      <a:pos x="61" y="138"/>
                    </a:cxn>
                    <a:cxn ang="0">
                      <a:pos x="39" y="150"/>
                    </a:cxn>
                    <a:cxn ang="0">
                      <a:pos x="0" y="162"/>
                    </a:cxn>
                  </a:cxnLst>
                  <a:rect l="0" t="0" r="r" b="b"/>
                  <a:pathLst>
                    <a:path w="782" h="553">
                      <a:moveTo>
                        <a:pt x="0" y="162"/>
                      </a:moveTo>
                      <a:lnTo>
                        <a:pt x="22" y="145"/>
                      </a:lnTo>
                      <a:lnTo>
                        <a:pt x="44" y="112"/>
                      </a:lnTo>
                      <a:lnTo>
                        <a:pt x="71" y="96"/>
                      </a:lnTo>
                      <a:lnTo>
                        <a:pt x="98" y="115"/>
                      </a:lnTo>
                      <a:lnTo>
                        <a:pt x="101" y="130"/>
                      </a:lnTo>
                      <a:lnTo>
                        <a:pt x="95" y="130"/>
                      </a:lnTo>
                      <a:lnTo>
                        <a:pt x="84" y="128"/>
                      </a:lnTo>
                      <a:lnTo>
                        <a:pt x="98" y="145"/>
                      </a:lnTo>
                      <a:lnTo>
                        <a:pt x="155" y="123"/>
                      </a:lnTo>
                      <a:lnTo>
                        <a:pt x="147" y="107"/>
                      </a:lnTo>
                      <a:lnTo>
                        <a:pt x="172" y="79"/>
                      </a:lnTo>
                      <a:lnTo>
                        <a:pt x="188" y="79"/>
                      </a:lnTo>
                      <a:lnTo>
                        <a:pt x="172" y="89"/>
                      </a:lnTo>
                      <a:lnTo>
                        <a:pt x="160" y="109"/>
                      </a:lnTo>
                      <a:lnTo>
                        <a:pt x="160" y="123"/>
                      </a:lnTo>
                      <a:lnTo>
                        <a:pt x="183" y="138"/>
                      </a:lnTo>
                      <a:lnTo>
                        <a:pt x="216" y="95"/>
                      </a:lnTo>
                      <a:lnTo>
                        <a:pt x="330" y="45"/>
                      </a:lnTo>
                      <a:lnTo>
                        <a:pt x="330" y="16"/>
                      </a:lnTo>
                      <a:lnTo>
                        <a:pt x="382" y="5"/>
                      </a:lnTo>
                      <a:lnTo>
                        <a:pt x="412" y="20"/>
                      </a:lnTo>
                      <a:lnTo>
                        <a:pt x="481" y="0"/>
                      </a:lnTo>
                      <a:lnTo>
                        <a:pt x="503" y="10"/>
                      </a:lnTo>
                      <a:lnTo>
                        <a:pt x="549" y="61"/>
                      </a:lnTo>
                      <a:lnTo>
                        <a:pt x="602" y="51"/>
                      </a:lnTo>
                      <a:lnTo>
                        <a:pt x="635" y="69"/>
                      </a:lnTo>
                      <a:lnTo>
                        <a:pt x="718" y="65"/>
                      </a:lnTo>
                      <a:lnTo>
                        <a:pt x="781" y="84"/>
                      </a:lnTo>
                      <a:lnTo>
                        <a:pt x="775" y="112"/>
                      </a:lnTo>
                      <a:lnTo>
                        <a:pt x="722" y="130"/>
                      </a:lnTo>
                      <a:lnTo>
                        <a:pt x="731" y="148"/>
                      </a:lnTo>
                      <a:lnTo>
                        <a:pt x="708" y="158"/>
                      </a:lnTo>
                      <a:lnTo>
                        <a:pt x="707" y="194"/>
                      </a:lnTo>
                      <a:lnTo>
                        <a:pt x="686" y="218"/>
                      </a:lnTo>
                      <a:lnTo>
                        <a:pt x="678" y="196"/>
                      </a:lnTo>
                      <a:lnTo>
                        <a:pt x="689" y="175"/>
                      </a:lnTo>
                      <a:lnTo>
                        <a:pt x="687" y="132"/>
                      </a:lnTo>
                      <a:lnTo>
                        <a:pt x="666" y="154"/>
                      </a:lnTo>
                      <a:lnTo>
                        <a:pt x="650" y="166"/>
                      </a:lnTo>
                      <a:lnTo>
                        <a:pt x="634" y="147"/>
                      </a:lnTo>
                      <a:lnTo>
                        <a:pt x="623" y="196"/>
                      </a:lnTo>
                      <a:lnTo>
                        <a:pt x="635" y="196"/>
                      </a:lnTo>
                      <a:lnTo>
                        <a:pt x="632" y="228"/>
                      </a:lnTo>
                      <a:lnTo>
                        <a:pt x="618" y="263"/>
                      </a:lnTo>
                      <a:lnTo>
                        <a:pt x="600" y="276"/>
                      </a:lnTo>
                      <a:lnTo>
                        <a:pt x="615" y="299"/>
                      </a:lnTo>
                      <a:lnTo>
                        <a:pt x="605" y="315"/>
                      </a:lnTo>
                      <a:lnTo>
                        <a:pt x="602" y="301"/>
                      </a:lnTo>
                      <a:lnTo>
                        <a:pt x="602" y="296"/>
                      </a:lnTo>
                      <a:lnTo>
                        <a:pt x="590" y="288"/>
                      </a:lnTo>
                      <a:lnTo>
                        <a:pt x="572" y="299"/>
                      </a:lnTo>
                      <a:lnTo>
                        <a:pt x="588" y="337"/>
                      </a:lnTo>
                      <a:lnTo>
                        <a:pt x="594" y="356"/>
                      </a:lnTo>
                      <a:lnTo>
                        <a:pt x="574" y="408"/>
                      </a:lnTo>
                      <a:lnTo>
                        <a:pt x="539" y="423"/>
                      </a:lnTo>
                      <a:lnTo>
                        <a:pt x="509" y="420"/>
                      </a:lnTo>
                      <a:lnTo>
                        <a:pt x="524" y="442"/>
                      </a:lnTo>
                      <a:lnTo>
                        <a:pt x="525" y="472"/>
                      </a:lnTo>
                      <a:lnTo>
                        <a:pt x="504" y="507"/>
                      </a:lnTo>
                      <a:lnTo>
                        <a:pt x="480" y="488"/>
                      </a:lnTo>
                      <a:lnTo>
                        <a:pt x="477" y="508"/>
                      </a:lnTo>
                      <a:lnTo>
                        <a:pt x="495" y="526"/>
                      </a:lnTo>
                      <a:lnTo>
                        <a:pt x="510" y="552"/>
                      </a:lnTo>
                      <a:lnTo>
                        <a:pt x="485" y="536"/>
                      </a:lnTo>
                      <a:lnTo>
                        <a:pt x="455" y="449"/>
                      </a:lnTo>
                      <a:lnTo>
                        <a:pt x="418" y="426"/>
                      </a:lnTo>
                      <a:lnTo>
                        <a:pt x="391" y="428"/>
                      </a:lnTo>
                      <a:lnTo>
                        <a:pt x="356" y="477"/>
                      </a:lnTo>
                      <a:lnTo>
                        <a:pt x="361" y="495"/>
                      </a:lnTo>
                      <a:lnTo>
                        <a:pt x="349" y="530"/>
                      </a:lnTo>
                      <a:lnTo>
                        <a:pt x="338" y="530"/>
                      </a:lnTo>
                      <a:lnTo>
                        <a:pt x="298" y="457"/>
                      </a:lnTo>
                      <a:lnTo>
                        <a:pt x="298" y="425"/>
                      </a:lnTo>
                      <a:lnTo>
                        <a:pt x="290" y="437"/>
                      </a:lnTo>
                      <a:lnTo>
                        <a:pt x="267" y="436"/>
                      </a:lnTo>
                      <a:lnTo>
                        <a:pt x="276" y="416"/>
                      </a:lnTo>
                      <a:lnTo>
                        <a:pt x="241" y="391"/>
                      </a:lnTo>
                      <a:lnTo>
                        <a:pt x="197" y="391"/>
                      </a:lnTo>
                      <a:lnTo>
                        <a:pt x="160" y="366"/>
                      </a:lnTo>
                      <a:lnTo>
                        <a:pt x="157" y="391"/>
                      </a:lnTo>
                      <a:lnTo>
                        <a:pt x="188" y="414"/>
                      </a:lnTo>
                      <a:lnTo>
                        <a:pt x="199" y="414"/>
                      </a:lnTo>
                      <a:lnTo>
                        <a:pt x="167" y="445"/>
                      </a:lnTo>
                      <a:lnTo>
                        <a:pt x="136" y="452"/>
                      </a:lnTo>
                      <a:lnTo>
                        <a:pt x="136" y="434"/>
                      </a:lnTo>
                      <a:lnTo>
                        <a:pt x="91" y="372"/>
                      </a:lnTo>
                      <a:lnTo>
                        <a:pt x="85" y="355"/>
                      </a:lnTo>
                      <a:lnTo>
                        <a:pt x="109" y="335"/>
                      </a:lnTo>
                      <a:lnTo>
                        <a:pt x="106" y="310"/>
                      </a:lnTo>
                      <a:lnTo>
                        <a:pt x="106" y="282"/>
                      </a:lnTo>
                      <a:lnTo>
                        <a:pt x="119" y="276"/>
                      </a:lnTo>
                      <a:lnTo>
                        <a:pt x="106" y="263"/>
                      </a:lnTo>
                      <a:lnTo>
                        <a:pt x="106" y="162"/>
                      </a:lnTo>
                      <a:lnTo>
                        <a:pt x="43" y="162"/>
                      </a:lnTo>
                      <a:lnTo>
                        <a:pt x="61" y="138"/>
                      </a:lnTo>
                      <a:lnTo>
                        <a:pt x="60" y="130"/>
                      </a:lnTo>
                      <a:lnTo>
                        <a:pt x="39" y="150"/>
                      </a:lnTo>
                      <a:lnTo>
                        <a:pt x="32" y="162"/>
                      </a:lnTo>
                      <a:lnTo>
                        <a:pt x="0" y="162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2" name="Freeform 24"/>
                <p:cNvSpPr>
                  <a:spLocks/>
                </p:cNvSpPr>
                <p:nvPr/>
              </p:nvSpPr>
              <p:spPr bwMode="auto">
                <a:xfrm>
                  <a:off x="5221" y="3217"/>
                  <a:ext cx="68" cy="113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45" y="14"/>
                    </a:cxn>
                    <a:cxn ang="0">
                      <a:pos x="39" y="23"/>
                    </a:cxn>
                    <a:cxn ang="0">
                      <a:pos x="41" y="38"/>
                    </a:cxn>
                    <a:cxn ang="0">
                      <a:pos x="33" y="58"/>
                    </a:cxn>
                    <a:cxn ang="0">
                      <a:pos x="22" y="77"/>
                    </a:cxn>
                    <a:cxn ang="0">
                      <a:pos x="5" y="89"/>
                    </a:cxn>
                    <a:cxn ang="0">
                      <a:pos x="0" y="110"/>
                    </a:cxn>
                    <a:cxn ang="0">
                      <a:pos x="7" y="112"/>
                    </a:cxn>
                    <a:cxn ang="0">
                      <a:pos x="7" y="92"/>
                    </a:cxn>
                    <a:cxn ang="0">
                      <a:pos x="31" y="91"/>
                    </a:cxn>
                    <a:cxn ang="0">
                      <a:pos x="49" y="78"/>
                    </a:cxn>
                    <a:cxn ang="0">
                      <a:pos x="49" y="51"/>
                    </a:cxn>
                    <a:cxn ang="0">
                      <a:pos x="55" y="41"/>
                    </a:cxn>
                    <a:cxn ang="0">
                      <a:pos x="46" y="24"/>
                    </a:cxn>
                    <a:cxn ang="0">
                      <a:pos x="59" y="19"/>
                    </a:cxn>
                    <a:cxn ang="0">
                      <a:pos x="67" y="5"/>
                    </a:cxn>
                    <a:cxn ang="0">
                      <a:pos x="49" y="7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68" h="113">
                      <a:moveTo>
                        <a:pt x="45" y="0"/>
                      </a:moveTo>
                      <a:lnTo>
                        <a:pt x="45" y="14"/>
                      </a:lnTo>
                      <a:lnTo>
                        <a:pt x="39" y="23"/>
                      </a:lnTo>
                      <a:lnTo>
                        <a:pt x="41" y="38"/>
                      </a:lnTo>
                      <a:lnTo>
                        <a:pt x="33" y="58"/>
                      </a:lnTo>
                      <a:lnTo>
                        <a:pt x="22" y="77"/>
                      </a:lnTo>
                      <a:lnTo>
                        <a:pt x="5" y="89"/>
                      </a:lnTo>
                      <a:lnTo>
                        <a:pt x="0" y="110"/>
                      </a:lnTo>
                      <a:lnTo>
                        <a:pt x="7" y="112"/>
                      </a:lnTo>
                      <a:lnTo>
                        <a:pt x="7" y="92"/>
                      </a:lnTo>
                      <a:lnTo>
                        <a:pt x="31" y="91"/>
                      </a:lnTo>
                      <a:lnTo>
                        <a:pt x="49" y="78"/>
                      </a:lnTo>
                      <a:lnTo>
                        <a:pt x="49" y="51"/>
                      </a:lnTo>
                      <a:lnTo>
                        <a:pt x="55" y="41"/>
                      </a:lnTo>
                      <a:lnTo>
                        <a:pt x="46" y="24"/>
                      </a:lnTo>
                      <a:lnTo>
                        <a:pt x="59" y="19"/>
                      </a:lnTo>
                      <a:lnTo>
                        <a:pt x="67" y="5"/>
                      </a:lnTo>
                      <a:lnTo>
                        <a:pt x="49" y="7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3" name="Freeform 25"/>
                <p:cNvSpPr>
                  <a:spLocks/>
                </p:cNvSpPr>
                <p:nvPr/>
              </p:nvSpPr>
              <p:spPr bwMode="auto">
                <a:xfrm>
                  <a:off x="4967" y="3518"/>
                  <a:ext cx="17" cy="26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11"/>
                    </a:cxn>
                    <a:cxn ang="0">
                      <a:pos x="5" y="25"/>
                    </a:cxn>
                    <a:cxn ang="0">
                      <a:pos x="16" y="15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7" h="26">
                      <a:moveTo>
                        <a:pt x="8" y="0"/>
                      </a:moveTo>
                      <a:lnTo>
                        <a:pt x="0" y="11"/>
                      </a:lnTo>
                      <a:lnTo>
                        <a:pt x="5" y="25"/>
                      </a:lnTo>
                      <a:lnTo>
                        <a:pt x="16" y="15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4" name="Freeform 26"/>
                <p:cNvSpPr>
                  <a:spLocks/>
                </p:cNvSpPr>
                <p:nvPr/>
              </p:nvSpPr>
              <p:spPr bwMode="auto">
                <a:xfrm>
                  <a:off x="5069" y="3545"/>
                  <a:ext cx="158" cy="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5"/>
                    </a:cxn>
                    <a:cxn ang="0">
                      <a:pos x="58" y="29"/>
                    </a:cxn>
                    <a:cxn ang="0">
                      <a:pos x="53" y="43"/>
                    </a:cxn>
                    <a:cxn ang="0">
                      <a:pos x="82" y="55"/>
                    </a:cxn>
                    <a:cxn ang="0">
                      <a:pos x="157" y="55"/>
                    </a:cxn>
                    <a:cxn ang="0">
                      <a:pos x="75" y="67"/>
                    </a:cxn>
                    <a:cxn ang="0">
                      <a:pos x="53" y="43"/>
                    </a:cxn>
                    <a:cxn ang="0">
                      <a:pos x="32" y="3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8" h="68">
                      <a:moveTo>
                        <a:pt x="0" y="0"/>
                      </a:moveTo>
                      <a:lnTo>
                        <a:pt x="23" y="5"/>
                      </a:lnTo>
                      <a:lnTo>
                        <a:pt x="58" y="29"/>
                      </a:lnTo>
                      <a:lnTo>
                        <a:pt x="53" y="43"/>
                      </a:lnTo>
                      <a:lnTo>
                        <a:pt x="82" y="55"/>
                      </a:lnTo>
                      <a:lnTo>
                        <a:pt x="157" y="55"/>
                      </a:lnTo>
                      <a:lnTo>
                        <a:pt x="75" y="67"/>
                      </a:lnTo>
                      <a:lnTo>
                        <a:pt x="53" y="43"/>
                      </a:lnTo>
                      <a:lnTo>
                        <a:pt x="32" y="3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5" name="Freeform 27"/>
                <p:cNvSpPr>
                  <a:spLocks/>
                </p:cNvSpPr>
                <p:nvPr/>
              </p:nvSpPr>
              <p:spPr bwMode="auto">
                <a:xfrm>
                  <a:off x="5195" y="3601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135" y="155"/>
                    </a:cxn>
                    <a:cxn ang="0">
                      <a:pos x="127" y="152"/>
                    </a:cxn>
                    <a:cxn ang="0">
                      <a:pos x="110" y="134"/>
                    </a:cxn>
                    <a:cxn ang="0">
                      <a:pos x="92" y="130"/>
                    </a:cxn>
                    <a:cxn ang="0">
                      <a:pos x="88" y="119"/>
                    </a:cxn>
                    <a:cxn ang="0">
                      <a:pos x="78" y="111"/>
                    </a:cxn>
                    <a:cxn ang="0">
                      <a:pos x="62" y="111"/>
                    </a:cxn>
                    <a:cxn ang="0">
                      <a:pos x="44" y="118"/>
                    </a:cxn>
                    <a:cxn ang="0">
                      <a:pos x="28" y="121"/>
                    </a:cxn>
                    <a:cxn ang="0">
                      <a:pos x="10" y="121"/>
                    </a:cxn>
                    <a:cxn ang="0">
                      <a:pos x="10" y="109"/>
                    </a:cxn>
                    <a:cxn ang="0">
                      <a:pos x="3" y="91"/>
                    </a:cxn>
                    <a:cxn ang="0">
                      <a:pos x="2" y="81"/>
                    </a:cxn>
                    <a:cxn ang="0">
                      <a:pos x="2" y="56"/>
                    </a:cxn>
                    <a:cxn ang="0">
                      <a:pos x="31" y="43"/>
                    </a:cxn>
                    <a:cxn ang="0">
                      <a:pos x="34" y="29"/>
                    </a:cxn>
                    <a:cxn ang="0">
                      <a:pos x="40" y="30"/>
                    </a:cxn>
                    <a:cxn ang="0">
                      <a:pos x="55" y="15"/>
                    </a:cxn>
                    <a:cxn ang="0">
                      <a:pos x="70" y="17"/>
                    </a:cxn>
                    <a:cxn ang="0">
                      <a:pos x="80" y="7"/>
                    </a:cxn>
                    <a:cxn ang="0">
                      <a:pos x="89" y="5"/>
                    </a:cxn>
                    <a:cxn ang="0">
                      <a:pos x="103" y="24"/>
                    </a:cxn>
                    <a:cxn ang="0">
                      <a:pos x="116" y="30"/>
                    </a:cxn>
                    <a:cxn ang="0">
                      <a:pos x="117" y="11"/>
                    </a:cxn>
                    <a:cxn ang="0">
                      <a:pos x="122" y="0"/>
                    </a:cxn>
                    <a:cxn ang="0">
                      <a:pos x="132" y="15"/>
                    </a:cxn>
                    <a:cxn ang="0">
                      <a:pos x="140" y="43"/>
                    </a:cxn>
                    <a:cxn ang="0">
                      <a:pos x="156" y="59"/>
                    </a:cxn>
                    <a:cxn ang="0">
                      <a:pos x="165" y="72"/>
                    </a:cxn>
                    <a:cxn ang="0">
                      <a:pos x="168" y="95"/>
                    </a:cxn>
                    <a:cxn ang="0">
                      <a:pos x="157" y="121"/>
                    </a:cxn>
                    <a:cxn ang="0">
                      <a:pos x="155" y="145"/>
                    </a:cxn>
                    <a:cxn ang="0">
                      <a:pos x="140" y="154"/>
                    </a:cxn>
                  </a:cxnLst>
                  <a:rect l="0" t="0" r="r" b="b"/>
                  <a:pathLst>
                    <a:path w="169" h="159">
                      <a:moveTo>
                        <a:pt x="140" y="154"/>
                      </a:moveTo>
                      <a:lnTo>
                        <a:pt x="135" y="155"/>
                      </a:lnTo>
                      <a:lnTo>
                        <a:pt x="132" y="158"/>
                      </a:lnTo>
                      <a:lnTo>
                        <a:pt x="127" y="152"/>
                      </a:lnTo>
                      <a:lnTo>
                        <a:pt x="112" y="145"/>
                      </a:lnTo>
                      <a:lnTo>
                        <a:pt x="110" y="134"/>
                      </a:lnTo>
                      <a:lnTo>
                        <a:pt x="105" y="130"/>
                      </a:lnTo>
                      <a:lnTo>
                        <a:pt x="92" y="130"/>
                      </a:lnTo>
                      <a:lnTo>
                        <a:pt x="92" y="122"/>
                      </a:lnTo>
                      <a:lnTo>
                        <a:pt x="88" y="119"/>
                      </a:lnTo>
                      <a:lnTo>
                        <a:pt x="87" y="112"/>
                      </a:lnTo>
                      <a:lnTo>
                        <a:pt x="78" y="111"/>
                      </a:lnTo>
                      <a:lnTo>
                        <a:pt x="70" y="109"/>
                      </a:lnTo>
                      <a:lnTo>
                        <a:pt x="62" y="111"/>
                      </a:lnTo>
                      <a:lnTo>
                        <a:pt x="62" y="112"/>
                      </a:lnTo>
                      <a:lnTo>
                        <a:pt x="44" y="118"/>
                      </a:lnTo>
                      <a:lnTo>
                        <a:pt x="44" y="121"/>
                      </a:lnTo>
                      <a:lnTo>
                        <a:pt x="28" y="121"/>
                      </a:lnTo>
                      <a:lnTo>
                        <a:pt x="20" y="126"/>
                      </a:lnTo>
                      <a:lnTo>
                        <a:pt x="10" y="121"/>
                      </a:lnTo>
                      <a:lnTo>
                        <a:pt x="10" y="119"/>
                      </a:lnTo>
                      <a:lnTo>
                        <a:pt x="10" y="109"/>
                      </a:lnTo>
                      <a:lnTo>
                        <a:pt x="7" y="99"/>
                      </a:lnTo>
                      <a:lnTo>
                        <a:pt x="3" y="91"/>
                      </a:lnTo>
                      <a:lnTo>
                        <a:pt x="5" y="84"/>
                      </a:lnTo>
                      <a:lnTo>
                        <a:pt x="2" y="81"/>
                      </a:lnTo>
                      <a:lnTo>
                        <a:pt x="0" y="66"/>
                      </a:lnTo>
                      <a:lnTo>
                        <a:pt x="2" y="56"/>
                      </a:lnTo>
                      <a:lnTo>
                        <a:pt x="11" y="48"/>
                      </a:lnTo>
                      <a:lnTo>
                        <a:pt x="31" y="43"/>
                      </a:lnTo>
                      <a:lnTo>
                        <a:pt x="36" y="36"/>
                      </a:lnTo>
                      <a:lnTo>
                        <a:pt x="34" y="29"/>
                      </a:lnTo>
                      <a:lnTo>
                        <a:pt x="39" y="27"/>
                      </a:lnTo>
                      <a:lnTo>
                        <a:pt x="40" y="30"/>
                      </a:lnTo>
                      <a:lnTo>
                        <a:pt x="42" y="25"/>
                      </a:lnTo>
                      <a:lnTo>
                        <a:pt x="55" y="15"/>
                      </a:lnTo>
                      <a:lnTo>
                        <a:pt x="62" y="20"/>
                      </a:lnTo>
                      <a:lnTo>
                        <a:pt x="70" y="17"/>
                      </a:lnTo>
                      <a:lnTo>
                        <a:pt x="72" y="9"/>
                      </a:lnTo>
                      <a:lnTo>
                        <a:pt x="80" y="7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98" y="3"/>
                      </a:lnTo>
                      <a:lnTo>
                        <a:pt x="103" y="24"/>
                      </a:lnTo>
                      <a:lnTo>
                        <a:pt x="110" y="30"/>
                      </a:lnTo>
                      <a:lnTo>
                        <a:pt x="116" y="30"/>
                      </a:lnTo>
                      <a:lnTo>
                        <a:pt x="119" y="17"/>
                      </a:lnTo>
                      <a:lnTo>
                        <a:pt x="117" y="11"/>
                      </a:lnTo>
                      <a:lnTo>
                        <a:pt x="119" y="1"/>
                      </a:lnTo>
                      <a:lnTo>
                        <a:pt x="122" y="0"/>
                      </a:lnTo>
                      <a:lnTo>
                        <a:pt x="127" y="12"/>
                      </a:lnTo>
                      <a:lnTo>
                        <a:pt x="132" y="15"/>
                      </a:lnTo>
                      <a:lnTo>
                        <a:pt x="135" y="27"/>
                      </a:lnTo>
                      <a:lnTo>
                        <a:pt x="140" y="43"/>
                      </a:lnTo>
                      <a:lnTo>
                        <a:pt x="147" y="47"/>
                      </a:lnTo>
                      <a:lnTo>
                        <a:pt x="156" y="59"/>
                      </a:lnTo>
                      <a:lnTo>
                        <a:pt x="157" y="65"/>
                      </a:lnTo>
                      <a:lnTo>
                        <a:pt x="165" y="72"/>
                      </a:lnTo>
                      <a:lnTo>
                        <a:pt x="168" y="85"/>
                      </a:lnTo>
                      <a:lnTo>
                        <a:pt x="168" y="95"/>
                      </a:lnTo>
                      <a:lnTo>
                        <a:pt x="165" y="111"/>
                      </a:lnTo>
                      <a:lnTo>
                        <a:pt x="157" y="121"/>
                      </a:lnTo>
                      <a:lnTo>
                        <a:pt x="155" y="134"/>
                      </a:lnTo>
                      <a:lnTo>
                        <a:pt x="155" y="145"/>
                      </a:lnTo>
                      <a:lnTo>
                        <a:pt x="147" y="147"/>
                      </a:lnTo>
                      <a:lnTo>
                        <a:pt x="140" y="154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6" name="Freeform 28"/>
                <p:cNvSpPr>
                  <a:spLocks/>
                </p:cNvSpPr>
                <p:nvPr/>
              </p:nvSpPr>
              <p:spPr bwMode="auto">
                <a:xfrm>
                  <a:off x="5330" y="3768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" y="13"/>
                    </a:cxn>
                    <a:cxn ang="0">
                      <a:pos x="2" y="10"/>
                    </a:cxn>
                    <a:cxn ang="0">
                      <a:pos x="2" y="8"/>
                    </a:cxn>
                    <a:cxn ang="0">
                      <a:pos x="1" y="5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8" y="2"/>
                    </a:cxn>
                    <a:cxn ang="0">
                      <a:pos x="11" y="2"/>
                    </a:cxn>
                    <a:cxn ang="0">
                      <a:pos x="12" y="2"/>
                    </a:cxn>
                    <a:cxn ang="0">
                      <a:pos x="16" y="0"/>
                    </a:cxn>
                    <a:cxn ang="0">
                      <a:pos x="16" y="8"/>
                    </a:cxn>
                    <a:cxn ang="0">
                      <a:pos x="14" y="10"/>
                    </a:cxn>
                    <a:cxn ang="0">
                      <a:pos x="12" y="13"/>
                    </a:cxn>
                    <a:cxn ang="0">
                      <a:pos x="12" y="16"/>
                    </a:cxn>
                    <a:cxn ang="0">
                      <a:pos x="11" y="16"/>
                    </a:cxn>
                    <a:cxn ang="0">
                      <a:pos x="11" y="19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7" h="20">
                      <a:moveTo>
                        <a:pt x="8" y="16"/>
                      </a:move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14" y="10"/>
                      </a:lnTo>
                      <a:lnTo>
                        <a:pt x="12" y="13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1" y="19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7" name="Freeform 29"/>
                <p:cNvSpPr>
                  <a:spLocks/>
                </p:cNvSpPr>
                <p:nvPr/>
              </p:nvSpPr>
              <p:spPr bwMode="auto">
                <a:xfrm>
                  <a:off x="4739" y="3587"/>
                  <a:ext cx="19" cy="76"/>
                </a:xfrm>
                <a:custGeom>
                  <a:avLst/>
                  <a:gdLst/>
                  <a:ahLst/>
                  <a:cxnLst>
                    <a:cxn ang="0">
                      <a:pos x="2" y="26"/>
                    </a:cxn>
                    <a:cxn ang="0">
                      <a:pos x="9" y="20"/>
                    </a:cxn>
                    <a:cxn ang="0">
                      <a:pos x="14" y="0"/>
                    </a:cxn>
                    <a:cxn ang="0">
                      <a:pos x="18" y="30"/>
                    </a:cxn>
                    <a:cxn ang="0">
                      <a:pos x="12" y="67"/>
                    </a:cxn>
                    <a:cxn ang="0">
                      <a:pos x="0" y="75"/>
                    </a:cxn>
                    <a:cxn ang="0">
                      <a:pos x="0" y="57"/>
                    </a:cxn>
                    <a:cxn ang="0">
                      <a:pos x="3" y="45"/>
                    </a:cxn>
                    <a:cxn ang="0">
                      <a:pos x="2" y="26"/>
                    </a:cxn>
                  </a:cxnLst>
                  <a:rect l="0" t="0" r="r" b="b"/>
                  <a:pathLst>
                    <a:path w="19" h="76">
                      <a:moveTo>
                        <a:pt x="2" y="26"/>
                      </a:moveTo>
                      <a:lnTo>
                        <a:pt x="9" y="20"/>
                      </a:lnTo>
                      <a:lnTo>
                        <a:pt x="14" y="0"/>
                      </a:lnTo>
                      <a:lnTo>
                        <a:pt x="18" y="30"/>
                      </a:lnTo>
                      <a:lnTo>
                        <a:pt x="12" y="67"/>
                      </a:lnTo>
                      <a:lnTo>
                        <a:pt x="0" y="75"/>
                      </a:lnTo>
                      <a:lnTo>
                        <a:pt x="0" y="57"/>
                      </a:lnTo>
                      <a:lnTo>
                        <a:pt x="3" y="45"/>
                      </a:lnTo>
                      <a:lnTo>
                        <a:pt x="2" y="26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</p:grpSp>
        </p:grpSp>
      </p:grpSp>
      <p:sp>
        <p:nvSpPr>
          <p:cNvPr id="1126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5735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20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12321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12322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DCA8B76E-9407-4B19-A558-99AB10DDC610}" type="slidenum">
              <a:rPr lang="en-US">
                <a:solidFill>
                  <a:srgbClr val="FFFFFF"/>
                </a:solidFill>
                <a:latin typeface="Times" pitchFamily="18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7769225" y="5254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FF0000"/>
                </a:solidFill>
              </a:rPr>
              <a:t>*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2244A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367213"/>
            <a:ext cx="9131300" cy="2478087"/>
            <a:chOff x="0" y="2751"/>
            <a:chExt cx="5752" cy="1561"/>
          </a:xfrm>
        </p:grpSpPr>
        <p:sp>
          <p:nvSpPr>
            <p:cNvPr id="12291" name="Rectangle 3"/>
            <p:cNvSpPr>
              <a:spLocks noChangeArrowheads="1"/>
            </p:cNvSpPr>
            <p:nvPr/>
          </p:nvSpPr>
          <p:spPr bwMode="auto">
            <a:xfrm>
              <a:off x="0" y="4080"/>
              <a:ext cx="5752" cy="2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3200">
                <a:solidFill>
                  <a:srgbClr val="FFFFFF"/>
                </a:solidFill>
                <a:latin typeface="Times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458" y="2751"/>
              <a:ext cx="1190" cy="1426"/>
              <a:chOff x="4458" y="2751"/>
              <a:chExt cx="1190" cy="1426"/>
            </a:xfrm>
          </p:grpSpPr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>
                <a:off x="4614" y="2790"/>
                <a:ext cx="1034" cy="1273"/>
              </a:xfrm>
              <a:custGeom>
                <a:avLst/>
                <a:gdLst/>
                <a:ahLst/>
                <a:cxnLst>
                  <a:cxn ang="0">
                    <a:pos x="646" y="23"/>
                  </a:cxn>
                  <a:cxn ang="0">
                    <a:pos x="765" y="92"/>
                  </a:cxn>
                  <a:cxn ang="0">
                    <a:pos x="866" y="184"/>
                  </a:cxn>
                  <a:cxn ang="0">
                    <a:pos x="944" y="294"/>
                  </a:cxn>
                  <a:cxn ang="0">
                    <a:pos x="1000" y="417"/>
                  </a:cxn>
                  <a:cxn ang="0">
                    <a:pos x="1030" y="550"/>
                  </a:cxn>
                  <a:cxn ang="0">
                    <a:pos x="1030" y="688"/>
                  </a:cxn>
                  <a:cxn ang="0">
                    <a:pos x="1000" y="821"/>
                  </a:cxn>
                  <a:cxn ang="0">
                    <a:pos x="944" y="944"/>
                  </a:cxn>
                  <a:cxn ang="0">
                    <a:pos x="866" y="1055"/>
                  </a:cxn>
                  <a:cxn ang="0">
                    <a:pos x="765" y="1148"/>
                  </a:cxn>
                  <a:cxn ang="0">
                    <a:pos x="646" y="1215"/>
                  </a:cxn>
                  <a:cxn ang="0">
                    <a:pos x="517" y="1257"/>
                  </a:cxn>
                  <a:cxn ang="0">
                    <a:pos x="382" y="1272"/>
                  </a:cxn>
                  <a:cxn ang="0">
                    <a:pos x="246" y="1257"/>
                  </a:cxn>
                  <a:cxn ang="0">
                    <a:pos x="118" y="1215"/>
                  </a:cxn>
                  <a:cxn ang="0">
                    <a:pos x="0" y="1148"/>
                  </a:cxn>
                  <a:cxn ang="0">
                    <a:pos x="89" y="1129"/>
                  </a:cxn>
                  <a:cxn ang="0">
                    <a:pos x="201" y="1179"/>
                  </a:cxn>
                  <a:cxn ang="0">
                    <a:pos x="320" y="1204"/>
                  </a:cxn>
                  <a:cxn ang="0">
                    <a:pos x="443" y="1204"/>
                  </a:cxn>
                  <a:cxn ang="0">
                    <a:pos x="563" y="1179"/>
                  </a:cxn>
                  <a:cxn ang="0">
                    <a:pos x="675" y="1129"/>
                  </a:cxn>
                  <a:cxn ang="0">
                    <a:pos x="775" y="1057"/>
                  </a:cxn>
                  <a:cxn ang="0">
                    <a:pos x="857" y="965"/>
                  </a:cxn>
                  <a:cxn ang="0">
                    <a:pos x="919" y="858"/>
                  </a:cxn>
                  <a:cxn ang="0">
                    <a:pos x="956" y="742"/>
                  </a:cxn>
                  <a:cxn ang="0">
                    <a:pos x="969" y="619"/>
                  </a:cxn>
                  <a:cxn ang="0">
                    <a:pos x="956" y="496"/>
                  </a:cxn>
                  <a:cxn ang="0">
                    <a:pos x="919" y="381"/>
                  </a:cxn>
                  <a:cxn ang="0">
                    <a:pos x="857" y="273"/>
                  </a:cxn>
                  <a:cxn ang="0">
                    <a:pos x="775" y="182"/>
                  </a:cxn>
                  <a:cxn ang="0">
                    <a:pos x="675" y="110"/>
                  </a:cxn>
                  <a:cxn ang="0">
                    <a:pos x="563" y="61"/>
                  </a:cxn>
                  <a:cxn ang="0">
                    <a:pos x="582" y="0"/>
                  </a:cxn>
                </a:cxnLst>
                <a:rect l="0" t="0" r="r" b="b"/>
                <a:pathLst>
                  <a:path w="1034" h="1273">
                    <a:moveTo>
                      <a:pt x="582" y="0"/>
                    </a:moveTo>
                    <a:lnTo>
                      <a:pt x="646" y="23"/>
                    </a:lnTo>
                    <a:lnTo>
                      <a:pt x="707" y="56"/>
                    </a:lnTo>
                    <a:lnTo>
                      <a:pt x="765" y="92"/>
                    </a:lnTo>
                    <a:lnTo>
                      <a:pt x="818" y="134"/>
                    </a:lnTo>
                    <a:lnTo>
                      <a:pt x="866" y="184"/>
                    </a:lnTo>
                    <a:lnTo>
                      <a:pt x="908" y="237"/>
                    </a:lnTo>
                    <a:lnTo>
                      <a:pt x="944" y="294"/>
                    </a:lnTo>
                    <a:lnTo>
                      <a:pt x="977" y="353"/>
                    </a:lnTo>
                    <a:lnTo>
                      <a:pt x="1000" y="417"/>
                    </a:lnTo>
                    <a:lnTo>
                      <a:pt x="1018" y="483"/>
                    </a:lnTo>
                    <a:lnTo>
                      <a:pt x="1030" y="550"/>
                    </a:lnTo>
                    <a:lnTo>
                      <a:pt x="1033" y="619"/>
                    </a:lnTo>
                    <a:lnTo>
                      <a:pt x="1030" y="688"/>
                    </a:lnTo>
                    <a:lnTo>
                      <a:pt x="1018" y="756"/>
                    </a:lnTo>
                    <a:lnTo>
                      <a:pt x="1000" y="821"/>
                    </a:lnTo>
                    <a:lnTo>
                      <a:pt x="977" y="884"/>
                    </a:lnTo>
                    <a:lnTo>
                      <a:pt x="944" y="944"/>
                    </a:lnTo>
                    <a:lnTo>
                      <a:pt x="908" y="1003"/>
                    </a:lnTo>
                    <a:lnTo>
                      <a:pt x="866" y="1055"/>
                    </a:lnTo>
                    <a:lnTo>
                      <a:pt x="818" y="1105"/>
                    </a:lnTo>
                    <a:lnTo>
                      <a:pt x="765" y="1148"/>
                    </a:lnTo>
                    <a:lnTo>
                      <a:pt x="707" y="1183"/>
                    </a:lnTo>
                    <a:lnTo>
                      <a:pt x="646" y="1215"/>
                    </a:lnTo>
                    <a:lnTo>
                      <a:pt x="582" y="1239"/>
                    </a:lnTo>
                    <a:lnTo>
                      <a:pt x="517" y="1257"/>
                    </a:lnTo>
                    <a:lnTo>
                      <a:pt x="450" y="1269"/>
                    </a:lnTo>
                    <a:lnTo>
                      <a:pt x="382" y="1272"/>
                    </a:lnTo>
                    <a:lnTo>
                      <a:pt x="313" y="1269"/>
                    </a:lnTo>
                    <a:lnTo>
                      <a:pt x="246" y="1257"/>
                    </a:lnTo>
                    <a:lnTo>
                      <a:pt x="180" y="1239"/>
                    </a:lnTo>
                    <a:lnTo>
                      <a:pt x="118" y="1215"/>
                    </a:lnTo>
                    <a:lnTo>
                      <a:pt x="57" y="1183"/>
                    </a:lnTo>
                    <a:lnTo>
                      <a:pt x="0" y="1148"/>
                    </a:lnTo>
                    <a:lnTo>
                      <a:pt x="36" y="1095"/>
                    </a:lnTo>
                    <a:lnTo>
                      <a:pt x="89" y="1129"/>
                    </a:lnTo>
                    <a:lnTo>
                      <a:pt x="144" y="1156"/>
                    </a:lnTo>
                    <a:lnTo>
                      <a:pt x="201" y="1179"/>
                    </a:lnTo>
                    <a:lnTo>
                      <a:pt x="261" y="1195"/>
                    </a:lnTo>
                    <a:lnTo>
                      <a:pt x="320" y="1204"/>
                    </a:lnTo>
                    <a:lnTo>
                      <a:pt x="382" y="1208"/>
                    </a:lnTo>
                    <a:lnTo>
                      <a:pt x="443" y="1204"/>
                    </a:lnTo>
                    <a:lnTo>
                      <a:pt x="504" y="1195"/>
                    </a:lnTo>
                    <a:lnTo>
                      <a:pt x="563" y="1179"/>
                    </a:lnTo>
                    <a:lnTo>
                      <a:pt x="621" y="1156"/>
                    </a:lnTo>
                    <a:lnTo>
                      <a:pt x="675" y="1129"/>
                    </a:lnTo>
                    <a:lnTo>
                      <a:pt x="727" y="1095"/>
                    </a:lnTo>
                    <a:lnTo>
                      <a:pt x="775" y="1057"/>
                    </a:lnTo>
                    <a:lnTo>
                      <a:pt x="818" y="1013"/>
                    </a:lnTo>
                    <a:lnTo>
                      <a:pt x="857" y="965"/>
                    </a:lnTo>
                    <a:lnTo>
                      <a:pt x="890" y="913"/>
                    </a:lnTo>
                    <a:lnTo>
                      <a:pt x="919" y="858"/>
                    </a:lnTo>
                    <a:lnTo>
                      <a:pt x="941" y="802"/>
                    </a:lnTo>
                    <a:lnTo>
                      <a:pt x="956" y="742"/>
                    </a:lnTo>
                    <a:lnTo>
                      <a:pt x="965" y="680"/>
                    </a:lnTo>
                    <a:lnTo>
                      <a:pt x="969" y="619"/>
                    </a:lnTo>
                    <a:lnTo>
                      <a:pt x="965" y="557"/>
                    </a:lnTo>
                    <a:lnTo>
                      <a:pt x="956" y="496"/>
                    </a:lnTo>
                    <a:lnTo>
                      <a:pt x="941" y="437"/>
                    </a:lnTo>
                    <a:lnTo>
                      <a:pt x="919" y="381"/>
                    </a:lnTo>
                    <a:lnTo>
                      <a:pt x="890" y="325"/>
                    </a:lnTo>
                    <a:lnTo>
                      <a:pt x="857" y="273"/>
                    </a:lnTo>
                    <a:lnTo>
                      <a:pt x="818" y="225"/>
                    </a:lnTo>
                    <a:lnTo>
                      <a:pt x="775" y="182"/>
                    </a:lnTo>
                    <a:lnTo>
                      <a:pt x="727" y="144"/>
                    </a:lnTo>
                    <a:lnTo>
                      <a:pt x="675" y="110"/>
                    </a:lnTo>
                    <a:lnTo>
                      <a:pt x="621" y="81"/>
                    </a:lnTo>
                    <a:lnTo>
                      <a:pt x="563" y="61"/>
                    </a:lnTo>
                    <a:lnTo>
                      <a:pt x="565" y="56"/>
                    </a:lnTo>
                    <a:lnTo>
                      <a:pt x="582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sp>
            <p:nvSpPr>
              <p:cNvPr id="12294" name="Line 6"/>
              <p:cNvSpPr>
                <a:spLocks noChangeShapeType="1"/>
              </p:cNvSpPr>
              <p:nvPr/>
            </p:nvSpPr>
            <p:spPr bwMode="auto">
              <a:xfrm flipV="1">
                <a:off x="4639" y="3863"/>
                <a:ext cx="102" cy="185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sp>
            <p:nvSpPr>
              <p:cNvPr id="12295" name="Line 7"/>
              <p:cNvSpPr>
                <a:spLocks noChangeShapeType="1"/>
              </p:cNvSpPr>
              <p:nvPr/>
            </p:nvSpPr>
            <p:spPr bwMode="auto">
              <a:xfrm flipV="1">
                <a:off x="5210" y="2874"/>
                <a:ext cx="35" cy="7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sp>
            <p:nvSpPr>
              <p:cNvPr id="12296" name="Line 8"/>
              <p:cNvSpPr>
                <a:spLocks noChangeShapeType="1"/>
              </p:cNvSpPr>
              <p:nvPr/>
            </p:nvSpPr>
            <p:spPr bwMode="auto">
              <a:xfrm flipV="1">
                <a:off x="5270" y="2751"/>
                <a:ext cx="35" cy="7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>
                <a:off x="4753" y="4067"/>
                <a:ext cx="604" cy="110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14" y="57"/>
                  </a:cxn>
                  <a:cxn ang="0">
                    <a:pos x="31" y="46"/>
                  </a:cxn>
                  <a:cxn ang="0">
                    <a:pos x="63" y="30"/>
                  </a:cxn>
                  <a:cxn ang="0">
                    <a:pos x="100" y="21"/>
                  </a:cxn>
                  <a:cxn ang="0">
                    <a:pos x="134" y="13"/>
                  </a:cxn>
                  <a:cxn ang="0">
                    <a:pos x="181" y="6"/>
                  </a:cxn>
                  <a:cxn ang="0">
                    <a:pos x="225" y="2"/>
                  </a:cxn>
                  <a:cxn ang="0">
                    <a:pos x="277" y="0"/>
                  </a:cxn>
                  <a:cxn ang="0">
                    <a:pos x="340" y="0"/>
                  </a:cxn>
                  <a:cxn ang="0">
                    <a:pos x="407" y="4"/>
                  </a:cxn>
                  <a:cxn ang="0">
                    <a:pos x="453" y="10"/>
                  </a:cxn>
                  <a:cxn ang="0">
                    <a:pos x="502" y="19"/>
                  </a:cxn>
                  <a:cxn ang="0">
                    <a:pos x="549" y="33"/>
                  </a:cxn>
                  <a:cxn ang="0">
                    <a:pos x="573" y="47"/>
                  </a:cxn>
                  <a:cxn ang="0">
                    <a:pos x="588" y="58"/>
                  </a:cxn>
                  <a:cxn ang="0">
                    <a:pos x="603" y="77"/>
                  </a:cxn>
                  <a:cxn ang="0">
                    <a:pos x="578" y="87"/>
                  </a:cxn>
                  <a:cxn ang="0">
                    <a:pos x="536" y="95"/>
                  </a:cxn>
                  <a:cxn ang="0">
                    <a:pos x="485" y="101"/>
                  </a:cxn>
                  <a:cxn ang="0">
                    <a:pos x="436" y="106"/>
                  </a:cxn>
                  <a:cxn ang="0">
                    <a:pos x="377" y="108"/>
                  </a:cxn>
                  <a:cxn ang="0">
                    <a:pos x="313" y="109"/>
                  </a:cxn>
                  <a:cxn ang="0">
                    <a:pos x="252" y="109"/>
                  </a:cxn>
                  <a:cxn ang="0">
                    <a:pos x="188" y="108"/>
                  </a:cxn>
                  <a:cxn ang="0">
                    <a:pos x="117" y="102"/>
                  </a:cxn>
                  <a:cxn ang="0">
                    <a:pos x="61" y="96"/>
                  </a:cxn>
                  <a:cxn ang="0">
                    <a:pos x="14" y="86"/>
                  </a:cxn>
                  <a:cxn ang="0">
                    <a:pos x="0" y="78"/>
                  </a:cxn>
                  <a:cxn ang="0">
                    <a:pos x="2" y="70"/>
                  </a:cxn>
                </a:cxnLst>
                <a:rect l="0" t="0" r="r" b="b"/>
                <a:pathLst>
                  <a:path w="604" h="110">
                    <a:moveTo>
                      <a:pt x="2" y="70"/>
                    </a:moveTo>
                    <a:lnTo>
                      <a:pt x="14" y="57"/>
                    </a:lnTo>
                    <a:lnTo>
                      <a:pt x="31" y="46"/>
                    </a:lnTo>
                    <a:lnTo>
                      <a:pt x="63" y="30"/>
                    </a:lnTo>
                    <a:lnTo>
                      <a:pt x="100" y="21"/>
                    </a:lnTo>
                    <a:lnTo>
                      <a:pt x="134" y="13"/>
                    </a:lnTo>
                    <a:lnTo>
                      <a:pt x="181" y="6"/>
                    </a:lnTo>
                    <a:lnTo>
                      <a:pt x="225" y="2"/>
                    </a:lnTo>
                    <a:lnTo>
                      <a:pt x="277" y="0"/>
                    </a:lnTo>
                    <a:lnTo>
                      <a:pt x="340" y="0"/>
                    </a:lnTo>
                    <a:lnTo>
                      <a:pt x="407" y="4"/>
                    </a:lnTo>
                    <a:lnTo>
                      <a:pt x="453" y="10"/>
                    </a:lnTo>
                    <a:lnTo>
                      <a:pt x="502" y="19"/>
                    </a:lnTo>
                    <a:lnTo>
                      <a:pt x="549" y="33"/>
                    </a:lnTo>
                    <a:lnTo>
                      <a:pt x="573" y="47"/>
                    </a:lnTo>
                    <a:lnTo>
                      <a:pt x="588" y="58"/>
                    </a:lnTo>
                    <a:lnTo>
                      <a:pt x="603" y="77"/>
                    </a:lnTo>
                    <a:lnTo>
                      <a:pt x="578" y="87"/>
                    </a:lnTo>
                    <a:lnTo>
                      <a:pt x="536" y="95"/>
                    </a:lnTo>
                    <a:lnTo>
                      <a:pt x="485" y="101"/>
                    </a:lnTo>
                    <a:lnTo>
                      <a:pt x="436" y="106"/>
                    </a:lnTo>
                    <a:lnTo>
                      <a:pt x="377" y="108"/>
                    </a:lnTo>
                    <a:lnTo>
                      <a:pt x="313" y="109"/>
                    </a:lnTo>
                    <a:lnTo>
                      <a:pt x="252" y="109"/>
                    </a:lnTo>
                    <a:lnTo>
                      <a:pt x="188" y="108"/>
                    </a:lnTo>
                    <a:lnTo>
                      <a:pt x="117" y="102"/>
                    </a:lnTo>
                    <a:lnTo>
                      <a:pt x="61" y="96"/>
                    </a:lnTo>
                    <a:lnTo>
                      <a:pt x="14" y="86"/>
                    </a:lnTo>
                    <a:lnTo>
                      <a:pt x="0" y="78"/>
                    </a:lnTo>
                    <a:lnTo>
                      <a:pt x="2" y="7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sp>
            <p:nvSpPr>
              <p:cNvPr id="12298" name="Oval 10"/>
              <p:cNvSpPr>
                <a:spLocks noChangeArrowheads="1"/>
              </p:cNvSpPr>
              <p:nvPr/>
            </p:nvSpPr>
            <p:spPr bwMode="auto">
              <a:xfrm>
                <a:off x="4458" y="2879"/>
                <a:ext cx="1074" cy="1073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4458" y="2991"/>
                <a:ext cx="999" cy="797"/>
                <a:chOff x="4458" y="2991"/>
                <a:chExt cx="999" cy="797"/>
              </a:xfrm>
            </p:grpSpPr>
            <p:sp>
              <p:nvSpPr>
                <p:cNvPr id="12300" name="Freeform 12"/>
                <p:cNvSpPr>
                  <a:spLocks/>
                </p:cNvSpPr>
                <p:nvPr/>
              </p:nvSpPr>
              <p:spPr bwMode="auto">
                <a:xfrm>
                  <a:off x="4599" y="3283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1" name="Freeform 13"/>
                <p:cNvSpPr>
                  <a:spLocks/>
                </p:cNvSpPr>
                <p:nvPr/>
              </p:nvSpPr>
              <p:spPr bwMode="auto">
                <a:xfrm>
                  <a:off x="4616" y="3305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2" name="Freeform 14"/>
                <p:cNvSpPr>
                  <a:spLocks/>
                </p:cNvSpPr>
                <p:nvPr/>
              </p:nvSpPr>
              <p:spPr bwMode="auto">
                <a:xfrm>
                  <a:off x="4674" y="3275"/>
                  <a:ext cx="37" cy="35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14" y="9"/>
                    </a:cxn>
                    <a:cxn ang="0">
                      <a:pos x="9" y="9"/>
                    </a:cxn>
                    <a:cxn ang="0">
                      <a:pos x="5" y="13"/>
                    </a:cxn>
                    <a:cxn ang="0">
                      <a:pos x="0" y="13"/>
                    </a:cxn>
                    <a:cxn ang="0">
                      <a:pos x="0" y="25"/>
                    </a:cxn>
                    <a:cxn ang="0">
                      <a:pos x="8" y="34"/>
                    </a:cxn>
                    <a:cxn ang="0">
                      <a:pos x="29" y="34"/>
                    </a:cxn>
                    <a:cxn ang="0">
                      <a:pos x="36" y="25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7" h="35">
                      <a:moveTo>
                        <a:pt x="36" y="0"/>
                      </a:move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9" y="9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8" y="34"/>
                      </a:lnTo>
                      <a:lnTo>
                        <a:pt x="29" y="34"/>
                      </a:lnTo>
                      <a:lnTo>
                        <a:pt x="36" y="25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3" name="Freeform 15"/>
                <p:cNvSpPr>
                  <a:spLocks/>
                </p:cNvSpPr>
                <p:nvPr/>
              </p:nvSpPr>
              <p:spPr bwMode="auto">
                <a:xfrm>
                  <a:off x="4458" y="3303"/>
                  <a:ext cx="324" cy="422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1" y="11"/>
                    </a:cxn>
                    <a:cxn ang="0">
                      <a:pos x="45" y="33"/>
                    </a:cxn>
                    <a:cxn ang="0">
                      <a:pos x="40" y="53"/>
                    </a:cxn>
                    <a:cxn ang="0">
                      <a:pos x="21" y="68"/>
                    </a:cxn>
                    <a:cxn ang="0">
                      <a:pos x="8" y="96"/>
                    </a:cxn>
                    <a:cxn ang="0">
                      <a:pos x="8" y="114"/>
                    </a:cxn>
                    <a:cxn ang="0">
                      <a:pos x="0" y="144"/>
                    </a:cxn>
                    <a:cxn ang="0">
                      <a:pos x="11" y="157"/>
                    </a:cxn>
                    <a:cxn ang="0">
                      <a:pos x="40" y="195"/>
                    </a:cxn>
                    <a:cxn ang="0">
                      <a:pos x="48" y="190"/>
                    </a:cxn>
                    <a:cxn ang="0">
                      <a:pos x="99" y="190"/>
                    </a:cxn>
                    <a:cxn ang="0">
                      <a:pos x="123" y="199"/>
                    </a:cxn>
                    <a:cxn ang="0">
                      <a:pos x="121" y="229"/>
                    </a:cxn>
                    <a:cxn ang="0">
                      <a:pos x="138" y="268"/>
                    </a:cxn>
                    <a:cxn ang="0">
                      <a:pos x="137" y="279"/>
                    </a:cxn>
                    <a:cxn ang="0">
                      <a:pos x="144" y="291"/>
                    </a:cxn>
                    <a:cxn ang="0">
                      <a:pos x="133" y="319"/>
                    </a:cxn>
                    <a:cxn ang="0">
                      <a:pos x="146" y="354"/>
                    </a:cxn>
                    <a:cxn ang="0">
                      <a:pos x="153" y="382"/>
                    </a:cxn>
                    <a:cxn ang="0">
                      <a:pos x="162" y="399"/>
                    </a:cxn>
                    <a:cxn ang="0">
                      <a:pos x="171" y="421"/>
                    </a:cxn>
                    <a:cxn ang="0">
                      <a:pos x="188" y="418"/>
                    </a:cxn>
                    <a:cxn ang="0">
                      <a:pos x="216" y="402"/>
                    </a:cxn>
                    <a:cxn ang="0">
                      <a:pos x="229" y="382"/>
                    </a:cxn>
                    <a:cxn ang="0">
                      <a:pos x="228" y="369"/>
                    </a:cxn>
                    <a:cxn ang="0">
                      <a:pos x="245" y="359"/>
                    </a:cxn>
                    <a:cxn ang="0">
                      <a:pos x="242" y="340"/>
                    </a:cxn>
                    <a:cxn ang="0">
                      <a:pos x="267" y="310"/>
                    </a:cxn>
                    <a:cxn ang="0">
                      <a:pos x="271" y="285"/>
                    </a:cxn>
                    <a:cxn ang="0">
                      <a:pos x="264" y="277"/>
                    </a:cxn>
                    <a:cxn ang="0">
                      <a:pos x="267" y="267"/>
                    </a:cxn>
                    <a:cxn ang="0">
                      <a:pos x="261" y="258"/>
                    </a:cxn>
                    <a:cxn ang="0">
                      <a:pos x="280" y="234"/>
                    </a:cxn>
                    <a:cxn ang="0">
                      <a:pos x="280" y="222"/>
                    </a:cxn>
                    <a:cxn ang="0">
                      <a:pos x="306" y="202"/>
                    </a:cxn>
                    <a:cxn ang="0">
                      <a:pos x="323" y="148"/>
                    </a:cxn>
                    <a:cxn ang="0">
                      <a:pos x="299" y="162"/>
                    </a:cxn>
                    <a:cxn ang="0">
                      <a:pos x="278" y="156"/>
                    </a:cxn>
                    <a:cxn ang="0">
                      <a:pos x="281" y="143"/>
                    </a:cxn>
                    <a:cxn ang="0">
                      <a:pos x="260" y="129"/>
                    </a:cxn>
                    <a:cxn ang="0">
                      <a:pos x="250" y="94"/>
                    </a:cxn>
                    <a:cxn ang="0">
                      <a:pos x="230" y="66"/>
                    </a:cxn>
                    <a:cxn ang="0">
                      <a:pos x="230" y="47"/>
                    </a:cxn>
                    <a:cxn ang="0">
                      <a:pos x="219" y="46"/>
                    </a:cxn>
                    <a:cxn ang="0">
                      <a:pos x="212" y="49"/>
                    </a:cxn>
                    <a:cxn ang="0">
                      <a:pos x="182" y="38"/>
                    </a:cxn>
                    <a:cxn ang="0">
                      <a:pos x="174" y="46"/>
                    </a:cxn>
                    <a:cxn ang="0">
                      <a:pos x="167" y="56"/>
                    </a:cxn>
                    <a:cxn ang="0">
                      <a:pos x="151" y="38"/>
                    </a:cxn>
                    <a:cxn ang="0">
                      <a:pos x="135" y="33"/>
                    </a:cxn>
                    <a:cxn ang="0">
                      <a:pos x="134" y="10"/>
                    </a:cxn>
                    <a:cxn ang="0">
                      <a:pos x="111" y="14"/>
                    </a:cxn>
                    <a:cxn ang="0">
                      <a:pos x="96" y="9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324" h="422">
                      <a:moveTo>
                        <a:pt x="76" y="0"/>
                      </a:moveTo>
                      <a:lnTo>
                        <a:pt x="71" y="11"/>
                      </a:lnTo>
                      <a:lnTo>
                        <a:pt x="45" y="33"/>
                      </a:lnTo>
                      <a:lnTo>
                        <a:pt x="40" y="53"/>
                      </a:lnTo>
                      <a:lnTo>
                        <a:pt x="21" y="68"/>
                      </a:lnTo>
                      <a:lnTo>
                        <a:pt x="8" y="96"/>
                      </a:lnTo>
                      <a:lnTo>
                        <a:pt x="8" y="114"/>
                      </a:lnTo>
                      <a:lnTo>
                        <a:pt x="0" y="144"/>
                      </a:lnTo>
                      <a:lnTo>
                        <a:pt x="11" y="157"/>
                      </a:lnTo>
                      <a:lnTo>
                        <a:pt x="40" y="195"/>
                      </a:lnTo>
                      <a:lnTo>
                        <a:pt x="48" y="190"/>
                      </a:lnTo>
                      <a:lnTo>
                        <a:pt x="99" y="190"/>
                      </a:lnTo>
                      <a:lnTo>
                        <a:pt x="123" y="199"/>
                      </a:lnTo>
                      <a:lnTo>
                        <a:pt x="121" y="229"/>
                      </a:lnTo>
                      <a:lnTo>
                        <a:pt x="138" y="268"/>
                      </a:lnTo>
                      <a:lnTo>
                        <a:pt x="137" y="279"/>
                      </a:lnTo>
                      <a:lnTo>
                        <a:pt x="144" y="291"/>
                      </a:lnTo>
                      <a:lnTo>
                        <a:pt x="133" y="319"/>
                      </a:lnTo>
                      <a:lnTo>
                        <a:pt x="146" y="354"/>
                      </a:lnTo>
                      <a:lnTo>
                        <a:pt x="153" y="382"/>
                      </a:lnTo>
                      <a:lnTo>
                        <a:pt x="162" y="399"/>
                      </a:lnTo>
                      <a:lnTo>
                        <a:pt x="171" y="421"/>
                      </a:lnTo>
                      <a:lnTo>
                        <a:pt x="188" y="418"/>
                      </a:lnTo>
                      <a:lnTo>
                        <a:pt x="216" y="402"/>
                      </a:lnTo>
                      <a:lnTo>
                        <a:pt x="229" y="382"/>
                      </a:lnTo>
                      <a:lnTo>
                        <a:pt x="228" y="369"/>
                      </a:lnTo>
                      <a:lnTo>
                        <a:pt x="245" y="359"/>
                      </a:lnTo>
                      <a:lnTo>
                        <a:pt x="242" y="340"/>
                      </a:lnTo>
                      <a:lnTo>
                        <a:pt x="267" y="310"/>
                      </a:lnTo>
                      <a:lnTo>
                        <a:pt x="271" y="285"/>
                      </a:lnTo>
                      <a:lnTo>
                        <a:pt x="264" y="277"/>
                      </a:lnTo>
                      <a:lnTo>
                        <a:pt x="267" y="267"/>
                      </a:lnTo>
                      <a:lnTo>
                        <a:pt x="261" y="258"/>
                      </a:lnTo>
                      <a:lnTo>
                        <a:pt x="280" y="234"/>
                      </a:lnTo>
                      <a:lnTo>
                        <a:pt x="280" y="222"/>
                      </a:lnTo>
                      <a:lnTo>
                        <a:pt x="306" y="202"/>
                      </a:lnTo>
                      <a:lnTo>
                        <a:pt x="323" y="148"/>
                      </a:lnTo>
                      <a:lnTo>
                        <a:pt x="299" y="162"/>
                      </a:lnTo>
                      <a:lnTo>
                        <a:pt x="278" y="156"/>
                      </a:lnTo>
                      <a:lnTo>
                        <a:pt x="281" y="143"/>
                      </a:lnTo>
                      <a:lnTo>
                        <a:pt x="260" y="129"/>
                      </a:lnTo>
                      <a:lnTo>
                        <a:pt x="250" y="94"/>
                      </a:lnTo>
                      <a:lnTo>
                        <a:pt x="230" y="66"/>
                      </a:lnTo>
                      <a:lnTo>
                        <a:pt x="230" y="47"/>
                      </a:lnTo>
                      <a:lnTo>
                        <a:pt x="219" y="46"/>
                      </a:lnTo>
                      <a:lnTo>
                        <a:pt x="212" y="49"/>
                      </a:lnTo>
                      <a:lnTo>
                        <a:pt x="182" y="38"/>
                      </a:lnTo>
                      <a:lnTo>
                        <a:pt x="174" y="46"/>
                      </a:lnTo>
                      <a:lnTo>
                        <a:pt x="167" y="56"/>
                      </a:lnTo>
                      <a:lnTo>
                        <a:pt x="151" y="38"/>
                      </a:lnTo>
                      <a:lnTo>
                        <a:pt x="135" y="33"/>
                      </a:lnTo>
                      <a:lnTo>
                        <a:pt x="134" y="10"/>
                      </a:lnTo>
                      <a:lnTo>
                        <a:pt x="111" y="14"/>
                      </a:lnTo>
                      <a:lnTo>
                        <a:pt x="96" y="9"/>
                      </a:lnTo>
                      <a:lnTo>
                        <a:pt x="76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4" name="Freeform 16"/>
                <p:cNvSpPr>
                  <a:spLocks/>
                </p:cNvSpPr>
                <p:nvPr/>
              </p:nvSpPr>
              <p:spPr bwMode="auto">
                <a:xfrm>
                  <a:off x="5205" y="3408"/>
                  <a:ext cx="17" cy="21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9" y="5"/>
                    </a:cxn>
                    <a:cxn ang="0">
                      <a:pos x="7" y="10"/>
                    </a:cxn>
                    <a:cxn ang="0">
                      <a:pos x="7" y="14"/>
                    </a:cxn>
                    <a:cxn ang="0">
                      <a:pos x="16" y="17"/>
                    </a:cxn>
                    <a:cxn ang="0">
                      <a:pos x="16" y="20"/>
                    </a:cxn>
                    <a:cxn ang="0">
                      <a:pos x="9" y="17"/>
                    </a:cxn>
                    <a:cxn ang="0">
                      <a:pos x="3" y="20"/>
                    </a:cxn>
                    <a:cxn ang="0">
                      <a:pos x="0" y="17"/>
                    </a:cxn>
                    <a:cxn ang="0">
                      <a:pos x="3" y="14"/>
                    </a:cxn>
                    <a:cxn ang="0">
                      <a:pos x="0" y="10"/>
                    </a:cxn>
                    <a:cxn ang="0">
                      <a:pos x="3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7" h="21">
                      <a:moveTo>
                        <a:pt x="7" y="0"/>
                      </a:moveTo>
                      <a:lnTo>
                        <a:pt x="9" y="5"/>
                      </a:lnTo>
                      <a:lnTo>
                        <a:pt x="7" y="10"/>
                      </a:lnTo>
                      <a:lnTo>
                        <a:pt x="7" y="14"/>
                      </a:lnTo>
                      <a:lnTo>
                        <a:pt x="16" y="17"/>
                      </a:lnTo>
                      <a:lnTo>
                        <a:pt x="16" y="20"/>
                      </a:lnTo>
                      <a:lnTo>
                        <a:pt x="9" y="17"/>
                      </a:lnTo>
                      <a:lnTo>
                        <a:pt x="3" y="20"/>
                      </a:lnTo>
                      <a:lnTo>
                        <a:pt x="0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5" name="Freeform 17"/>
                <p:cNvSpPr>
                  <a:spLocks/>
                </p:cNvSpPr>
                <p:nvPr/>
              </p:nvSpPr>
              <p:spPr bwMode="auto">
                <a:xfrm>
                  <a:off x="5144" y="3496"/>
                  <a:ext cx="49" cy="7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7" y="34"/>
                    </a:cxn>
                    <a:cxn ang="0">
                      <a:pos x="37" y="0"/>
                    </a:cxn>
                    <a:cxn ang="0">
                      <a:pos x="48" y="20"/>
                    </a:cxn>
                    <a:cxn ang="0">
                      <a:pos x="39" y="69"/>
                    </a:cxn>
                    <a:cxn ang="0">
                      <a:pos x="3" y="57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9" h="70">
                      <a:moveTo>
                        <a:pt x="0" y="34"/>
                      </a:moveTo>
                      <a:lnTo>
                        <a:pt x="17" y="34"/>
                      </a:lnTo>
                      <a:lnTo>
                        <a:pt x="37" y="0"/>
                      </a:lnTo>
                      <a:lnTo>
                        <a:pt x="48" y="20"/>
                      </a:lnTo>
                      <a:lnTo>
                        <a:pt x="39" y="69"/>
                      </a:lnTo>
                      <a:lnTo>
                        <a:pt x="3" y="57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6" name="Freeform 18"/>
                <p:cNvSpPr>
                  <a:spLocks/>
                </p:cNvSpPr>
                <p:nvPr/>
              </p:nvSpPr>
              <p:spPr bwMode="auto">
                <a:xfrm>
                  <a:off x="5241" y="3523"/>
                  <a:ext cx="84" cy="67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0"/>
                    </a:cxn>
                    <a:cxn ang="0">
                      <a:pos x="27" y="6"/>
                    </a:cxn>
                    <a:cxn ang="0">
                      <a:pos x="67" y="22"/>
                    </a:cxn>
                    <a:cxn ang="0">
                      <a:pos x="67" y="34"/>
                    </a:cxn>
                    <a:cxn ang="0">
                      <a:pos x="83" y="66"/>
                    </a:cxn>
                    <a:cxn ang="0">
                      <a:pos x="52" y="36"/>
                    </a:cxn>
                    <a:cxn ang="0">
                      <a:pos x="31" y="38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84" h="67">
                      <a:moveTo>
                        <a:pt x="5" y="15"/>
                      </a:moveTo>
                      <a:lnTo>
                        <a:pt x="0" y="0"/>
                      </a:lnTo>
                      <a:lnTo>
                        <a:pt x="27" y="6"/>
                      </a:lnTo>
                      <a:lnTo>
                        <a:pt x="67" y="22"/>
                      </a:lnTo>
                      <a:lnTo>
                        <a:pt x="67" y="34"/>
                      </a:lnTo>
                      <a:lnTo>
                        <a:pt x="83" y="66"/>
                      </a:lnTo>
                      <a:lnTo>
                        <a:pt x="52" y="36"/>
                      </a:lnTo>
                      <a:lnTo>
                        <a:pt x="31" y="38"/>
                      </a:lnTo>
                      <a:lnTo>
                        <a:pt x="5" y="1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7" name="Freeform 19"/>
                <p:cNvSpPr>
                  <a:spLocks/>
                </p:cNvSpPr>
                <p:nvPr/>
              </p:nvSpPr>
              <p:spPr bwMode="auto">
                <a:xfrm>
                  <a:off x="5400" y="3660"/>
                  <a:ext cx="57" cy="7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56" y="21"/>
                    </a:cxn>
                    <a:cxn ang="0">
                      <a:pos x="11" y="72"/>
                    </a:cxn>
                    <a:cxn ang="0">
                      <a:pos x="0" y="60"/>
                    </a:cxn>
                    <a:cxn ang="0">
                      <a:pos x="32" y="28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57" h="73">
                      <a:moveTo>
                        <a:pt x="34" y="0"/>
                      </a:moveTo>
                      <a:lnTo>
                        <a:pt x="56" y="21"/>
                      </a:lnTo>
                      <a:lnTo>
                        <a:pt x="11" y="72"/>
                      </a:lnTo>
                      <a:lnTo>
                        <a:pt x="0" y="60"/>
                      </a:lnTo>
                      <a:lnTo>
                        <a:pt x="32" y="28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8" name="Freeform 20"/>
                <p:cNvSpPr>
                  <a:spLocks/>
                </p:cNvSpPr>
                <p:nvPr/>
              </p:nvSpPr>
              <p:spPr bwMode="auto">
                <a:xfrm>
                  <a:off x="4558" y="3167"/>
                  <a:ext cx="29" cy="48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0" y="31"/>
                    </a:cxn>
                    <a:cxn ang="0">
                      <a:pos x="20" y="10"/>
                    </a:cxn>
                    <a:cxn ang="0">
                      <a:pos x="24" y="5"/>
                    </a:cxn>
                    <a:cxn ang="0">
                      <a:pos x="17" y="5"/>
                    </a:cxn>
                    <a:cxn ang="0">
                      <a:pos x="21" y="0"/>
                    </a:cxn>
                    <a:cxn ang="0">
                      <a:pos x="16" y="0"/>
                    </a:cxn>
                    <a:cxn ang="0">
                      <a:pos x="10" y="6"/>
                    </a:cxn>
                    <a:cxn ang="0">
                      <a:pos x="10" y="19"/>
                    </a:cxn>
                    <a:cxn ang="0">
                      <a:pos x="13" y="22"/>
                    </a:cxn>
                    <a:cxn ang="0">
                      <a:pos x="13" y="28"/>
                    </a:cxn>
                    <a:cxn ang="0">
                      <a:pos x="11" y="28"/>
                    </a:cxn>
                    <a:cxn ang="0">
                      <a:pos x="6" y="33"/>
                    </a:cxn>
                    <a:cxn ang="0">
                      <a:pos x="6" y="38"/>
                    </a:cxn>
                    <a:cxn ang="0">
                      <a:pos x="0" y="47"/>
                    </a:cxn>
                    <a:cxn ang="0">
                      <a:pos x="21" y="47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29" h="48">
                      <a:moveTo>
                        <a:pt x="28" y="36"/>
                      </a:moveTo>
                      <a:lnTo>
                        <a:pt x="20" y="31"/>
                      </a:lnTo>
                      <a:lnTo>
                        <a:pt x="20" y="10"/>
                      </a:lnTo>
                      <a:lnTo>
                        <a:pt x="24" y="5"/>
                      </a:lnTo>
                      <a:lnTo>
                        <a:pt x="17" y="5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0" y="6"/>
                      </a:lnTo>
                      <a:lnTo>
                        <a:pt x="10" y="19"/>
                      </a:lnTo>
                      <a:lnTo>
                        <a:pt x="13" y="22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6" y="33"/>
                      </a:lnTo>
                      <a:lnTo>
                        <a:pt x="6" y="38"/>
                      </a:lnTo>
                      <a:lnTo>
                        <a:pt x="0" y="47"/>
                      </a:lnTo>
                      <a:lnTo>
                        <a:pt x="21" y="47"/>
                      </a:lnTo>
                      <a:lnTo>
                        <a:pt x="28" y="36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9" name="Freeform 21"/>
                <p:cNvSpPr>
                  <a:spLocks/>
                </p:cNvSpPr>
                <p:nvPr/>
              </p:nvSpPr>
              <p:spPr bwMode="auto">
                <a:xfrm>
                  <a:off x="4549" y="3183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16" y="5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9" y="16"/>
                    </a:cxn>
                    <a:cxn ang="0">
                      <a:pos x="13" y="11"/>
                    </a:cxn>
                    <a:cxn ang="0">
                      <a:pos x="13" y="5"/>
                    </a:cxn>
                  </a:cxnLst>
                  <a:rect l="0" t="0" r="r" b="b"/>
                  <a:pathLst>
                    <a:path w="17" h="17">
                      <a:moveTo>
                        <a:pt x="13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9" y="16"/>
                      </a:lnTo>
                      <a:lnTo>
                        <a:pt x="13" y="11"/>
                      </a:lnTo>
                      <a:lnTo>
                        <a:pt x="13" y="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0" name="Freeform 22"/>
                <p:cNvSpPr>
                  <a:spLocks/>
                </p:cNvSpPr>
                <p:nvPr/>
              </p:nvSpPr>
              <p:spPr bwMode="auto">
                <a:xfrm>
                  <a:off x="4527" y="3155"/>
                  <a:ext cx="184" cy="155"/>
                </a:xfrm>
                <a:custGeom>
                  <a:avLst/>
                  <a:gdLst/>
                  <a:ahLst/>
                  <a:cxnLst>
                    <a:cxn ang="0">
                      <a:pos x="120" y="10"/>
                    </a:cxn>
                    <a:cxn ang="0">
                      <a:pos x="144" y="14"/>
                    </a:cxn>
                    <a:cxn ang="0">
                      <a:pos x="129" y="20"/>
                    </a:cxn>
                    <a:cxn ang="0">
                      <a:pos x="123" y="29"/>
                    </a:cxn>
                    <a:cxn ang="0">
                      <a:pos x="114" y="50"/>
                    </a:cxn>
                    <a:cxn ang="0">
                      <a:pos x="100" y="51"/>
                    </a:cxn>
                    <a:cxn ang="0">
                      <a:pos x="88" y="49"/>
                    </a:cxn>
                    <a:cxn ang="0">
                      <a:pos x="94" y="39"/>
                    </a:cxn>
                    <a:cxn ang="0">
                      <a:pos x="88" y="26"/>
                    </a:cxn>
                    <a:cxn ang="0">
                      <a:pos x="81" y="49"/>
                    </a:cxn>
                    <a:cxn ang="0">
                      <a:pos x="62" y="60"/>
                    </a:cxn>
                    <a:cxn ang="0">
                      <a:pos x="52" y="67"/>
                    </a:cxn>
                    <a:cxn ang="0">
                      <a:pos x="38" y="77"/>
                    </a:cxn>
                    <a:cxn ang="0">
                      <a:pos x="30" y="102"/>
                    </a:cxn>
                    <a:cxn ang="0">
                      <a:pos x="5" y="93"/>
                    </a:cxn>
                    <a:cxn ang="0">
                      <a:pos x="0" y="111"/>
                    </a:cxn>
                    <a:cxn ang="0">
                      <a:pos x="10" y="138"/>
                    </a:cxn>
                    <a:cxn ang="0">
                      <a:pos x="50" y="109"/>
                    </a:cxn>
                    <a:cxn ang="0">
                      <a:pos x="75" y="103"/>
                    </a:cxn>
                    <a:cxn ang="0">
                      <a:pos x="79" y="115"/>
                    </a:cxn>
                    <a:cxn ang="0">
                      <a:pos x="99" y="143"/>
                    </a:cxn>
                    <a:cxn ang="0">
                      <a:pos x="101" y="135"/>
                    </a:cxn>
                    <a:cxn ang="0">
                      <a:pos x="107" y="135"/>
                    </a:cxn>
                    <a:cxn ang="0">
                      <a:pos x="88" y="108"/>
                    </a:cxn>
                    <a:cxn ang="0">
                      <a:pos x="94" y="99"/>
                    </a:cxn>
                    <a:cxn ang="0">
                      <a:pos x="114" y="127"/>
                    </a:cxn>
                    <a:cxn ang="0">
                      <a:pos x="123" y="144"/>
                    </a:cxn>
                    <a:cxn ang="0">
                      <a:pos x="127" y="154"/>
                    </a:cxn>
                    <a:cxn ang="0">
                      <a:pos x="131" y="136"/>
                    </a:cxn>
                    <a:cxn ang="0">
                      <a:pos x="144" y="130"/>
                    </a:cxn>
                    <a:cxn ang="0">
                      <a:pos x="153" y="126"/>
                    </a:cxn>
                    <a:cxn ang="0">
                      <a:pos x="150" y="113"/>
                    </a:cxn>
                    <a:cxn ang="0">
                      <a:pos x="157" y="90"/>
                    </a:cxn>
                    <a:cxn ang="0">
                      <a:pos x="166" y="93"/>
                    </a:cxn>
                    <a:cxn ang="0">
                      <a:pos x="169" y="103"/>
                    </a:cxn>
                    <a:cxn ang="0">
                      <a:pos x="177" y="98"/>
                    </a:cxn>
                    <a:cxn ang="0">
                      <a:pos x="175" y="95"/>
                    </a:cxn>
                    <a:cxn ang="0">
                      <a:pos x="180" y="81"/>
                    </a:cxn>
                    <a:cxn ang="0">
                      <a:pos x="183" y="98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84" h="155">
                      <a:moveTo>
                        <a:pt x="120" y="0"/>
                      </a:moveTo>
                      <a:lnTo>
                        <a:pt x="120" y="10"/>
                      </a:lnTo>
                      <a:lnTo>
                        <a:pt x="124" y="14"/>
                      </a:lnTo>
                      <a:lnTo>
                        <a:pt x="144" y="14"/>
                      </a:lnTo>
                      <a:lnTo>
                        <a:pt x="144" y="20"/>
                      </a:lnTo>
                      <a:lnTo>
                        <a:pt x="129" y="20"/>
                      </a:lnTo>
                      <a:lnTo>
                        <a:pt x="129" y="37"/>
                      </a:lnTo>
                      <a:lnTo>
                        <a:pt x="123" y="29"/>
                      </a:lnTo>
                      <a:lnTo>
                        <a:pt x="123" y="40"/>
                      </a:lnTo>
                      <a:lnTo>
                        <a:pt x="114" y="50"/>
                      </a:lnTo>
                      <a:lnTo>
                        <a:pt x="109" y="44"/>
                      </a:lnTo>
                      <a:lnTo>
                        <a:pt x="100" y="51"/>
                      </a:lnTo>
                      <a:lnTo>
                        <a:pt x="99" y="49"/>
                      </a:lnTo>
                      <a:lnTo>
                        <a:pt x="88" y="49"/>
                      </a:lnTo>
                      <a:lnTo>
                        <a:pt x="94" y="42"/>
                      </a:lnTo>
                      <a:lnTo>
                        <a:pt x="94" y="39"/>
                      </a:lnTo>
                      <a:lnTo>
                        <a:pt x="88" y="34"/>
                      </a:lnTo>
                      <a:lnTo>
                        <a:pt x="88" y="26"/>
                      </a:lnTo>
                      <a:lnTo>
                        <a:pt x="81" y="34"/>
                      </a:lnTo>
                      <a:lnTo>
                        <a:pt x="81" y="49"/>
                      </a:lnTo>
                      <a:lnTo>
                        <a:pt x="73" y="49"/>
                      </a:lnTo>
                      <a:lnTo>
                        <a:pt x="62" y="60"/>
                      </a:lnTo>
                      <a:lnTo>
                        <a:pt x="58" y="60"/>
                      </a:lnTo>
                      <a:lnTo>
                        <a:pt x="52" y="67"/>
                      </a:lnTo>
                      <a:lnTo>
                        <a:pt x="30" y="67"/>
                      </a:lnTo>
                      <a:lnTo>
                        <a:pt x="38" y="77"/>
                      </a:lnTo>
                      <a:lnTo>
                        <a:pt x="38" y="93"/>
                      </a:lnTo>
                      <a:lnTo>
                        <a:pt x="30" y="102"/>
                      </a:lnTo>
                      <a:lnTo>
                        <a:pt x="22" y="93"/>
                      </a:lnTo>
                      <a:lnTo>
                        <a:pt x="5" y="93"/>
                      </a:lnTo>
                      <a:lnTo>
                        <a:pt x="5" y="104"/>
                      </a:lnTo>
                      <a:lnTo>
                        <a:pt x="0" y="111"/>
                      </a:lnTo>
                      <a:lnTo>
                        <a:pt x="0" y="126"/>
                      </a:lnTo>
                      <a:lnTo>
                        <a:pt x="10" y="138"/>
                      </a:lnTo>
                      <a:lnTo>
                        <a:pt x="26" y="138"/>
                      </a:lnTo>
                      <a:lnTo>
                        <a:pt x="50" y="109"/>
                      </a:lnTo>
                      <a:lnTo>
                        <a:pt x="72" y="109"/>
                      </a:lnTo>
                      <a:lnTo>
                        <a:pt x="75" y="103"/>
                      </a:lnTo>
                      <a:lnTo>
                        <a:pt x="80" y="109"/>
                      </a:lnTo>
                      <a:lnTo>
                        <a:pt x="79" y="115"/>
                      </a:lnTo>
                      <a:lnTo>
                        <a:pt x="99" y="135"/>
                      </a:lnTo>
                      <a:lnTo>
                        <a:pt x="99" y="143"/>
                      </a:lnTo>
                      <a:lnTo>
                        <a:pt x="104" y="140"/>
                      </a:lnTo>
                      <a:lnTo>
                        <a:pt x="101" y="135"/>
                      </a:lnTo>
                      <a:lnTo>
                        <a:pt x="104" y="132"/>
                      </a:lnTo>
                      <a:lnTo>
                        <a:pt x="107" y="135"/>
                      </a:lnTo>
                      <a:lnTo>
                        <a:pt x="109" y="134"/>
                      </a:lnTo>
                      <a:lnTo>
                        <a:pt x="88" y="108"/>
                      </a:lnTo>
                      <a:lnTo>
                        <a:pt x="88" y="99"/>
                      </a:lnTo>
                      <a:lnTo>
                        <a:pt x="94" y="99"/>
                      </a:lnTo>
                      <a:lnTo>
                        <a:pt x="94" y="104"/>
                      </a:lnTo>
                      <a:lnTo>
                        <a:pt x="114" y="127"/>
                      </a:lnTo>
                      <a:lnTo>
                        <a:pt x="114" y="134"/>
                      </a:lnTo>
                      <a:lnTo>
                        <a:pt x="123" y="144"/>
                      </a:lnTo>
                      <a:lnTo>
                        <a:pt x="121" y="146"/>
                      </a:lnTo>
                      <a:lnTo>
                        <a:pt x="127" y="154"/>
                      </a:lnTo>
                      <a:lnTo>
                        <a:pt x="137" y="143"/>
                      </a:lnTo>
                      <a:lnTo>
                        <a:pt x="131" y="136"/>
                      </a:lnTo>
                      <a:lnTo>
                        <a:pt x="137" y="130"/>
                      </a:lnTo>
                      <a:lnTo>
                        <a:pt x="144" y="130"/>
                      </a:lnTo>
                      <a:lnTo>
                        <a:pt x="148" y="126"/>
                      </a:lnTo>
                      <a:lnTo>
                        <a:pt x="153" y="126"/>
                      </a:lnTo>
                      <a:lnTo>
                        <a:pt x="147" y="117"/>
                      </a:lnTo>
                      <a:lnTo>
                        <a:pt x="150" y="113"/>
                      </a:lnTo>
                      <a:lnTo>
                        <a:pt x="150" y="98"/>
                      </a:lnTo>
                      <a:lnTo>
                        <a:pt x="157" y="90"/>
                      </a:lnTo>
                      <a:lnTo>
                        <a:pt x="160" y="93"/>
                      </a:lnTo>
                      <a:lnTo>
                        <a:pt x="166" y="93"/>
                      </a:lnTo>
                      <a:lnTo>
                        <a:pt x="163" y="97"/>
                      </a:lnTo>
                      <a:lnTo>
                        <a:pt x="169" y="103"/>
                      </a:lnTo>
                      <a:lnTo>
                        <a:pt x="172" y="98"/>
                      </a:lnTo>
                      <a:lnTo>
                        <a:pt x="177" y="98"/>
                      </a:lnTo>
                      <a:lnTo>
                        <a:pt x="177" y="95"/>
                      </a:lnTo>
                      <a:lnTo>
                        <a:pt x="175" y="95"/>
                      </a:lnTo>
                      <a:lnTo>
                        <a:pt x="171" y="93"/>
                      </a:lnTo>
                      <a:lnTo>
                        <a:pt x="180" y="81"/>
                      </a:lnTo>
                      <a:lnTo>
                        <a:pt x="180" y="98"/>
                      </a:lnTo>
                      <a:lnTo>
                        <a:pt x="183" y="98"/>
                      </a:lnTo>
                      <a:lnTo>
                        <a:pt x="183" y="0"/>
                      </a:lnTo>
                      <a:lnTo>
                        <a:pt x="12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1" name="Freeform 23"/>
                <p:cNvSpPr>
                  <a:spLocks/>
                </p:cNvSpPr>
                <p:nvPr/>
              </p:nvSpPr>
              <p:spPr bwMode="auto">
                <a:xfrm>
                  <a:off x="4605" y="2991"/>
                  <a:ext cx="782" cy="553"/>
                </a:xfrm>
                <a:custGeom>
                  <a:avLst/>
                  <a:gdLst/>
                  <a:ahLst/>
                  <a:cxnLst>
                    <a:cxn ang="0">
                      <a:pos x="22" y="145"/>
                    </a:cxn>
                    <a:cxn ang="0">
                      <a:pos x="71" y="96"/>
                    </a:cxn>
                    <a:cxn ang="0">
                      <a:pos x="101" y="130"/>
                    </a:cxn>
                    <a:cxn ang="0">
                      <a:pos x="84" y="128"/>
                    </a:cxn>
                    <a:cxn ang="0">
                      <a:pos x="155" y="123"/>
                    </a:cxn>
                    <a:cxn ang="0">
                      <a:pos x="172" y="79"/>
                    </a:cxn>
                    <a:cxn ang="0">
                      <a:pos x="172" y="89"/>
                    </a:cxn>
                    <a:cxn ang="0">
                      <a:pos x="160" y="123"/>
                    </a:cxn>
                    <a:cxn ang="0">
                      <a:pos x="216" y="95"/>
                    </a:cxn>
                    <a:cxn ang="0">
                      <a:pos x="330" y="16"/>
                    </a:cxn>
                    <a:cxn ang="0">
                      <a:pos x="412" y="20"/>
                    </a:cxn>
                    <a:cxn ang="0">
                      <a:pos x="503" y="10"/>
                    </a:cxn>
                    <a:cxn ang="0">
                      <a:pos x="602" y="51"/>
                    </a:cxn>
                    <a:cxn ang="0">
                      <a:pos x="718" y="65"/>
                    </a:cxn>
                    <a:cxn ang="0">
                      <a:pos x="775" y="112"/>
                    </a:cxn>
                    <a:cxn ang="0">
                      <a:pos x="731" y="148"/>
                    </a:cxn>
                    <a:cxn ang="0">
                      <a:pos x="707" y="194"/>
                    </a:cxn>
                    <a:cxn ang="0">
                      <a:pos x="678" y="196"/>
                    </a:cxn>
                    <a:cxn ang="0">
                      <a:pos x="687" y="132"/>
                    </a:cxn>
                    <a:cxn ang="0">
                      <a:pos x="650" y="166"/>
                    </a:cxn>
                    <a:cxn ang="0">
                      <a:pos x="623" y="196"/>
                    </a:cxn>
                    <a:cxn ang="0">
                      <a:pos x="632" y="228"/>
                    </a:cxn>
                    <a:cxn ang="0">
                      <a:pos x="600" y="276"/>
                    </a:cxn>
                    <a:cxn ang="0">
                      <a:pos x="605" y="315"/>
                    </a:cxn>
                    <a:cxn ang="0">
                      <a:pos x="602" y="296"/>
                    </a:cxn>
                    <a:cxn ang="0">
                      <a:pos x="572" y="299"/>
                    </a:cxn>
                    <a:cxn ang="0">
                      <a:pos x="594" y="356"/>
                    </a:cxn>
                    <a:cxn ang="0">
                      <a:pos x="539" y="423"/>
                    </a:cxn>
                    <a:cxn ang="0">
                      <a:pos x="524" y="442"/>
                    </a:cxn>
                    <a:cxn ang="0">
                      <a:pos x="504" y="507"/>
                    </a:cxn>
                    <a:cxn ang="0">
                      <a:pos x="477" y="508"/>
                    </a:cxn>
                    <a:cxn ang="0">
                      <a:pos x="510" y="552"/>
                    </a:cxn>
                    <a:cxn ang="0">
                      <a:pos x="455" y="449"/>
                    </a:cxn>
                    <a:cxn ang="0">
                      <a:pos x="391" y="428"/>
                    </a:cxn>
                    <a:cxn ang="0">
                      <a:pos x="361" y="495"/>
                    </a:cxn>
                    <a:cxn ang="0">
                      <a:pos x="338" y="530"/>
                    </a:cxn>
                    <a:cxn ang="0">
                      <a:pos x="298" y="425"/>
                    </a:cxn>
                    <a:cxn ang="0">
                      <a:pos x="267" y="436"/>
                    </a:cxn>
                    <a:cxn ang="0">
                      <a:pos x="241" y="391"/>
                    </a:cxn>
                    <a:cxn ang="0">
                      <a:pos x="160" y="366"/>
                    </a:cxn>
                    <a:cxn ang="0">
                      <a:pos x="188" y="414"/>
                    </a:cxn>
                    <a:cxn ang="0">
                      <a:pos x="167" y="445"/>
                    </a:cxn>
                    <a:cxn ang="0">
                      <a:pos x="136" y="434"/>
                    </a:cxn>
                    <a:cxn ang="0">
                      <a:pos x="85" y="355"/>
                    </a:cxn>
                    <a:cxn ang="0">
                      <a:pos x="106" y="310"/>
                    </a:cxn>
                    <a:cxn ang="0">
                      <a:pos x="119" y="276"/>
                    </a:cxn>
                    <a:cxn ang="0">
                      <a:pos x="106" y="162"/>
                    </a:cxn>
                    <a:cxn ang="0">
                      <a:pos x="61" y="138"/>
                    </a:cxn>
                    <a:cxn ang="0">
                      <a:pos x="39" y="150"/>
                    </a:cxn>
                    <a:cxn ang="0">
                      <a:pos x="0" y="162"/>
                    </a:cxn>
                  </a:cxnLst>
                  <a:rect l="0" t="0" r="r" b="b"/>
                  <a:pathLst>
                    <a:path w="782" h="553">
                      <a:moveTo>
                        <a:pt x="0" y="162"/>
                      </a:moveTo>
                      <a:lnTo>
                        <a:pt x="22" y="145"/>
                      </a:lnTo>
                      <a:lnTo>
                        <a:pt x="44" y="112"/>
                      </a:lnTo>
                      <a:lnTo>
                        <a:pt x="71" y="96"/>
                      </a:lnTo>
                      <a:lnTo>
                        <a:pt x="98" y="115"/>
                      </a:lnTo>
                      <a:lnTo>
                        <a:pt x="101" y="130"/>
                      </a:lnTo>
                      <a:lnTo>
                        <a:pt x="95" y="130"/>
                      </a:lnTo>
                      <a:lnTo>
                        <a:pt x="84" y="128"/>
                      </a:lnTo>
                      <a:lnTo>
                        <a:pt x="98" y="145"/>
                      </a:lnTo>
                      <a:lnTo>
                        <a:pt x="155" y="123"/>
                      </a:lnTo>
                      <a:lnTo>
                        <a:pt x="147" y="107"/>
                      </a:lnTo>
                      <a:lnTo>
                        <a:pt x="172" y="79"/>
                      </a:lnTo>
                      <a:lnTo>
                        <a:pt x="188" y="79"/>
                      </a:lnTo>
                      <a:lnTo>
                        <a:pt x="172" y="89"/>
                      </a:lnTo>
                      <a:lnTo>
                        <a:pt x="160" y="109"/>
                      </a:lnTo>
                      <a:lnTo>
                        <a:pt x="160" y="123"/>
                      </a:lnTo>
                      <a:lnTo>
                        <a:pt x="183" y="138"/>
                      </a:lnTo>
                      <a:lnTo>
                        <a:pt x="216" y="95"/>
                      </a:lnTo>
                      <a:lnTo>
                        <a:pt x="330" y="45"/>
                      </a:lnTo>
                      <a:lnTo>
                        <a:pt x="330" y="16"/>
                      </a:lnTo>
                      <a:lnTo>
                        <a:pt x="382" y="5"/>
                      </a:lnTo>
                      <a:lnTo>
                        <a:pt x="412" y="20"/>
                      </a:lnTo>
                      <a:lnTo>
                        <a:pt x="481" y="0"/>
                      </a:lnTo>
                      <a:lnTo>
                        <a:pt x="503" y="10"/>
                      </a:lnTo>
                      <a:lnTo>
                        <a:pt x="549" y="61"/>
                      </a:lnTo>
                      <a:lnTo>
                        <a:pt x="602" y="51"/>
                      </a:lnTo>
                      <a:lnTo>
                        <a:pt x="635" y="69"/>
                      </a:lnTo>
                      <a:lnTo>
                        <a:pt x="718" y="65"/>
                      </a:lnTo>
                      <a:lnTo>
                        <a:pt x="781" y="84"/>
                      </a:lnTo>
                      <a:lnTo>
                        <a:pt x="775" y="112"/>
                      </a:lnTo>
                      <a:lnTo>
                        <a:pt x="722" y="130"/>
                      </a:lnTo>
                      <a:lnTo>
                        <a:pt x="731" y="148"/>
                      </a:lnTo>
                      <a:lnTo>
                        <a:pt x="708" y="158"/>
                      </a:lnTo>
                      <a:lnTo>
                        <a:pt x="707" y="194"/>
                      </a:lnTo>
                      <a:lnTo>
                        <a:pt x="686" y="218"/>
                      </a:lnTo>
                      <a:lnTo>
                        <a:pt x="678" y="196"/>
                      </a:lnTo>
                      <a:lnTo>
                        <a:pt x="689" y="175"/>
                      </a:lnTo>
                      <a:lnTo>
                        <a:pt x="687" y="132"/>
                      </a:lnTo>
                      <a:lnTo>
                        <a:pt x="666" y="154"/>
                      </a:lnTo>
                      <a:lnTo>
                        <a:pt x="650" y="166"/>
                      </a:lnTo>
                      <a:lnTo>
                        <a:pt x="634" y="147"/>
                      </a:lnTo>
                      <a:lnTo>
                        <a:pt x="623" y="196"/>
                      </a:lnTo>
                      <a:lnTo>
                        <a:pt x="635" y="196"/>
                      </a:lnTo>
                      <a:lnTo>
                        <a:pt x="632" y="228"/>
                      </a:lnTo>
                      <a:lnTo>
                        <a:pt x="618" y="263"/>
                      </a:lnTo>
                      <a:lnTo>
                        <a:pt x="600" y="276"/>
                      </a:lnTo>
                      <a:lnTo>
                        <a:pt x="615" y="299"/>
                      </a:lnTo>
                      <a:lnTo>
                        <a:pt x="605" y="315"/>
                      </a:lnTo>
                      <a:lnTo>
                        <a:pt x="602" y="301"/>
                      </a:lnTo>
                      <a:lnTo>
                        <a:pt x="602" y="296"/>
                      </a:lnTo>
                      <a:lnTo>
                        <a:pt x="590" y="288"/>
                      </a:lnTo>
                      <a:lnTo>
                        <a:pt x="572" y="299"/>
                      </a:lnTo>
                      <a:lnTo>
                        <a:pt x="588" y="337"/>
                      </a:lnTo>
                      <a:lnTo>
                        <a:pt x="594" y="356"/>
                      </a:lnTo>
                      <a:lnTo>
                        <a:pt x="574" y="408"/>
                      </a:lnTo>
                      <a:lnTo>
                        <a:pt x="539" y="423"/>
                      </a:lnTo>
                      <a:lnTo>
                        <a:pt x="509" y="420"/>
                      </a:lnTo>
                      <a:lnTo>
                        <a:pt x="524" y="442"/>
                      </a:lnTo>
                      <a:lnTo>
                        <a:pt x="525" y="472"/>
                      </a:lnTo>
                      <a:lnTo>
                        <a:pt x="504" y="507"/>
                      </a:lnTo>
                      <a:lnTo>
                        <a:pt x="480" y="488"/>
                      </a:lnTo>
                      <a:lnTo>
                        <a:pt x="477" y="508"/>
                      </a:lnTo>
                      <a:lnTo>
                        <a:pt x="495" y="526"/>
                      </a:lnTo>
                      <a:lnTo>
                        <a:pt x="510" y="552"/>
                      </a:lnTo>
                      <a:lnTo>
                        <a:pt x="485" y="536"/>
                      </a:lnTo>
                      <a:lnTo>
                        <a:pt x="455" y="449"/>
                      </a:lnTo>
                      <a:lnTo>
                        <a:pt x="418" y="426"/>
                      </a:lnTo>
                      <a:lnTo>
                        <a:pt x="391" y="428"/>
                      </a:lnTo>
                      <a:lnTo>
                        <a:pt x="356" y="477"/>
                      </a:lnTo>
                      <a:lnTo>
                        <a:pt x="361" y="495"/>
                      </a:lnTo>
                      <a:lnTo>
                        <a:pt x="349" y="530"/>
                      </a:lnTo>
                      <a:lnTo>
                        <a:pt x="338" y="530"/>
                      </a:lnTo>
                      <a:lnTo>
                        <a:pt x="298" y="457"/>
                      </a:lnTo>
                      <a:lnTo>
                        <a:pt x="298" y="425"/>
                      </a:lnTo>
                      <a:lnTo>
                        <a:pt x="290" y="437"/>
                      </a:lnTo>
                      <a:lnTo>
                        <a:pt x="267" y="436"/>
                      </a:lnTo>
                      <a:lnTo>
                        <a:pt x="276" y="416"/>
                      </a:lnTo>
                      <a:lnTo>
                        <a:pt x="241" y="391"/>
                      </a:lnTo>
                      <a:lnTo>
                        <a:pt x="197" y="391"/>
                      </a:lnTo>
                      <a:lnTo>
                        <a:pt x="160" y="366"/>
                      </a:lnTo>
                      <a:lnTo>
                        <a:pt x="157" y="391"/>
                      </a:lnTo>
                      <a:lnTo>
                        <a:pt x="188" y="414"/>
                      </a:lnTo>
                      <a:lnTo>
                        <a:pt x="199" y="414"/>
                      </a:lnTo>
                      <a:lnTo>
                        <a:pt x="167" y="445"/>
                      </a:lnTo>
                      <a:lnTo>
                        <a:pt x="136" y="452"/>
                      </a:lnTo>
                      <a:lnTo>
                        <a:pt x="136" y="434"/>
                      </a:lnTo>
                      <a:lnTo>
                        <a:pt x="91" y="372"/>
                      </a:lnTo>
                      <a:lnTo>
                        <a:pt x="85" y="355"/>
                      </a:lnTo>
                      <a:lnTo>
                        <a:pt x="109" y="335"/>
                      </a:lnTo>
                      <a:lnTo>
                        <a:pt x="106" y="310"/>
                      </a:lnTo>
                      <a:lnTo>
                        <a:pt x="106" y="282"/>
                      </a:lnTo>
                      <a:lnTo>
                        <a:pt x="119" y="276"/>
                      </a:lnTo>
                      <a:lnTo>
                        <a:pt x="106" y="263"/>
                      </a:lnTo>
                      <a:lnTo>
                        <a:pt x="106" y="162"/>
                      </a:lnTo>
                      <a:lnTo>
                        <a:pt x="43" y="162"/>
                      </a:lnTo>
                      <a:lnTo>
                        <a:pt x="61" y="138"/>
                      </a:lnTo>
                      <a:lnTo>
                        <a:pt x="60" y="130"/>
                      </a:lnTo>
                      <a:lnTo>
                        <a:pt x="39" y="150"/>
                      </a:lnTo>
                      <a:lnTo>
                        <a:pt x="32" y="162"/>
                      </a:lnTo>
                      <a:lnTo>
                        <a:pt x="0" y="162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2" name="Freeform 24"/>
                <p:cNvSpPr>
                  <a:spLocks/>
                </p:cNvSpPr>
                <p:nvPr/>
              </p:nvSpPr>
              <p:spPr bwMode="auto">
                <a:xfrm>
                  <a:off x="5221" y="3217"/>
                  <a:ext cx="68" cy="113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45" y="14"/>
                    </a:cxn>
                    <a:cxn ang="0">
                      <a:pos x="39" y="23"/>
                    </a:cxn>
                    <a:cxn ang="0">
                      <a:pos x="41" y="38"/>
                    </a:cxn>
                    <a:cxn ang="0">
                      <a:pos x="33" y="58"/>
                    </a:cxn>
                    <a:cxn ang="0">
                      <a:pos x="22" y="77"/>
                    </a:cxn>
                    <a:cxn ang="0">
                      <a:pos x="5" y="89"/>
                    </a:cxn>
                    <a:cxn ang="0">
                      <a:pos x="0" y="110"/>
                    </a:cxn>
                    <a:cxn ang="0">
                      <a:pos x="7" y="112"/>
                    </a:cxn>
                    <a:cxn ang="0">
                      <a:pos x="7" y="92"/>
                    </a:cxn>
                    <a:cxn ang="0">
                      <a:pos x="31" y="91"/>
                    </a:cxn>
                    <a:cxn ang="0">
                      <a:pos x="49" y="78"/>
                    </a:cxn>
                    <a:cxn ang="0">
                      <a:pos x="49" y="51"/>
                    </a:cxn>
                    <a:cxn ang="0">
                      <a:pos x="55" y="41"/>
                    </a:cxn>
                    <a:cxn ang="0">
                      <a:pos x="46" y="24"/>
                    </a:cxn>
                    <a:cxn ang="0">
                      <a:pos x="59" y="19"/>
                    </a:cxn>
                    <a:cxn ang="0">
                      <a:pos x="67" y="5"/>
                    </a:cxn>
                    <a:cxn ang="0">
                      <a:pos x="49" y="7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68" h="113">
                      <a:moveTo>
                        <a:pt x="45" y="0"/>
                      </a:moveTo>
                      <a:lnTo>
                        <a:pt x="45" y="14"/>
                      </a:lnTo>
                      <a:lnTo>
                        <a:pt x="39" y="23"/>
                      </a:lnTo>
                      <a:lnTo>
                        <a:pt x="41" y="38"/>
                      </a:lnTo>
                      <a:lnTo>
                        <a:pt x="33" y="58"/>
                      </a:lnTo>
                      <a:lnTo>
                        <a:pt x="22" y="77"/>
                      </a:lnTo>
                      <a:lnTo>
                        <a:pt x="5" y="89"/>
                      </a:lnTo>
                      <a:lnTo>
                        <a:pt x="0" y="110"/>
                      </a:lnTo>
                      <a:lnTo>
                        <a:pt x="7" y="112"/>
                      </a:lnTo>
                      <a:lnTo>
                        <a:pt x="7" y="92"/>
                      </a:lnTo>
                      <a:lnTo>
                        <a:pt x="31" y="91"/>
                      </a:lnTo>
                      <a:lnTo>
                        <a:pt x="49" y="78"/>
                      </a:lnTo>
                      <a:lnTo>
                        <a:pt x="49" y="51"/>
                      </a:lnTo>
                      <a:lnTo>
                        <a:pt x="55" y="41"/>
                      </a:lnTo>
                      <a:lnTo>
                        <a:pt x="46" y="24"/>
                      </a:lnTo>
                      <a:lnTo>
                        <a:pt x="59" y="19"/>
                      </a:lnTo>
                      <a:lnTo>
                        <a:pt x="67" y="5"/>
                      </a:lnTo>
                      <a:lnTo>
                        <a:pt x="49" y="7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3" name="Freeform 25"/>
                <p:cNvSpPr>
                  <a:spLocks/>
                </p:cNvSpPr>
                <p:nvPr/>
              </p:nvSpPr>
              <p:spPr bwMode="auto">
                <a:xfrm>
                  <a:off x="4967" y="3518"/>
                  <a:ext cx="17" cy="26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11"/>
                    </a:cxn>
                    <a:cxn ang="0">
                      <a:pos x="5" y="25"/>
                    </a:cxn>
                    <a:cxn ang="0">
                      <a:pos x="16" y="15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7" h="26">
                      <a:moveTo>
                        <a:pt x="8" y="0"/>
                      </a:moveTo>
                      <a:lnTo>
                        <a:pt x="0" y="11"/>
                      </a:lnTo>
                      <a:lnTo>
                        <a:pt x="5" y="25"/>
                      </a:lnTo>
                      <a:lnTo>
                        <a:pt x="16" y="15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4" name="Freeform 26"/>
                <p:cNvSpPr>
                  <a:spLocks/>
                </p:cNvSpPr>
                <p:nvPr/>
              </p:nvSpPr>
              <p:spPr bwMode="auto">
                <a:xfrm>
                  <a:off x="5069" y="3545"/>
                  <a:ext cx="158" cy="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5"/>
                    </a:cxn>
                    <a:cxn ang="0">
                      <a:pos x="58" y="29"/>
                    </a:cxn>
                    <a:cxn ang="0">
                      <a:pos x="53" y="43"/>
                    </a:cxn>
                    <a:cxn ang="0">
                      <a:pos x="82" y="55"/>
                    </a:cxn>
                    <a:cxn ang="0">
                      <a:pos x="157" y="55"/>
                    </a:cxn>
                    <a:cxn ang="0">
                      <a:pos x="75" y="67"/>
                    </a:cxn>
                    <a:cxn ang="0">
                      <a:pos x="53" y="43"/>
                    </a:cxn>
                    <a:cxn ang="0">
                      <a:pos x="32" y="3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8" h="68">
                      <a:moveTo>
                        <a:pt x="0" y="0"/>
                      </a:moveTo>
                      <a:lnTo>
                        <a:pt x="23" y="5"/>
                      </a:lnTo>
                      <a:lnTo>
                        <a:pt x="58" y="29"/>
                      </a:lnTo>
                      <a:lnTo>
                        <a:pt x="53" y="43"/>
                      </a:lnTo>
                      <a:lnTo>
                        <a:pt x="82" y="55"/>
                      </a:lnTo>
                      <a:lnTo>
                        <a:pt x="157" y="55"/>
                      </a:lnTo>
                      <a:lnTo>
                        <a:pt x="75" y="67"/>
                      </a:lnTo>
                      <a:lnTo>
                        <a:pt x="53" y="43"/>
                      </a:lnTo>
                      <a:lnTo>
                        <a:pt x="32" y="3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5" name="Freeform 27"/>
                <p:cNvSpPr>
                  <a:spLocks/>
                </p:cNvSpPr>
                <p:nvPr/>
              </p:nvSpPr>
              <p:spPr bwMode="auto">
                <a:xfrm>
                  <a:off x="5195" y="3601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135" y="155"/>
                    </a:cxn>
                    <a:cxn ang="0">
                      <a:pos x="127" y="152"/>
                    </a:cxn>
                    <a:cxn ang="0">
                      <a:pos x="110" y="134"/>
                    </a:cxn>
                    <a:cxn ang="0">
                      <a:pos x="92" y="130"/>
                    </a:cxn>
                    <a:cxn ang="0">
                      <a:pos x="88" y="119"/>
                    </a:cxn>
                    <a:cxn ang="0">
                      <a:pos x="78" y="111"/>
                    </a:cxn>
                    <a:cxn ang="0">
                      <a:pos x="62" y="111"/>
                    </a:cxn>
                    <a:cxn ang="0">
                      <a:pos x="44" y="118"/>
                    </a:cxn>
                    <a:cxn ang="0">
                      <a:pos x="28" y="121"/>
                    </a:cxn>
                    <a:cxn ang="0">
                      <a:pos x="10" y="121"/>
                    </a:cxn>
                    <a:cxn ang="0">
                      <a:pos x="10" y="109"/>
                    </a:cxn>
                    <a:cxn ang="0">
                      <a:pos x="3" y="91"/>
                    </a:cxn>
                    <a:cxn ang="0">
                      <a:pos x="2" y="81"/>
                    </a:cxn>
                    <a:cxn ang="0">
                      <a:pos x="2" y="56"/>
                    </a:cxn>
                    <a:cxn ang="0">
                      <a:pos x="31" y="43"/>
                    </a:cxn>
                    <a:cxn ang="0">
                      <a:pos x="34" y="29"/>
                    </a:cxn>
                    <a:cxn ang="0">
                      <a:pos x="40" y="30"/>
                    </a:cxn>
                    <a:cxn ang="0">
                      <a:pos x="55" y="15"/>
                    </a:cxn>
                    <a:cxn ang="0">
                      <a:pos x="70" y="17"/>
                    </a:cxn>
                    <a:cxn ang="0">
                      <a:pos x="80" y="7"/>
                    </a:cxn>
                    <a:cxn ang="0">
                      <a:pos x="89" y="5"/>
                    </a:cxn>
                    <a:cxn ang="0">
                      <a:pos x="103" y="24"/>
                    </a:cxn>
                    <a:cxn ang="0">
                      <a:pos x="116" y="30"/>
                    </a:cxn>
                    <a:cxn ang="0">
                      <a:pos x="117" y="11"/>
                    </a:cxn>
                    <a:cxn ang="0">
                      <a:pos x="122" y="0"/>
                    </a:cxn>
                    <a:cxn ang="0">
                      <a:pos x="132" y="15"/>
                    </a:cxn>
                    <a:cxn ang="0">
                      <a:pos x="140" y="43"/>
                    </a:cxn>
                    <a:cxn ang="0">
                      <a:pos x="156" y="59"/>
                    </a:cxn>
                    <a:cxn ang="0">
                      <a:pos x="165" y="72"/>
                    </a:cxn>
                    <a:cxn ang="0">
                      <a:pos x="168" y="95"/>
                    </a:cxn>
                    <a:cxn ang="0">
                      <a:pos x="157" y="121"/>
                    </a:cxn>
                    <a:cxn ang="0">
                      <a:pos x="155" y="145"/>
                    </a:cxn>
                    <a:cxn ang="0">
                      <a:pos x="140" y="154"/>
                    </a:cxn>
                  </a:cxnLst>
                  <a:rect l="0" t="0" r="r" b="b"/>
                  <a:pathLst>
                    <a:path w="169" h="159">
                      <a:moveTo>
                        <a:pt x="140" y="154"/>
                      </a:moveTo>
                      <a:lnTo>
                        <a:pt x="135" y="155"/>
                      </a:lnTo>
                      <a:lnTo>
                        <a:pt x="132" y="158"/>
                      </a:lnTo>
                      <a:lnTo>
                        <a:pt x="127" y="152"/>
                      </a:lnTo>
                      <a:lnTo>
                        <a:pt x="112" y="145"/>
                      </a:lnTo>
                      <a:lnTo>
                        <a:pt x="110" y="134"/>
                      </a:lnTo>
                      <a:lnTo>
                        <a:pt x="105" y="130"/>
                      </a:lnTo>
                      <a:lnTo>
                        <a:pt x="92" y="130"/>
                      </a:lnTo>
                      <a:lnTo>
                        <a:pt x="92" y="122"/>
                      </a:lnTo>
                      <a:lnTo>
                        <a:pt x="88" y="119"/>
                      </a:lnTo>
                      <a:lnTo>
                        <a:pt x="87" y="112"/>
                      </a:lnTo>
                      <a:lnTo>
                        <a:pt x="78" y="111"/>
                      </a:lnTo>
                      <a:lnTo>
                        <a:pt x="70" y="109"/>
                      </a:lnTo>
                      <a:lnTo>
                        <a:pt x="62" y="111"/>
                      </a:lnTo>
                      <a:lnTo>
                        <a:pt x="62" y="112"/>
                      </a:lnTo>
                      <a:lnTo>
                        <a:pt x="44" y="118"/>
                      </a:lnTo>
                      <a:lnTo>
                        <a:pt x="44" y="121"/>
                      </a:lnTo>
                      <a:lnTo>
                        <a:pt x="28" y="121"/>
                      </a:lnTo>
                      <a:lnTo>
                        <a:pt x="20" y="126"/>
                      </a:lnTo>
                      <a:lnTo>
                        <a:pt x="10" y="121"/>
                      </a:lnTo>
                      <a:lnTo>
                        <a:pt x="10" y="119"/>
                      </a:lnTo>
                      <a:lnTo>
                        <a:pt x="10" y="109"/>
                      </a:lnTo>
                      <a:lnTo>
                        <a:pt x="7" y="99"/>
                      </a:lnTo>
                      <a:lnTo>
                        <a:pt x="3" y="91"/>
                      </a:lnTo>
                      <a:lnTo>
                        <a:pt x="5" y="84"/>
                      </a:lnTo>
                      <a:lnTo>
                        <a:pt x="2" y="81"/>
                      </a:lnTo>
                      <a:lnTo>
                        <a:pt x="0" y="66"/>
                      </a:lnTo>
                      <a:lnTo>
                        <a:pt x="2" y="56"/>
                      </a:lnTo>
                      <a:lnTo>
                        <a:pt x="11" y="48"/>
                      </a:lnTo>
                      <a:lnTo>
                        <a:pt x="31" y="43"/>
                      </a:lnTo>
                      <a:lnTo>
                        <a:pt x="36" y="36"/>
                      </a:lnTo>
                      <a:lnTo>
                        <a:pt x="34" y="29"/>
                      </a:lnTo>
                      <a:lnTo>
                        <a:pt x="39" y="27"/>
                      </a:lnTo>
                      <a:lnTo>
                        <a:pt x="40" y="30"/>
                      </a:lnTo>
                      <a:lnTo>
                        <a:pt x="42" y="25"/>
                      </a:lnTo>
                      <a:lnTo>
                        <a:pt x="55" y="15"/>
                      </a:lnTo>
                      <a:lnTo>
                        <a:pt x="62" y="20"/>
                      </a:lnTo>
                      <a:lnTo>
                        <a:pt x="70" y="17"/>
                      </a:lnTo>
                      <a:lnTo>
                        <a:pt x="72" y="9"/>
                      </a:lnTo>
                      <a:lnTo>
                        <a:pt x="80" y="7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98" y="3"/>
                      </a:lnTo>
                      <a:lnTo>
                        <a:pt x="103" y="24"/>
                      </a:lnTo>
                      <a:lnTo>
                        <a:pt x="110" y="30"/>
                      </a:lnTo>
                      <a:lnTo>
                        <a:pt x="116" y="30"/>
                      </a:lnTo>
                      <a:lnTo>
                        <a:pt x="119" y="17"/>
                      </a:lnTo>
                      <a:lnTo>
                        <a:pt x="117" y="11"/>
                      </a:lnTo>
                      <a:lnTo>
                        <a:pt x="119" y="1"/>
                      </a:lnTo>
                      <a:lnTo>
                        <a:pt x="122" y="0"/>
                      </a:lnTo>
                      <a:lnTo>
                        <a:pt x="127" y="12"/>
                      </a:lnTo>
                      <a:lnTo>
                        <a:pt x="132" y="15"/>
                      </a:lnTo>
                      <a:lnTo>
                        <a:pt x="135" y="27"/>
                      </a:lnTo>
                      <a:lnTo>
                        <a:pt x="140" y="43"/>
                      </a:lnTo>
                      <a:lnTo>
                        <a:pt x="147" y="47"/>
                      </a:lnTo>
                      <a:lnTo>
                        <a:pt x="156" y="59"/>
                      </a:lnTo>
                      <a:lnTo>
                        <a:pt x="157" y="65"/>
                      </a:lnTo>
                      <a:lnTo>
                        <a:pt x="165" y="72"/>
                      </a:lnTo>
                      <a:lnTo>
                        <a:pt x="168" y="85"/>
                      </a:lnTo>
                      <a:lnTo>
                        <a:pt x="168" y="95"/>
                      </a:lnTo>
                      <a:lnTo>
                        <a:pt x="165" y="111"/>
                      </a:lnTo>
                      <a:lnTo>
                        <a:pt x="157" y="121"/>
                      </a:lnTo>
                      <a:lnTo>
                        <a:pt x="155" y="134"/>
                      </a:lnTo>
                      <a:lnTo>
                        <a:pt x="155" y="145"/>
                      </a:lnTo>
                      <a:lnTo>
                        <a:pt x="147" y="147"/>
                      </a:lnTo>
                      <a:lnTo>
                        <a:pt x="140" y="154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6" name="Freeform 28"/>
                <p:cNvSpPr>
                  <a:spLocks/>
                </p:cNvSpPr>
                <p:nvPr/>
              </p:nvSpPr>
              <p:spPr bwMode="auto">
                <a:xfrm>
                  <a:off x="5330" y="3768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" y="13"/>
                    </a:cxn>
                    <a:cxn ang="0">
                      <a:pos x="2" y="10"/>
                    </a:cxn>
                    <a:cxn ang="0">
                      <a:pos x="2" y="8"/>
                    </a:cxn>
                    <a:cxn ang="0">
                      <a:pos x="1" y="5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8" y="2"/>
                    </a:cxn>
                    <a:cxn ang="0">
                      <a:pos x="11" y="2"/>
                    </a:cxn>
                    <a:cxn ang="0">
                      <a:pos x="12" y="2"/>
                    </a:cxn>
                    <a:cxn ang="0">
                      <a:pos x="16" y="0"/>
                    </a:cxn>
                    <a:cxn ang="0">
                      <a:pos x="16" y="8"/>
                    </a:cxn>
                    <a:cxn ang="0">
                      <a:pos x="14" y="10"/>
                    </a:cxn>
                    <a:cxn ang="0">
                      <a:pos x="12" y="13"/>
                    </a:cxn>
                    <a:cxn ang="0">
                      <a:pos x="12" y="16"/>
                    </a:cxn>
                    <a:cxn ang="0">
                      <a:pos x="11" y="16"/>
                    </a:cxn>
                    <a:cxn ang="0">
                      <a:pos x="11" y="19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7" h="20">
                      <a:moveTo>
                        <a:pt x="8" y="16"/>
                      </a:move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14" y="10"/>
                      </a:lnTo>
                      <a:lnTo>
                        <a:pt x="12" y="13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1" y="19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7" name="Freeform 29"/>
                <p:cNvSpPr>
                  <a:spLocks/>
                </p:cNvSpPr>
                <p:nvPr/>
              </p:nvSpPr>
              <p:spPr bwMode="auto">
                <a:xfrm>
                  <a:off x="4739" y="3587"/>
                  <a:ext cx="19" cy="76"/>
                </a:xfrm>
                <a:custGeom>
                  <a:avLst/>
                  <a:gdLst/>
                  <a:ahLst/>
                  <a:cxnLst>
                    <a:cxn ang="0">
                      <a:pos x="2" y="26"/>
                    </a:cxn>
                    <a:cxn ang="0">
                      <a:pos x="9" y="20"/>
                    </a:cxn>
                    <a:cxn ang="0">
                      <a:pos x="14" y="0"/>
                    </a:cxn>
                    <a:cxn ang="0">
                      <a:pos x="18" y="30"/>
                    </a:cxn>
                    <a:cxn ang="0">
                      <a:pos x="12" y="67"/>
                    </a:cxn>
                    <a:cxn ang="0">
                      <a:pos x="0" y="75"/>
                    </a:cxn>
                    <a:cxn ang="0">
                      <a:pos x="0" y="57"/>
                    </a:cxn>
                    <a:cxn ang="0">
                      <a:pos x="3" y="45"/>
                    </a:cxn>
                    <a:cxn ang="0">
                      <a:pos x="2" y="26"/>
                    </a:cxn>
                  </a:cxnLst>
                  <a:rect l="0" t="0" r="r" b="b"/>
                  <a:pathLst>
                    <a:path w="19" h="76">
                      <a:moveTo>
                        <a:pt x="2" y="26"/>
                      </a:moveTo>
                      <a:lnTo>
                        <a:pt x="9" y="20"/>
                      </a:lnTo>
                      <a:lnTo>
                        <a:pt x="14" y="0"/>
                      </a:lnTo>
                      <a:lnTo>
                        <a:pt x="18" y="30"/>
                      </a:lnTo>
                      <a:lnTo>
                        <a:pt x="12" y="67"/>
                      </a:lnTo>
                      <a:lnTo>
                        <a:pt x="0" y="75"/>
                      </a:lnTo>
                      <a:lnTo>
                        <a:pt x="0" y="57"/>
                      </a:lnTo>
                      <a:lnTo>
                        <a:pt x="3" y="45"/>
                      </a:lnTo>
                      <a:lnTo>
                        <a:pt x="2" y="26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</p:grpSp>
        </p:grpSp>
      </p:grpSp>
      <p:sp>
        <p:nvSpPr>
          <p:cNvPr id="1126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5735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20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12321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12322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DCA8B76E-9407-4B19-A558-99AB10DDC610}" type="slidenum">
              <a:rPr lang="en-US">
                <a:solidFill>
                  <a:srgbClr val="FFFFFF"/>
                </a:solidFill>
                <a:latin typeface="Times" pitchFamily="18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7769225" y="5254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FF0000"/>
                </a:solidFill>
              </a:rPr>
              <a:t>*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2244A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367213"/>
            <a:ext cx="9131300" cy="2478087"/>
            <a:chOff x="0" y="2751"/>
            <a:chExt cx="5752" cy="1561"/>
          </a:xfrm>
        </p:grpSpPr>
        <p:sp>
          <p:nvSpPr>
            <p:cNvPr id="12291" name="Rectangle 3"/>
            <p:cNvSpPr>
              <a:spLocks noChangeArrowheads="1"/>
            </p:cNvSpPr>
            <p:nvPr/>
          </p:nvSpPr>
          <p:spPr bwMode="auto">
            <a:xfrm>
              <a:off x="0" y="4080"/>
              <a:ext cx="5752" cy="2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3200">
                <a:solidFill>
                  <a:srgbClr val="FFFFFF"/>
                </a:solidFill>
                <a:latin typeface="Times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458" y="2751"/>
              <a:ext cx="1190" cy="1426"/>
              <a:chOff x="4458" y="2751"/>
              <a:chExt cx="1190" cy="1426"/>
            </a:xfrm>
          </p:grpSpPr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>
                <a:off x="4614" y="2790"/>
                <a:ext cx="1034" cy="1273"/>
              </a:xfrm>
              <a:custGeom>
                <a:avLst/>
                <a:gdLst/>
                <a:ahLst/>
                <a:cxnLst>
                  <a:cxn ang="0">
                    <a:pos x="646" y="23"/>
                  </a:cxn>
                  <a:cxn ang="0">
                    <a:pos x="765" y="92"/>
                  </a:cxn>
                  <a:cxn ang="0">
                    <a:pos x="866" y="184"/>
                  </a:cxn>
                  <a:cxn ang="0">
                    <a:pos x="944" y="294"/>
                  </a:cxn>
                  <a:cxn ang="0">
                    <a:pos x="1000" y="417"/>
                  </a:cxn>
                  <a:cxn ang="0">
                    <a:pos x="1030" y="550"/>
                  </a:cxn>
                  <a:cxn ang="0">
                    <a:pos x="1030" y="688"/>
                  </a:cxn>
                  <a:cxn ang="0">
                    <a:pos x="1000" y="821"/>
                  </a:cxn>
                  <a:cxn ang="0">
                    <a:pos x="944" y="944"/>
                  </a:cxn>
                  <a:cxn ang="0">
                    <a:pos x="866" y="1055"/>
                  </a:cxn>
                  <a:cxn ang="0">
                    <a:pos x="765" y="1148"/>
                  </a:cxn>
                  <a:cxn ang="0">
                    <a:pos x="646" y="1215"/>
                  </a:cxn>
                  <a:cxn ang="0">
                    <a:pos x="517" y="1257"/>
                  </a:cxn>
                  <a:cxn ang="0">
                    <a:pos x="382" y="1272"/>
                  </a:cxn>
                  <a:cxn ang="0">
                    <a:pos x="246" y="1257"/>
                  </a:cxn>
                  <a:cxn ang="0">
                    <a:pos x="118" y="1215"/>
                  </a:cxn>
                  <a:cxn ang="0">
                    <a:pos x="0" y="1148"/>
                  </a:cxn>
                  <a:cxn ang="0">
                    <a:pos x="89" y="1129"/>
                  </a:cxn>
                  <a:cxn ang="0">
                    <a:pos x="201" y="1179"/>
                  </a:cxn>
                  <a:cxn ang="0">
                    <a:pos x="320" y="1204"/>
                  </a:cxn>
                  <a:cxn ang="0">
                    <a:pos x="443" y="1204"/>
                  </a:cxn>
                  <a:cxn ang="0">
                    <a:pos x="563" y="1179"/>
                  </a:cxn>
                  <a:cxn ang="0">
                    <a:pos x="675" y="1129"/>
                  </a:cxn>
                  <a:cxn ang="0">
                    <a:pos x="775" y="1057"/>
                  </a:cxn>
                  <a:cxn ang="0">
                    <a:pos x="857" y="965"/>
                  </a:cxn>
                  <a:cxn ang="0">
                    <a:pos x="919" y="858"/>
                  </a:cxn>
                  <a:cxn ang="0">
                    <a:pos x="956" y="742"/>
                  </a:cxn>
                  <a:cxn ang="0">
                    <a:pos x="969" y="619"/>
                  </a:cxn>
                  <a:cxn ang="0">
                    <a:pos x="956" y="496"/>
                  </a:cxn>
                  <a:cxn ang="0">
                    <a:pos x="919" y="381"/>
                  </a:cxn>
                  <a:cxn ang="0">
                    <a:pos x="857" y="273"/>
                  </a:cxn>
                  <a:cxn ang="0">
                    <a:pos x="775" y="182"/>
                  </a:cxn>
                  <a:cxn ang="0">
                    <a:pos x="675" y="110"/>
                  </a:cxn>
                  <a:cxn ang="0">
                    <a:pos x="563" y="61"/>
                  </a:cxn>
                  <a:cxn ang="0">
                    <a:pos x="582" y="0"/>
                  </a:cxn>
                </a:cxnLst>
                <a:rect l="0" t="0" r="r" b="b"/>
                <a:pathLst>
                  <a:path w="1034" h="1273">
                    <a:moveTo>
                      <a:pt x="582" y="0"/>
                    </a:moveTo>
                    <a:lnTo>
                      <a:pt x="646" y="23"/>
                    </a:lnTo>
                    <a:lnTo>
                      <a:pt x="707" y="56"/>
                    </a:lnTo>
                    <a:lnTo>
                      <a:pt x="765" y="92"/>
                    </a:lnTo>
                    <a:lnTo>
                      <a:pt x="818" y="134"/>
                    </a:lnTo>
                    <a:lnTo>
                      <a:pt x="866" y="184"/>
                    </a:lnTo>
                    <a:lnTo>
                      <a:pt x="908" y="237"/>
                    </a:lnTo>
                    <a:lnTo>
                      <a:pt x="944" y="294"/>
                    </a:lnTo>
                    <a:lnTo>
                      <a:pt x="977" y="353"/>
                    </a:lnTo>
                    <a:lnTo>
                      <a:pt x="1000" y="417"/>
                    </a:lnTo>
                    <a:lnTo>
                      <a:pt x="1018" y="483"/>
                    </a:lnTo>
                    <a:lnTo>
                      <a:pt x="1030" y="550"/>
                    </a:lnTo>
                    <a:lnTo>
                      <a:pt x="1033" y="619"/>
                    </a:lnTo>
                    <a:lnTo>
                      <a:pt x="1030" y="688"/>
                    </a:lnTo>
                    <a:lnTo>
                      <a:pt x="1018" y="756"/>
                    </a:lnTo>
                    <a:lnTo>
                      <a:pt x="1000" y="821"/>
                    </a:lnTo>
                    <a:lnTo>
                      <a:pt x="977" y="884"/>
                    </a:lnTo>
                    <a:lnTo>
                      <a:pt x="944" y="944"/>
                    </a:lnTo>
                    <a:lnTo>
                      <a:pt x="908" y="1003"/>
                    </a:lnTo>
                    <a:lnTo>
                      <a:pt x="866" y="1055"/>
                    </a:lnTo>
                    <a:lnTo>
                      <a:pt x="818" y="1105"/>
                    </a:lnTo>
                    <a:lnTo>
                      <a:pt x="765" y="1148"/>
                    </a:lnTo>
                    <a:lnTo>
                      <a:pt x="707" y="1183"/>
                    </a:lnTo>
                    <a:lnTo>
                      <a:pt x="646" y="1215"/>
                    </a:lnTo>
                    <a:lnTo>
                      <a:pt x="582" y="1239"/>
                    </a:lnTo>
                    <a:lnTo>
                      <a:pt x="517" y="1257"/>
                    </a:lnTo>
                    <a:lnTo>
                      <a:pt x="450" y="1269"/>
                    </a:lnTo>
                    <a:lnTo>
                      <a:pt x="382" y="1272"/>
                    </a:lnTo>
                    <a:lnTo>
                      <a:pt x="313" y="1269"/>
                    </a:lnTo>
                    <a:lnTo>
                      <a:pt x="246" y="1257"/>
                    </a:lnTo>
                    <a:lnTo>
                      <a:pt x="180" y="1239"/>
                    </a:lnTo>
                    <a:lnTo>
                      <a:pt x="118" y="1215"/>
                    </a:lnTo>
                    <a:lnTo>
                      <a:pt x="57" y="1183"/>
                    </a:lnTo>
                    <a:lnTo>
                      <a:pt x="0" y="1148"/>
                    </a:lnTo>
                    <a:lnTo>
                      <a:pt x="36" y="1095"/>
                    </a:lnTo>
                    <a:lnTo>
                      <a:pt x="89" y="1129"/>
                    </a:lnTo>
                    <a:lnTo>
                      <a:pt x="144" y="1156"/>
                    </a:lnTo>
                    <a:lnTo>
                      <a:pt x="201" y="1179"/>
                    </a:lnTo>
                    <a:lnTo>
                      <a:pt x="261" y="1195"/>
                    </a:lnTo>
                    <a:lnTo>
                      <a:pt x="320" y="1204"/>
                    </a:lnTo>
                    <a:lnTo>
                      <a:pt x="382" y="1208"/>
                    </a:lnTo>
                    <a:lnTo>
                      <a:pt x="443" y="1204"/>
                    </a:lnTo>
                    <a:lnTo>
                      <a:pt x="504" y="1195"/>
                    </a:lnTo>
                    <a:lnTo>
                      <a:pt x="563" y="1179"/>
                    </a:lnTo>
                    <a:lnTo>
                      <a:pt x="621" y="1156"/>
                    </a:lnTo>
                    <a:lnTo>
                      <a:pt x="675" y="1129"/>
                    </a:lnTo>
                    <a:lnTo>
                      <a:pt x="727" y="1095"/>
                    </a:lnTo>
                    <a:lnTo>
                      <a:pt x="775" y="1057"/>
                    </a:lnTo>
                    <a:lnTo>
                      <a:pt x="818" y="1013"/>
                    </a:lnTo>
                    <a:lnTo>
                      <a:pt x="857" y="965"/>
                    </a:lnTo>
                    <a:lnTo>
                      <a:pt x="890" y="913"/>
                    </a:lnTo>
                    <a:lnTo>
                      <a:pt x="919" y="858"/>
                    </a:lnTo>
                    <a:lnTo>
                      <a:pt x="941" y="802"/>
                    </a:lnTo>
                    <a:lnTo>
                      <a:pt x="956" y="742"/>
                    </a:lnTo>
                    <a:lnTo>
                      <a:pt x="965" y="680"/>
                    </a:lnTo>
                    <a:lnTo>
                      <a:pt x="969" y="619"/>
                    </a:lnTo>
                    <a:lnTo>
                      <a:pt x="965" y="557"/>
                    </a:lnTo>
                    <a:lnTo>
                      <a:pt x="956" y="496"/>
                    </a:lnTo>
                    <a:lnTo>
                      <a:pt x="941" y="437"/>
                    </a:lnTo>
                    <a:lnTo>
                      <a:pt x="919" y="381"/>
                    </a:lnTo>
                    <a:lnTo>
                      <a:pt x="890" y="325"/>
                    </a:lnTo>
                    <a:lnTo>
                      <a:pt x="857" y="273"/>
                    </a:lnTo>
                    <a:lnTo>
                      <a:pt x="818" y="225"/>
                    </a:lnTo>
                    <a:lnTo>
                      <a:pt x="775" y="182"/>
                    </a:lnTo>
                    <a:lnTo>
                      <a:pt x="727" y="144"/>
                    </a:lnTo>
                    <a:lnTo>
                      <a:pt x="675" y="110"/>
                    </a:lnTo>
                    <a:lnTo>
                      <a:pt x="621" y="81"/>
                    </a:lnTo>
                    <a:lnTo>
                      <a:pt x="563" y="61"/>
                    </a:lnTo>
                    <a:lnTo>
                      <a:pt x="565" y="56"/>
                    </a:lnTo>
                    <a:lnTo>
                      <a:pt x="582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sp>
            <p:nvSpPr>
              <p:cNvPr id="12294" name="Line 6"/>
              <p:cNvSpPr>
                <a:spLocks noChangeShapeType="1"/>
              </p:cNvSpPr>
              <p:nvPr/>
            </p:nvSpPr>
            <p:spPr bwMode="auto">
              <a:xfrm flipV="1">
                <a:off x="4639" y="3863"/>
                <a:ext cx="102" cy="185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sp>
            <p:nvSpPr>
              <p:cNvPr id="12295" name="Line 7"/>
              <p:cNvSpPr>
                <a:spLocks noChangeShapeType="1"/>
              </p:cNvSpPr>
              <p:nvPr/>
            </p:nvSpPr>
            <p:spPr bwMode="auto">
              <a:xfrm flipV="1">
                <a:off x="5210" y="2874"/>
                <a:ext cx="35" cy="7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sp>
            <p:nvSpPr>
              <p:cNvPr id="12296" name="Line 8"/>
              <p:cNvSpPr>
                <a:spLocks noChangeShapeType="1"/>
              </p:cNvSpPr>
              <p:nvPr/>
            </p:nvSpPr>
            <p:spPr bwMode="auto">
              <a:xfrm flipV="1">
                <a:off x="5270" y="2751"/>
                <a:ext cx="35" cy="7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>
                <a:off x="4753" y="4067"/>
                <a:ext cx="604" cy="110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14" y="57"/>
                  </a:cxn>
                  <a:cxn ang="0">
                    <a:pos x="31" y="46"/>
                  </a:cxn>
                  <a:cxn ang="0">
                    <a:pos x="63" y="30"/>
                  </a:cxn>
                  <a:cxn ang="0">
                    <a:pos x="100" y="21"/>
                  </a:cxn>
                  <a:cxn ang="0">
                    <a:pos x="134" y="13"/>
                  </a:cxn>
                  <a:cxn ang="0">
                    <a:pos x="181" y="6"/>
                  </a:cxn>
                  <a:cxn ang="0">
                    <a:pos x="225" y="2"/>
                  </a:cxn>
                  <a:cxn ang="0">
                    <a:pos x="277" y="0"/>
                  </a:cxn>
                  <a:cxn ang="0">
                    <a:pos x="340" y="0"/>
                  </a:cxn>
                  <a:cxn ang="0">
                    <a:pos x="407" y="4"/>
                  </a:cxn>
                  <a:cxn ang="0">
                    <a:pos x="453" y="10"/>
                  </a:cxn>
                  <a:cxn ang="0">
                    <a:pos x="502" y="19"/>
                  </a:cxn>
                  <a:cxn ang="0">
                    <a:pos x="549" y="33"/>
                  </a:cxn>
                  <a:cxn ang="0">
                    <a:pos x="573" y="47"/>
                  </a:cxn>
                  <a:cxn ang="0">
                    <a:pos x="588" y="58"/>
                  </a:cxn>
                  <a:cxn ang="0">
                    <a:pos x="603" y="77"/>
                  </a:cxn>
                  <a:cxn ang="0">
                    <a:pos x="578" y="87"/>
                  </a:cxn>
                  <a:cxn ang="0">
                    <a:pos x="536" y="95"/>
                  </a:cxn>
                  <a:cxn ang="0">
                    <a:pos x="485" y="101"/>
                  </a:cxn>
                  <a:cxn ang="0">
                    <a:pos x="436" y="106"/>
                  </a:cxn>
                  <a:cxn ang="0">
                    <a:pos x="377" y="108"/>
                  </a:cxn>
                  <a:cxn ang="0">
                    <a:pos x="313" y="109"/>
                  </a:cxn>
                  <a:cxn ang="0">
                    <a:pos x="252" y="109"/>
                  </a:cxn>
                  <a:cxn ang="0">
                    <a:pos x="188" y="108"/>
                  </a:cxn>
                  <a:cxn ang="0">
                    <a:pos x="117" y="102"/>
                  </a:cxn>
                  <a:cxn ang="0">
                    <a:pos x="61" y="96"/>
                  </a:cxn>
                  <a:cxn ang="0">
                    <a:pos x="14" y="86"/>
                  </a:cxn>
                  <a:cxn ang="0">
                    <a:pos x="0" y="78"/>
                  </a:cxn>
                  <a:cxn ang="0">
                    <a:pos x="2" y="70"/>
                  </a:cxn>
                </a:cxnLst>
                <a:rect l="0" t="0" r="r" b="b"/>
                <a:pathLst>
                  <a:path w="604" h="110">
                    <a:moveTo>
                      <a:pt x="2" y="70"/>
                    </a:moveTo>
                    <a:lnTo>
                      <a:pt x="14" y="57"/>
                    </a:lnTo>
                    <a:lnTo>
                      <a:pt x="31" y="46"/>
                    </a:lnTo>
                    <a:lnTo>
                      <a:pt x="63" y="30"/>
                    </a:lnTo>
                    <a:lnTo>
                      <a:pt x="100" y="21"/>
                    </a:lnTo>
                    <a:lnTo>
                      <a:pt x="134" y="13"/>
                    </a:lnTo>
                    <a:lnTo>
                      <a:pt x="181" y="6"/>
                    </a:lnTo>
                    <a:lnTo>
                      <a:pt x="225" y="2"/>
                    </a:lnTo>
                    <a:lnTo>
                      <a:pt x="277" y="0"/>
                    </a:lnTo>
                    <a:lnTo>
                      <a:pt x="340" y="0"/>
                    </a:lnTo>
                    <a:lnTo>
                      <a:pt x="407" y="4"/>
                    </a:lnTo>
                    <a:lnTo>
                      <a:pt x="453" y="10"/>
                    </a:lnTo>
                    <a:lnTo>
                      <a:pt x="502" y="19"/>
                    </a:lnTo>
                    <a:lnTo>
                      <a:pt x="549" y="33"/>
                    </a:lnTo>
                    <a:lnTo>
                      <a:pt x="573" y="47"/>
                    </a:lnTo>
                    <a:lnTo>
                      <a:pt x="588" y="58"/>
                    </a:lnTo>
                    <a:lnTo>
                      <a:pt x="603" y="77"/>
                    </a:lnTo>
                    <a:lnTo>
                      <a:pt x="578" y="87"/>
                    </a:lnTo>
                    <a:lnTo>
                      <a:pt x="536" y="95"/>
                    </a:lnTo>
                    <a:lnTo>
                      <a:pt x="485" y="101"/>
                    </a:lnTo>
                    <a:lnTo>
                      <a:pt x="436" y="106"/>
                    </a:lnTo>
                    <a:lnTo>
                      <a:pt x="377" y="108"/>
                    </a:lnTo>
                    <a:lnTo>
                      <a:pt x="313" y="109"/>
                    </a:lnTo>
                    <a:lnTo>
                      <a:pt x="252" y="109"/>
                    </a:lnTo>
                    <a:lnTo>
                      <a:pt x="188" y="108"/>
                    </a:lnTo>
                    <a:lnTo>
                      <a:pt x="117" y="102"/>
                    </a:lnTo>
                    <a:lnTo>
                      <a:pt x="61" y="96"/>
                    </a:lnTo>
                    <a:lnTo>
                      <a:pt x="14" y="86"/>
                    </a:lnTo>
                    <a:lnTo>
                      <a:pt x="0" y="78"/>
                    </a:lnTo>
                    <a:lnTo>
                      <a:pt x="2" y="7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sp>
            <p:nvSpPr>
              <p:cNvPr id="12298" name="Oval 10"/>
              <p:cNvSpPr>
                <a:spLocks noChangeArrowheads="1"/>
              </p:cNvSpPr>
              <p:nvPr/>
            </p:nvSpPr>
            <p:spPr bwMode="auto">
              <a:xfrm>
                <a:off x="4458" y="2879"/>
                <a:ext cx="1074" cy="1073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3200">
                  <a:solidFill>
                    <a:srgbClr val="FFFFFF"/>
                  </a:solidFill>
                  <a:latin typeface="Times" pitchFamily="18" charset="0"/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4458" y="2991"/>
                <a:ext cx="999" cy="797"/>
                <a:chOff x="4458" y="2991"/>
                <a:chExt cx="999" cy="797"/>
              </a:xfrm>
            </p:grpSpPr>
            <p:sp>
              <p:nvSpPr>
                <p:cNvPr id="12300" name="Freeform 12"/>
                <p:cNvSpPr>
                  <a:spLocks/>
                </p:cNvSpPr>
                <p:nvPr/>
              </p:nvSpPr>
              <p:spPr bwMode="auto">
                <a:xfrm>
                  <a:off x="4599" y="3283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1" name="Freeform 13"/>
                <p:cNvSpPr>
                  <a:spLocks/>
                </p:cNvSpPr>
                <p:nvPr/>
              </p:nvSpPr>
              <p:spPr bwMode="auto">
                <a:xfrm>
                  <a:off x="4616" y="3305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2" name="Freeform 14"/>
                <p:cNvSpPr>
                  <a:spLocks/>
                </p:cNvSpPr>
                <p:nvPr/>
              </p:nvSpPr>
              <p:spPr bwMode="auto">
                <a:xfrm>
                  <a:off x="4674" y="3275"/>
                  <a:ext cx="37" cy="35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14" y="9"/>
                    </a:cxn>
                    <a:cxn ang="0">
                      <a:pos x="9" y="9"/>
                    </a:cxn>
                    <a:cxn ang="0">
                      <a:pos x="5" y="13"/>
                    </a:cxn>
                    <a:cxn ang="0">
                      <a:pos x="0" y="13"/>
                    </a:cxn>
                    <a:cxn ang="0">
                      <a:pos x="0" y="25"/>
                    </a:cxn>
                    <a:cxn ang="0">
                      <a:pos x="8" y="34"/>
                    </a:cxn>
                    <a:cxn ang="0">
                      <a:pos x="29" y="34"/>
                    </a:cxn>
                    <a:cxn ang="0">
                      <a:pos x="36" y="25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7" h="35">
                      <a:moveTo>
                        <a:pt x="36" y="0"/>
                      </a:move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9" y="9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8" y="34"/>
                      </a:lnTo>
                      <a:lnTo>
                        <a:pt x="29" y="34"/>
                      </a:lnTo>
                      <a:lnTo>
                        <a:pt x="36" y="25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3" name="Freeform 15"/>
                <p:cNvSpPr>
                  <a:spLocks/>
                </p:cNvSpPr>
                <p:nvPr/>
              </p:nvSpPr>
              <p:spPr bwMode="auto">
                <a:xfrm>
                  <a:off x="4458" y="3303"/>
                  <a:ext cx="324" cy="422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1" y="11"/>
                    </a:cxn>
                    <a:cxn ang="0">
                      <a:pos x="45" y="33"/>
                    </a:cxn>
                    <a:cxn ang="0">
                      <a:pos x="40" y="53"/>
                    </a:cxn>
                    <a:cxn ang="0">
                      <a:pos x="21" y="68"/>
                    </a:cxn>
                    <a:cxn ang="0">
                      <a:pos x="8" y="96"/>
                    </a:cxn>
                    <a:cxn ang="0">
                      <a:pos x="8" y="114"/>
                    </a:cxn>
                    <a:cxn ang="0">
                      <a:pos x="0" y="144"/>
                    </a:cxn>
                    <a:cxn ang="0">
                      <a:pos x="11" y="157"/>
                    </a:cxn>
                    <a:cxn ang="0">
                      <a:pos x="40" y="195"/>
                    </a:cxn>
                    <a:cxn ang="0">
                      <a:pos x="48" y="190"/>
                    </a:cxn>
                    <a:cxn ang="0">
                      <a:pos x="99" y="190"/>
                    </a:cxn>
                    <a:cxn ang="0">
                      <a:pos x="123" y="199"/>
                    </a:cxn>
                    <a:cxn ang="0">
                      <a:pos x="121" y="229"/>
                    </a:cxn>
                    <a:cxn ang="0">
                      <a:pos x="138" y="268"/>
                    </a:cxn>
                    <a:cxn ang="0">
                      <a:pos x="137" y="279"/>
                    </a:cxn>
                    <a:cxn ang="0">
                      <a:pos x="144" y="291"/>
                    </a:cxn>
                    <a:cxn ang="0">
                      <a:pos x="133" y="319"/>
                    </a:cxn>
                    <a:cxn ang="0">
                      <a:pos x="146" y="354"/>
                    </a:cxn>
                    <a:cxn ang="0">
                      <a:pos x="153" y="382"/>
                    </a:cxn>
                    <a:cxn ang="0">
                      <a:pos x="162" y="399"/>
                    </a:cxn>
                    <a:cxn ang="0">
                      <a:pos x="171" y="421"/>
                    </a:cxn>
                    <a:cxn ang="0">
                      <a:pos x="188" y="418"/>
                    </a:cxn>
                    <a:cxn ang="0">
                      <a:pos x="216" y="402"/>
                    </a:cxn>
                    <a:cxn ang="0">
                      <a:pos x="229" y="382"/>
                    </a:cxn>
                    <a:cxn ang="0">
                      <a:pos x="228" y="369"/>
                    </a:cxn>
                    <a:cxn ang="0">
                      <a:pos x="245" y="359"/>
                    </a:cxn>
                    <a:cxn ang="0">
                      <a:pos x="242" y="340"/>
                    </a:cxn>
                    <a:cxn ang="0">
                      <a:pos x="267" y="310"/>
                    </a:cxn>
                    <a:cxn ang="0">
                      <a:pos x="271" y="285"/>
                    </a:cxn>
                    <a:cxn ang="0">
                      <a:pos x="264" y="277"/>
                    </a:cxn>
                    <a:cxn ang="0">
                      <a:pos x="267" y="267"/>
                    </a:cxn>
                    <a:cxn ang="0">
                      <a:pos x="261" y="258"/>
                    </a:cxn>
                    <a:cxn ang="0">
                      <a:pos x="280" y="234"/>
                    </a:cxn>
                    <a:cxn ang="0">
                      <a:pos x="280" y="222"/>
                    </a:cxn>
                    <a:cxn ang="0">
                      <a:pos x="306" y="202"/>
                    </a:cxn>
                    <a:cxn ang="0">
                      <a:pos x="323" y="148"/>
                    </a:cxn>
                    <a:cxn ang="0">
                      <a:pos x="299" y="162"/>
                    </a:cxn>
                    <a:cxn ang="0">
                      <a:pos x="278" y="156"/>
                    </a:cxn>
                    <a:cxn ang="0">
                      <a:pos x="281" y="143"/>
                    </a:cxn>
                    <a:cxn ang="0">
                      <a:pos x="260" y="129"/>
                    </a:cxn>
                    <a:cxn ang="0">
                      <a:pos x="250" y="94"/>
                    </a:cxn>
                    <a:cxn ang="0">
                      <a:pos x="230" y="66"/>
                    </a:cxn>
                    <a:cxn ang="0">
                      <a:pos x="230" y="47"/>
                    </a:cxn>
                    <a:cxn ang="0">
                      <a:pos x="219" y="46"/>
                    </a:cxn>
                    <a:cxn ang="0">
                      <a:pos x="212" y="49"/>
                    </a:cxn>
                    <a:cxn ang="0">
                      <a:pos x="182" y="38"/>
                    </a:cxn>
                    <a:cxn ang="0">
                      <a:pos x="174" y="46"/>
                    </a:cxn>
                    <a:cxn ang="0">
                      <a:pos x="167" y="56"/>
                    </a:cxn>
                    <a:cxn ang="0">
                      <a:pos x="151" y="38"/>
                    </a:cxn>
                    <a:cxn ang="0">
                      <a:pos x="135" y="33"/>
                    </a:cxn>
                    <a:cxn ang="0">
                      <a:pos x="134" y="10"/>
                    </a:cxn>
                    <a:cxn ang="0">
                      <a:pos x="111" y="14"/>
                    </a:cxn>
                    <a:cxn ang="0">
                      <a:pos x="96" y="9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324" h="422">
                      <a:moveTo>
                        <a:pt x="76" y="0"/>
                      </a:moveTo>
                      <a:lnTo>
                        <a:pt x="71" y="11"/>
                      </a:lnTo>
                      <a:lnTo>
                        <a:pt x="45" y="33"/>
                      </a:lnTo>
                      <a:lnTo>
                        <a:pt x="40" y="53"/>
                      </a:lnTo>
                      <a:lnTo>
                        <a:pt x="21" y="68"/>
                      </a:lnTo>
                      <a:lnTo>
                        <a:pt x="8" y="96"/>
                      </a:lnTo>
                      <a:lnTo>
                        <a:pt x="8" y="114"/>
                      </a:lnTo>
                      <a:lnTo>
                        <a:pt x="0" y="144"/>
                      </a:lnTo>
                      <a:lnTo>
                        <a:pt x="11" y="157"/>
                      </a:lnTo>
                      <a:lnTo>
                        <a:pt x="40" y="195"/>
                      </a:lnTo>
                      <a:lnTo>
                        <a:pt x="48" y="190"/>
                      </a:lnTo>
                      <a:lnTo>
                        <a:pt x="99" y="190"/>
                      </a:lnTo>
                      <a:lnTo>
                        <a:pt x="123" y="199"/>
                      </a:lnTo>
                      <a:lnTo>
                        <a:pt x="121" y="229"/>
                      </a:lnTo>
                      <a:lnTo>
                        <a:pt x="138" y="268"/>
                      </a:lnTo>
                      <a:lnTo>
                        <a:pt x="137" y="279"/>
                      </a:lnTo>
                      <a:lnTo>
                        <a:pt x="144" y="291"/>
                      </a:lnTo>
                      <a:lnTo>
                        <a:pt x="133" y="319"/>
                      </a:lnTo>
                      <a:lnTo>
                        <a:pt x="146" y="354"/>
                      </a:lnTo>
                      <a:lnTo>
                        <a:pt x="153" y="382"/>
                      </a:lnTo>
                      <a:lnTo>
                        <a:pt x="162" y="399"/>
                      </a:lnTo>
                      <a:lnTo>
                        <a:pt x="171" y="421"/>
                      </a:lnTo>
                      <a:lnTo>
                        <a:pt x="188" y="418"/>
                      </a:lnTo>
                      <a:lnTo>
                        <a:pt x="216" y="402"/>
                      </a:lnTo>
                      <a:lnTo>
                        <a:pt x="229" y="382"/>
                      </a:lnTo>
                      <a:lnTo>
                        <a:pt x="228" y="369"/>
                      </a:lnTo>
                      <a:lnTo>
                        <a:pt x="245" y="359"/>
                      </a:lnTo>
                      <a:lnTo>
                        <a:pt x="242" y="340"/>
                      </a:lnTo>
                      <a:lnTo>
                        <a:pt x="267" y="310"/>
                      </a:lnTo>
                      <a:lnTo>
                        <a:pt x="271" y="285"/>
                      </a:lnTo>
                      <a:lnTo>
                        <a:pt x="264" y="277"/>
                      </a:lnTo>
                      <a:lnTo>
                        <a:pt x="267" y="267"/>
                      </a:lnTo>
                      <a:lnTo>
                        <a:pt x="261" y="258"/>
                      </a:lnTo>
                      <a:lnTo>
                        <a:pt x="280" y="234"/>
                      </a:lnTo>
                      <a:lnTo>
                        <a:pt x="280" y="222"/>
                      </a:lnTo>
                      <a:lnTo>
                        <a:pt x="306" y="202"/>
                      </a:lnTo>
                      <a:lnTo>
                        <a:pt x="323" y="148"/>
                      </a:lnTo>
                      <a:lnTo>
                        <a:pt x="299" y="162"/>
                      </a:lnTo>
                      <a:lnTo>
                        <a:pt x="278" y="156"/>
                      </a:lnTo>
                      <a:lnTo>
                        <a:pt x="281" y="143"/>
                      </a:lnTo>
                      <a:lnTo>
                        <a:pt x="260" y="129"/>
                      </a:lnTo>
                      <a:lnTo>
                        <a:pt x="250" y="94"/>
                      </a:lnTo>
                      <a:lnTo>
                        <a:pt x="230" y="66"/>
                      </a:lnTo>
                      <a:lnTo>
                        <a:pt x="230" y="47"/>
                      </a:lnTo>
                      <a:lnTo>
                        <a:pt x="219" y="46"/>
                      </a:lnTo>
                      <a:lnTo>
                        <a:pt x="212" y="49"/>
                      </a:lnTo>
                      <a:lnTo>
                        <a:pt x="182" y="38"/>
                      </a:lnTo>
                      <a:lnTo>
                        <a:pt x="174" y="46"/>
                      </a:lnTo>
                      <a:lnTo>
                        <a:pt x="167" y="56"/>
                      </a:lnTo>
                      <a:lnTo>
                        <a:pt x="151" y="38"/>
                      </a:lnTo>
                      <a:lnTo>
                        <a:pt x="135" y="33"/>
                      </a:lnTo>
                      <a:lnTo>
                        <a:pt x="134" y="10"/>
                      </a:lnTo>
                      <a:lnTo>
                        <a:pt x="111" y="14"/>
                      </a:lnTo>
                      <a:lnTo>
                        <a:pt x="96" y="9"/>
                      </a:lnTo>
                      <a:lnTo>
                        <a:pt x="76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4" name="Freeform 16"/>
                <p:cNvSpPr>
                  <a:spLocks/>
                </p:cNvSpPr>
                <p:nvPr/>
              </p:nvSpPr>
              <p:spPr bwMode="auto">
                <a:xfrm>
                  <a:off x="5205" y="3408"/>
                  <a:ext cx="17" cy="21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9" y="5"/>
                    </a:cxn>
                    <a:cxn ang="0">
                      <a:pos x="7" y="10"/>
                    </a:cxn>
                    <a:cxn ang="0">
                      <a:pos x="7" y="14"/>
                    </a:cxn>
                    <a:cxn ang="0">
                      <a:pos x="16" y="17"/>
                    </a:cxn>
                    <a:cxn ang="0">
                      <a:pos x="16" y="20"/>
                    </a:cxn>
                    <a:cxn ang="0">
                      <a:pos x="9" y="17"/>
                    </a:cxn>
                    <a:cxn ang="0">
                      <a:pos x="3" y="20"/>
                    </a:cxn>
                    <a:cxn ang="0">
                      <a:pos x="0" y="17"/>
                    </a:cxn>
                    <a:cxn ang="0">
                      <a:pos x="3" y="14"/>
                    </a:cxn>
                    <a:cxn ang="0">
                      <a:pos x="0" y="10"/>
                    </a:cxn>
                    <a:cxn ang="0">
                      <a:pos x="3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7" h="21">
                      <a:moveTo>
                        <a:pt x="7" y="0"/>
                      </a:moveTo>
                      <a:lnTo>
                        <a:pt x="9" y="5"/>
                      </a:lnTo>
                      <a:lnTo>
                        <a:pt x="7" y="10"/>
                      </a:lnTo>
                      <a:lnTo>
                        <a:pt x="7" y="14"/>
                      </a:lnTo>
                      <a:lnTo>
                        <a:pt x="16" y="17"/>
                      </a:lnTo>
                      <a:lnTo>
                        <a:pt x="16" y="20"/>
                      </a:lnTo>
                      <a:lnTo>
                        <a:pt x="9" y="17"/>
                      </a:lnTo>
                      <a:lnTo>
                        <a:pt x="3" y="20"/>
                      </a:lnTo>
                      <a:lnTo>
                        <a:pt x="0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5" name="Freeform 17"/>
                <p:cNvSpPr>
                  <a:spLocks/>
                </p:cNvSpPr>
                <p:nvPr/>
              </p:nvSpPr>
              <p:spPr bwMode="auto">
                <a:xfrm>
                  <a:off x="5144" y="3496"/>
                  <a:ext cx="49" cy="7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7" y="34"/>
                    </a:cxn>
                    <a:cxn ang="0">
                      <a:pos x="37" y="0"/>
                    </a:cxn>
                    <a:cxn ang="0">
                      <a:pos x="48" y="20"/>
                    </a:cxn>
                    <a:cxn ang="0">
                      <a:pos x="39" y="69"/>
                    </a:cxn>
                    <a:cxn ang="0">
                      <a:pos x="3" y="57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9" h="70">
                      <a:moveTo>
                        <a:pt x="0" y="34"/>
                      </a:moveTo>
                      <a:lnTo>
                        <a:pt x="17" y="34"/>
                      </a:lnTo>
                      <a:lnTo>
                        <a:pt x="37" y="0"/>
                      </a:lnTo>
                      <a:lnTo>
                        <a:pt x="48" y="20"/>
                      </a:lnTo>
                      <a:lnTo>
                        <a:pt x="39" y="69"/>
                      </a:lnTo>
                      <a:lnTo>
                        <a:pt x="3" y="57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6" name="Freeform 18"/>
                <p:cNvSpPr>
                  <a:spLocks/>
                </p:cNvSpPr>
                <p:nvPr/>
              </p:nvSpPr>
              <p:spPr bwMode="auto">
                <a:xfrm>
                  <a:off x="5241" y="3523"/>
                  <a:ext cx="84" cy="67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0"/>
                    </a:cxn>
                    <a:cxn ang="0">
                      <a:pos x="27" y="6"/>
                    </a:cxn>
                    <a:cxn ang="0">
                      <a:pos x="67" y="22"/>
                    </a:cxn>
                    <a:cxn ang="0">
                      <a:pos x="67" y="34"/>
                    </a:cxn>
                    <a:cxn ang="0">
                      <a:pos x="83" y="66"/>
                    </a:cxn>
                    <a:cxn ang="0">
                      <a:pos x="52" y="36"/>
                    </a:cxn>
                    <a:cxn ang="0">
                      <a:pos x="31" y="38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84" h="67">
                      <a:moveTo>
                        <a:pt x="5" y="15"/>
                      </a:moveTo>
                      <a:lnTo>
                        <a:pt x="0" y="0"/>
                      </a:lnTo>
                      <a:lnTo>
                        <a:pt x="27" y="6"/>
                      </a:lnTo>
                      <a:lnTo>
                        <a:pt x="67" y="22"/>
                      </a:lnTo>
                      <a:lnTo>
                        <a:pt x="67" y="34"/>
                      </a:lnTo>
                      <a:lnTo>
                        <a:pt x="83" y="66"/>
                      </a:lnTo>
                      <a:lnTo>
                        <a:pt x="52" y="36"/>
                      </a:lnTo>
                      <a:lnTo>
                        <a:pt x="31" y="38"/>
                      </a:lnTo>
                      <a:lnTo>
                        <a:pt x="5" y="1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7" name="Freeform 19"/>
                <p:cNvSpPr>
                  <a:spLocks/>
                </p:cNvSpPr>
                <p:nvPr/>
              </p:nvSpPr>
              <p:spPr bwMode="auto">
                <a:xfrm>
                  <a:off x="5400" y="3660"/>
                  <a:ext cx="57" cy="7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56" y="21"/>
                    </a:cxn>
                    <a:cxn ang="0">
                      <a:pos x="11" y="72"/>
                    </a:cxn>
                    <a:cxn ang="0">
                      <a:pos x="0" y="60"/>
                    </a:cxn>
                    <a:cxn ang="0">
                      <a:pos x="32" y="28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57" h="73">
                      <a:moveTo>
                        <a:pt x="34" y="0"/>
                      </a:moveTo>
                      <a:lnTo>
                        <a:pt x="56" y="21"/>
                      </a:lnTo>
                      <a:lnTo>
                        <a:pt x="11" y="72"/>
                      </a:lnTo>
                      <a:lnTo>
                        <a:pt x="0" y="60"/>
                      </a:lnTo>
                      <a:lnTo>
                        <a:pt x="32" y="28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8" name="Freeform 20"/>
                <p:cNvSpPr>
                  <a:spLocks/>
                </p:cNvSpPr>
                <p:nvPr/>
              </p:nvSpPr>
              <p:spPr bwMode="auto">
                <a:xfrm>
                  <a:off x="4558" y="3167"/>
                  <a:ext cx="29" cy="48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0" y="31"/>
                    </a:cxn>
                    <a:cxn ang="0">
                      <a:pos x="20" y="10"/>
                    </a:cxn>
                    <a:cxn ang="0">
                      <a:pos x="24" y="5"/>
                    </a:cxn>
                    <a:cxn ang="0">
                      <a:pos x="17" y="5"/>
                    </a:cxn>
                    <a:cxn ang="0">
                      <a:pos x="21" y="0"/>
                    </a:cxn>
                    <a:cxn ang="0">
                      <a:pos x="16" y="0"/>
                    </a:cxn>
                    <a:cxn ang="0">
                      <a:pos x="10" y="6"/>
                    </a:cxn>
                    <a:cxn ang="0">
                      <a:pos x="10" y="19"/>
                    </a:cxn>
                    <a:cxn ang="0">
                      <a:pos x="13" y="22"/>
                    </a:cxn>
                    <a:cxn ang="0">
                      <a:pos x="13" y="28"/>
                    </a:cxn>
                    <a:cxn ang="0">
                      <a:pos x="11" y="28"/>
                    </a:cxn>
                    <a:cxn ang="0">
                      <a:pos x="6" y="33"/>
                    </a:cxn>
                    <a:cxn ang="0">
                      <a:pos x="6" y="38"/>
                    </a:cxn>
                    <a:cxn ang="0">
                      <a:pos x="0" y="47"/>
                    </a:cxn>
                    <a:cxn ang="0">
                      <a:pos x="21" y="47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29" h="48">
                      <a:moveTo>
                        <a:pt x="28" y="36"/>
                      </a:moveTo>
                      <a:lnTo>
                        <a:pt x="20" y="31"/>
                      </a:lnTo>
                      <a:lnTo>
                        <a:pt x="20" y="10"/>
                      </a:lnTo>
                      <a:lnTo>
                        <a:pt x="24" y="5"/>
                      </a:lnTo>
                      <a:lnTo>
                        <a:pt x="17" y="5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0" y="6"/>
                      </a:lnTo>
                      <a:lnTo>
                        <a:pt x="10" y="19"/>
                      </a:lnTo>
                      <a:lnTo>
                        <a:pt x="13" y="22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6" y="33"/>
                      </a:lnTo>
                      <a:lnTo>
                        <a:pt x="6" y="38"/>
                      </a:lnTo>
                      <a:lnTo>
                        <a:pt x="0" y="47"/>
                      </a:lnTo>
                      <a:lnTo>
                        <a:pt x="21" y="47"/>
                      </a:lnTo>
                      <a:lnTo>
                        <a:pt x="28" y="36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09" name="Freeform 21"/>
                <p:cNvSpPr>
                  <a:spLocks/>
                </p:cNvSpPr>
                <p:nvPr/>
              </p:nvSpPr>
              <p:spPr bwMode="auto">
                <a:xfrm>
                  <a:off x="4549" y="3183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16" y="5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9" y="16"/>
                    </a:cxn>
                    <a:cxn ang="0">
                      <a:pos x="13" y="11"/>
                    </a:cxn>
                    <a:cxn ang="0">
                      <a:pos x="13" y="5"/>
                    </a:cxn>
                  </a:cxnLst>
                  <a:rect l="0" t="0" r="r" b="b"/>
                  <a:pathLst>
                    <a:path w="17" h="17">
                      <a:moveTo>
                        <a:pt x="13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9" y="16"/>
                      </a:lnTo>
                      <a:lnTo>
                        <a:pt x="13" y="11"/>
                      </a:lnTo>
                      <a:lnTo>
                        <a:pt x="13" y="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0" name="Freeform 22"/>
                <p:cNvSpPr>
                  <a:spLocks/>
                </p:cNvSpPr>
                <p:nvPr/>
              </p:nvSpPr>
              <p:spPr bwMode="auto">
                <a:xfrm>
                  <a:off x="4527" y="3155"/>
                  <a:ext cx="184" cy="155"/>
                </a:xfrm>
                <a:custGeom>
                  <a:avLst/>
                  <a:gdLst/>
                  <a:ahLst/>
                  <a:cxnLst>
                    <a:cxn ang="0">
                      <a:pos x="120" y="10"/>
                    </a:cxn>
                    <a:cxn ang="0">
                      <a:pos x="144" y="14"/>
                    </a:cxn>
                    <a:cxn ang="0">
                      <a:pos x="129" y="20"/>
                    </a:cxn>
                    <a:cxn ang="0">
                      <a:pos x="123" y="29"/>
                    </a:cxn>
                    <a:cxn ang="0">
                      <a:pos x="114" y="50"/>
                    </a:cxn>
                    <a:cxn ang="0">
                      <a:pos x="100" y="51"/>
                    </a:cxn>
                    <a:cxn ang="0">
                      <a:pos x="88" y="49"/>
                    </a:cxn>
                    <a:cxn ang="0">
                      <a:pos x="94" y="39"/>
                    </a:cxn>
                    <a:cxn ang="0">
                      <a:pos x="88" y="26"/>
                    </a:cxn>
                    <a:cxn ang="0">
                      <a:pos x="81" y="49"/>
                    </a:cxn>
                    <a:cxn ang="0">
                      <a:pos x="62" y="60"/>
                    </a:cxn>
                    <a:cxn ang="0">
                      <a:pos x="52" y="67"/>
                    </a:cxn>
                    <a:cxn ang="0">
                      <a:pos x="38" y="77"/>
                    </a:cxn>
                    <a:cxn ang="0">
                      <a:pos x="30" y="102"/>
                    </a:cxn>
                    <a:cxn ang="0">
                      <a:pos x="5" y="93"/>
                    </a:cxn>
                    <a:cxn ang="0">
                      <a:pos x="0" y="111"/>
                    </a:cxn>
                    <a:cxn ang="0">
                      <a:pos x="10" y="138"/>
                    </a:cxn>
                    <a:cxn ang="0">
                      <a:pos x="50" y="109"/>
                    </a:cxn>
                    <a:cxn ang="0">
                      <a:pos x="75" y="103"/>
                    </a:cxn>
                    <a:cxn ang="0">
                      <a:pos x="79" y="115"/>
                    </a:cxn>
                    <a:cxn ang="0">
                      <a:pos x="99" y="143"/>
                    </a:cxn>
                    <a:cxn ang="0">
                      <a:pos x="101" y="135"/>
                    </a:cxn>
                    <a:cxn ang="0">
                      <a:pos x="107" y="135"/>
                    </a:cxn>
                    <a:cxn ang="0">
                      <a:pos x="88" y="108"/>
                    </a:cxn>
                    <a:cxn ang="0">
                      <a:pos x="94" y="99"/>
                    </a:cxn>
                    <a:cxn ang="0">
                      <a:pos x="114" y="127"/>
                    </a:cxn>
                    <a:cxn ang="0">
                      <a:pos x="123" y="144"/>
                    </a:cxn>
                    <a:cxn ang="0">
                      <a:pos x="127" y="154"/>
                    </a:cxn>
                    <a:cxn ang="0">
                      <a:pos x="131" y="136"/>
                    </a:cxn>
                    <a:cxn ang="0">
                      <a:pos x="144" y="130"/>
                    </a:cxn>
                    <a:cxn ang="0">
                      <a:pos x="153" y="126"/>
                    </a:cxn>
                    <a:cxn ang="0">
                      <a:pos x="150" y="113"/>
                    </a:cxn>
                    <a:cxn ang="0">
                      <a:pos x="157" y="90"/>
                    </a:cxn>
                    <a:cxn ang="0">
                      <a:pos x="166" y="93"/>
                    </a:cxn>
                    <a:cxn ang="0">
                      <a:pos x="169" y="103"/>
                    </a:cxn>
                    <a:cxn ang="0">
                      <a:pos x="177" y="98"/>
                    </a:cxn>
                    <a:cxn ang="0">
                      <a:pos x="175" y="95"/>
                    </a:cxn>
                    <a:cxn ang="0">
                      <a:pos x="180" y="81"/>
                    </a:cxn>
                    <a:cxn ang="0">
                      <a:pos x="183" y="98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84" h="155">
                      <a:moveTo>
                        <a:pt x="120" y="0"/>
                      </a:moveTo>
                      <a:lnTo>
                        <a:pt x="120" y="10"/>
                      </a:lnTo>
                      <a:lnTo>
                        <a:pt x="124" y="14"/>
                      </a:lnTo>
                      <a:lnTo>
                        <a:pt x="144" y="14"/>
                      </a:lnTo>
                      <a:lnTo>
                        <a:pt x="144" y="20"/>
                      </a:lnTo>
                      <a:lnTo>
                        <a:pt x="129" y="20"/>
                      </a:lnTo>
                      <a:lnTo>
                        <a:pt x="129" y="37"/>
                      </a:lnTo>
                      <a:lnTo>
                        <a:pt x="123" y="29"/>
                      </a:lnTo>
                      <a:lnTo>
                        <a:pt x="123" y="40"/>
                      </a:lnTo>
                      <a:lnTo>
                        <a:pt x="114" y="50"/>
                      </a:lnTo>
                      <a:lnTo>
                        <a:pt x="109" y="44"/>
                      </a:lnTo>
                      <a:lnTo>
                        <a:pt x="100" y="51"/>
                      </a:lnTo>
                      <a:lnTo>
                        <a:pt x="99" y="49"/>
                      </a:lnTo>
                      <a:lnTo>
                        <a:pt x="88" y="49"/>
                      </a:lnTo>
                      <a:lnTo>
                        <a:pt x="94" y="42"/>
                      </a:lnTo>
                      <a:lnTo>
                        <a:pt x="94" y="39"/>
                      </a:lnTo>
                      <a:lnTo>
                        <a:pt x="88" y="34"/>
                      </a:lnTo>
                      <a:lnTo>
                        <a:pt x="88" y="26"/>
                      </a:lnTo>
                      <a:lnTo>
                        <a:pt x="81" y="34"/>
                      </a:lnTo>
                      <a:lnTo>
                        <a:pt x="81" y="49"/>
                      </a:lnTo>
                      <a:lnTo>
                        <a:pt x="73" y="49"/>
                      </a:lnTo>
                      <a:lnTo>
                        <a:pt x="62" y="60"/>
                      </a:lnTo>
                      <a:lnTo>
                        <a:pt x="58" y="60"/>
                      </a:lnTo>
                      <a:lnTo>
                        <a:pt x="52" y="67"/>
                      </a:lnTo>
                      <a:lnTo>
                        <a:pt x="30" y="67"/>
                      </a:lnTo>
                      <a:lnTo>
                        <a:pt x="38" y="77"/>
                      </a:lnTo>
                      <a:lnTo>
                        <a:pt x="38" y="93"/>
                      </a:lnTo>
                      <a:lnTo>
                        <a:pt x="30" y="102"/>
                      </a:lnTo>
                      <a:lnTo>
                        <a:pt x="22" y="93"/>
                      </a:lnTo>
                      <a:lnTo>
                        <a:pt x="5" y="93"/>
                      </a:lnTo>
                      <a:lnTo>
                        <a:pt x="5" y="104"/>
                      </a:lnTo>
                      <a:lnTo>
                        <a:pt x="0" y="111"/>
                      </a:lnTo>
                      <a:lnTo>
                        <a:pt x="0" y="126"/>
                      </a:lnTo>
                      <a:lnTo>
                        <a:pt x="10" y="138"/>
                      </a:lnTo>
                      <a:lnTo>
                        <a:pt x="26" y="138"/>
                      </a:lnTo>
                      <a:lnTo>
                        <a:pt x="50" y="109"/>
                      </a:lnTo>
                      <a:lnTo>
                        <a:pt x="72" y="109"/>
                      </a:lnTo>
                      <a:lnTo>
                        <a:pt x="75" y="103"/>
                      </a:lnTo>
                      <a:lnTo>
                        <a:pt x="80" y="109"/>
                      </a:lnTo>
                      <a:lnTo>
                        <a:pt x="79" y="115"/>
                      </a:lnTo>
                      <a:lnTo>
                        <a:pt x="99" y="135"/>
                      </a:lnTo>
                      <a:lnTo>
                        <a:pt x="99" y="143"/>
                      </a:lnTo>
                      <a:lnTo>
                        <a:pt x="104" y="140"/>
                      </a:lnTo>
                      <a:lnTo>
                        <a:pt x="101" y="135"/>
                      </a:lnTo>
                      <a:lnTo>
                        <a:pt x="104" y="132"/>
                      </a:lnTo>
                      <a:lnTo>
                        <a:pt x="107" y="135"/>
                      </a:lnTo>
                      <a:lnTo>
                        <a:pt x="109" y="134"/>
                      </a:lnTo>
                      <a:lnTo>
                        <a:pt x="88" y="108"/>
                      </a:lnTo>
                      <a:lnTo>
                        <a:pt x="88" y="99"/>
                      </a:lnTo>
                      <a:lnTo>
                        <a:pt x="94" y="99"/>
                      </a:lnTo>
                      <a:lnTo>
                        <a:pt x="94" y="104"/>
                      </a:lnTo>
                      <a:lnTo>
                        <a:pt x="114" y="127"/>
                      </a:lnTo>
                      <a:lnTo>
                        <a:pt x="114" y="134"/>
                      </a:lnTo>
                      <a:lnTo>
                        <a:pt x="123" y="144"/>
                      </a:lnTo>
                      <a:lnTo>
                        <a:pt x="121" y="146"/>
                      </a:lnTo>
                      <a:lnTo>
                        <a:pt x="127" y="154"/>
                      </a:lnTo>
                      <a:lnTo>
                        <a:pt x="137" y="143"/>
                      </a:lnTo>
                      <a:lnTo>
                        <a:pt x="131" y="136"/>
                      </a:lnTo>
                      <a:lnTo>
                        <a:pt x="137" y="130"/>
                      </a:lnTo>
                      <a:lnTo>
                        <a:pt x="144" y="130"/>
                      </a:lnTo>
                      <a:lnTo>
                        <a:pt x="148" y="126"/>
                      </a:lnTo>
                      <a:lnTo>
                        <a:pt x="153" y="126"/>
                      </a:lnTo>
                      <a:lnTo>
                        <a:pt x="147" y="117"/>
                      </a:lnTo>
                      <a:lnTo>
                        <a:pt x="150" y="113"/>
                      </a:lnTo>
                      <a:lnTo>
                        <a:pt x="150" y="98"/>
                      </a:lnTo>
                      <a:lnTo>
                        <a:pt x="157" y="90"/>
                      </a:lnTo>
                      <a:lnTo>
                        <a:pt x="160" y="93"/>
                      </a:lnTo>
                      <a:lnTo>
                        <a:pt x="166" y="93"/>
                      </a:lnTo>
                      <a:lnTo>
                        <a:pt x="163" y="97"/>
                      </a:lnTo>
                      <a:lnTo>
                        <a:pt x="169" y="103"/>
                      </a:lnTo>
                      <a:lnTo>
                        <a:pt x="172" y="98"/>
                      </a:lnTo>
                      <a:lnTo>
                        <a:pt x="177" y="98"/>
                      </a:lnTo>
                      <a:lnTo>
                        <a:pt x="177" y="95"/>
                      </a:lnTo>
                      <a:lnTo>
                        <a:pt x="175" y="95"/>
                      </a:lnTo>
                      <a:lnTo>
                        <a:pt x="171" y="93"/>
                      </a:lnTo>
                      <a:lnTo>
                        <a:pt x="180" y="81"/>
                      </a:lnTo>
                      <a:lnTo>
                        <a:pt x="180" y="98"/>
                      </a:lnTo>
                      <a:lnTo>
                        <a:pt x="183" y="98"/>
                      </a:lnTo>
                      <a:lnTo>
                        <a:pt x="183" y="0"/>
                      </a:lnTo>
                      <a:lnTo>
                        <a:pt x="12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1" name="Freeform 23"/>
                <p:cNvSpPr>
                  <a:spLocks/>
                </p:cNvSpPr>
                <p:nvPr/>
              </p:nvSpPr>
              <p:spPr bwMode="auto">
                <a:xfrm>
                  <a:off x="4605" y="2991"/>
                  <a:ext cx="782" cy="553"/>
                </a:xfrm>
                <a:custGeom>
                  <a:avLst/>
                  <a:gdLst/>
                  <a:ahLst/>
                  <a:cxnLst>
                    <a:cxn ang="0">
                      <a:pos x="22" y="145"/>
                    </a:cxn>
                    <a:cxn ang="0">
                      <a:pos x="71" y="96"/>
                    </a:cxn>
                    <a:cxn ang="0">
                      <a:pos x="101" y="130"/>
                    </a:cxn>
                    <a:cxn ang="0">
                      <a:pos x="84" y="128"/>
                    </a:cxn>
                    <a:cxn ang="0">
                      <a:pos x="155" y="123"/>
                    </a:cxn>
                    <a:cxn ang="0">
                      <a:pos x="172" y="79"/>
                    </a:cxn>
                    <a:cxn ang="0">
                      <a:pos x="172" y="89"/>
                    </a:cxn>
                    <a:cxn ang="0">
                      <a:pos x="160" y="123"/>
                    </a:cxn>
                    <a:cxn ang="0">
                      <a:pos x="216" y="95"/>
                    </a:cxn>
                    <a:cxn ang="0">
                      <a:pos x="330" y="16"/>
                    </a:cxn>
                    <a:cxn ang="0">
                      <a:pos x="412" y="20"/>
                    </a:cxn>
                    <a:cxn ang="0">
                      <a:pos x="503" y="10"/>
                    </a:cxn>
                    <a:cxn ang="0">
                      <a:pos x="602" y="51"/>
                    </a:cxn>
                    <a:cxn ang="0">
                      <a:pos x="718" y="65"/>
                    </a:cxn>
                    <a:cxn ang="0">
                      <a:pos x="775" y="112"/>
                    </a:cxn>
                    <a:cxn ang="0">
                      <a:pos x="731" y="148"/>
                    </a:cxn>
                    <a:cxn ang="0">
                      <a:pos x="707" y="194"/>
                    </a:cxn>
                    <a:cxn ang="0">
                      <a:pos x="678" y="196"/>
                    </a:cxn>
                    <a:cxn ang="0">
                      <a:pos x="687" y="132"/>
                    </a:cxn>
                    <a:cxn ang="0">
                      <a:pos x="650" y="166"/>
                    </a:cxn>
                    <a:cxn ang="0">
                      <a:pos x="623" y="196"/>
                    </a:cxn>
                    <a:cxn ang="0">
                      <a:pos x="632" y="228"/>
                    </a:cxn>
                    <a:cxn ang="0">
                      <a:pos x="600" y="276"/>
                    </a:cxn>
                    <a:cxn ang="0">
                      <a:pos x="605" y="315"/>
                    </a:cxn>
                    <a:cxn ang="0">
                      <a:pos x="602" y="296"/>
                    </a:cxn>
                    <a:cxn ang="0">
                      <a:pos x="572" y="299"/>
                    </a:cxn>
                    <a:cxn ang="0">
                      <a:pos x="594" y="356"/>
                    </a:cxn>
                    <a:cxn ang="0">
                      <a:pos x="539" y="423"/>
                    </a:cxn>
                    <a:cxn ang="0">
                      <a:pos x="524" y="442"/>
                    </a:cxn>
                    <a:cxn ang="0">
                      <a:pos x="504" y="507"/>
                    </a:cxn>
                    <a:cxn ang="0">
                      <a:pos x="477" y="508"/>
                    </a:cxn>
                    <a:cxn ang="0">
                      <a:pos x="510" y="552"/>
                    </a:cxn>
                    <a:cxn ang="0">
                      <a:pos x="455" y="449"/>
                    </a:cxn>
                    <a:cxn ang="0">
                      <a:pos x="391" y="428"/>
                    </a:cxn>
                    <a:cxn ang="0">
                      <a:pos x="361" y="495"/>
                    </a:cxn>
                    <a:cxn ang="0">
                      <a:pos x="338" y="530"/>
                    </a:cxn>
                    <a:cxn ang="0">
                      <a:pos x="298" y="425"/>
                    </a:cxn>
                    <a:cxn ang="0">
                      <a:pos x="267" y="436"/>
                    </a:cxn>
                    <a:cxn ang="0">
                      <a:pos x="241" y="391"/>
                    </a:cxn>
                    <a:cxn ang="0">
                      <a:pos x="160" y="366"/>
                    </a:cxn>
                    <a:cxn ang="0">
                      <a:pos x="188" y="414"/>
                    </a:cxn>
                    <a:cxn ang="0">
                      <a:pos x="167" y="445"/>
                    </a:cxn>
                    <a:cxn ang="0">
                      <a:pos x="136" y="434"/>
                    </a:cxn>
                    <a:cxn ang="0">
                      <a:pos x="85" y="355"/>
                    </a:cxn>
                    <a:cxn ang="0">
                      <a:pos x="106" y="310"/>
                    </a:cxn>
                    <a:cxn ang="0">
                      <a:pos x="119" y="276"/>
                    </a:cxn>
                    <a:cxn ang="0">
                      <a:pos x="106" y="162"/>
                    </a:cxn>
                    <a:cxn ang="0">
                      <a:pos x="61" y="138"/>
                    </a:cxn>
                    <a:cxn ang="0">
                      <a:pos x="39" y="150"/>
                    </a:cxn>
                    <a:cxn ang="0">
                      <a:pos x="0" y="162"/>
                    </a:cxn>
                  </a:cxnLst>
                  <a:rect l="0" t="0" r="r" b="b"/>
                  <a:pathLst>
                    <a:path w="782" h="553">
                      <a:moveTo>
                        <a:pt x="0" y="162"/>
                      </a:moveTo>
                      <a:lnTo>
                        <a:pt x="22" y="145"/>
                      </a:lnTo>
                      <a:lnTo>
                        <a:pt x="44" y="112"/>
                      </a:lnTo>
                      <a:lnTo>
                        <a:pt x="71" y="96"/>
                      </a:lnTo>
                      <a:lnTo>
                        <a:pt x="98" y="115"/>
                      </a:lnTo>
                      <a:lnTo>
                        <a:pt x="101" y="130"/>
                      </a:lnTo>
                      <a:lnTo>
                        <a:pt x="95" y="130"/>
                      </a:lnTo>
                      <a:lnTo>
                        <a:pt x="84" y="128"/>
                      </a:lnTo>
                      <a:lnTo>
                        <a:pt x="98" y="145"/>
                      </a:lnTo>
                      <a:lnTo>
                        <a:pt x="155" y="123"/>
                      </a:lnTo>
                      <a:lnTo>
                        <a:pt x="147" y="107"/>
                      </a:lnTo>
                      <a:lnTo>
                        <a:pt x="172" y="79"/>
                      </a:lnTo>
                      <a:lnTo>
                        <a:pt x="188" y="79"/>
                      </a:lnTo>
                      <a:lnTo>
                        <a:pt x="172" y="89"/>
                      </a:lnTo>
                      <a:lnTo>
                        <a:pt x="160" y="109"/>
                      </a:lnTo>
                      <a:lnTo>
                        <a:pt x="160" y="123"/>
                      </a:lnTo>
                      <a:lnTo>
                        <a:pt x="183" y="138"/>
                      </a:lnTo>
                      <a:lnTo>
                        <a:pt x="216" y="95"/>
                      </a:lnTo>
                      <a:lnTo>
                        <a:pt x="330" y="45"/>
                      </a:lnTo>
                      <a:lnTo>
                        <a:pt x="330" y="16"/>
                      </a:lnTo>
                      <a:lnTo>
                        <a:pt x="382" y="5"/>
                      </a:lnTo>
                      <a:lnTo>
                        <a:pt x="412" y="20"/>
                      </a:lnTo>
                      <a:lnTo>
                        <a:pt x="481" y="0"/>
                      </a:lnTo>
                      <a:lnTo>
                        <a:pt x="503" y="10"/>
                      </a:lnTo>
                      <a:lnTo>
                        <a:pt x="549" y="61"/>
                      </a:lnTo>
                      <a:lnTo>
                        <a:pt x="602" y="51"/>
                      </a:lnTo>
                      <a:lnTo>
                        <a:pt x="635" y="69"/>
                      </a:lnTo>
                      <a:lnTo>
                        <a:pt x="718" y="65"/>
                      </a:lnTo>
                      <a:lnTo>
                        <a:pt x="781" y="84"/>
                      </a:lnTo>
                      <a:lnTo>
                        <a:pt x="775" y="112"/>
                      </a:lnTo>
                      <a:lnTo>
                        <a:pt x="722" y="130"/>
                      </a:lnTo>
                      <a:lnTo>
                        <a:pt x="731" y="148"/>
                      </a:lnTo>
                      <a:lnTo>
                        <a:pt x="708" y="158"/>
                      </a:lnTo>
                      <a:lnTo>
                        <a:pt x="707" y="194"/>
                      </a:lnTo>
                      <a:lnTo>
                        <a:pt x="686" y="218"/>
                      </a:lnTo>
                      <a:lnTo>
                        <a:pt x="678" y="196"/>
                      </a:lnTo>
                      <a:lnTo>
                        <a:pt x="689" y="175"/>
                      </a:lnTo>
                      <a:lnTo>
                        <a:pt x="687" y="132"/>
                      </a:lnTo>
                      <a:lnTo>
                        <a:pt x="666" y="154"/>
                      </a:lnTo>
                      <a:lnTo>
                        <a:pt x="650" y="166"/>
                      </a:lnTo>
                      <a:lnTo>
                        <a:pt x="634" y="147"/>
                      </a:lnTo>
                      <a:lnTo>
                        <a:pt x="623" y="196"/>
                      </a:lnTo>
                      <a:lnTo>
                        <a:pt x="635" y="196"/>
                      </a:lnTo>
                      <a:lnTo>
                        <a:pt x="632" y="228"/>
                      </a:lnTo>
                      <a:lnTo>
                        <a:pt x="618" y="263"/>
                      </a:lnTo>
                      <a:lnTo>
                        <a:pt x="600" y="276"/>
                      </a:lnTo>
                      <a:lnTo>
                        <a:pt x="615" y="299"/>
                      </a:lnTo>
                      <a:lnTo>
                        <a:pt x="605" y="315"/>
                      </a:lnTo>
                      <a:lnTo>
                        <a:pt x="602" y="301"/>
                      </a:lnTo>
                      <a:lnTo>
                        <a:pt x="602" y="296"/>
                      </a:lnTo>
                      <a:lnTo>
                        <a:pt x="590" y="288"/>
                      </a:lnTo>
                      <a:lnTo>
                        <a:pt x="572" y="299"/>
                      </a:lnTo>
                      <a:lnTo>
                        <a:pt x="588" y="337"/>
                      </a:lnTo>
                      <a:lnTo>
                        <a:pt x="594" y="356"/>
                      </a:lnTo>
                      <a:lnTo>
                        <a:pt x="574" y="408"/>
                      </a:lnTo>
                      <a:lnTo>
                        <a:pt x="539" y="423"/>
                      </a:lnTo>
                      <a:lnTo>
                        <a:pt x="509" y="420"/>
                      </a:lnTo>
                      <a:lnTo>
                        <a:pt x="524" y="442"/>
                      </a:lnTo>
                      <a:lnTo>
                        <a:pt x="525" y="472"/>
                      </a:lnTo>
                      <a:lnTo>
                        <a:pt x="504" y="507"/>
                      </a:lnTo>
                      <a:lnTo>
                        <a:pt x="480" y="488"/>
                      </a:lnTo>
                      <a:lnTo>
                        <a:pt x="477" y="508"/>
                      </a:lnTo>
                      <a:lnTo>
                        <a:pt x="495" y="526"/>
                      </a:lnTo>
                      <a:lnTo>
                        <a:pt x="510" y="552"/>
                      </a:lnTo>
                      <a:lnTo>
                        <a:pt x="485" y="536"/>
                      </a:lnTo>
                      <a:lnTo>
                        <a:pt x="455" y="449"/>
                      </a:lnTo>
                      <a:lnTo>
                        <a:pt x="418" y="426"/>
                      </a:lnTo>
                      <a:lnTo>
                        <a:pt x="391" y="428"/>
                      </a:lnTo>
                      <a:lnTo>
                        <a:pt x="356" y="477"/>
                      </a:lnTo>
                      <a:lnTo>
                        <a:pt x="361" y="495"/>
                      </a:lnTo>
                      <a:lnTo>
                        <a:pt x="349" y="530"/>
                      </a:lnTo>
                      <a:lnTo>
                        <a:pt x="338" y="530"/>
                      </a:lnTo>
                      <a:lnTo>
                        <a:pt x="298" y="457"/>
                      </a:lnTo>
                      <a:lnTo>
                        <a:pt x="298" y="425"/>
                      </a:lnTo>
                      <a:lnTo>
                        <a:pt x="290" y="437"/>
                      </a:lnTo>
                      <a:lnTo>
                        <a:pt x="267" y="436"/>
                      </a:lnTo>
                      <a:lnTo>
                        <a:pt x="276" y="416"/>
                      </a:lnTo>
                      <a:lnTo>
                        <a:pt x="241" y="391"/>
                      </a:lnTo>
                      <a:lnTo>
                        <a:pt x="197" y="391"/>
                      </a:lnTo>
                      <a:lnTo>
                        <a:pt x="160" y="366"/>
                      </a:lnTo>
                      <a:lnTo>
                        <a:pt x="157" y="391"/>
                      </a:lnTo>
                      <a:lnTo>
                        <a:pt x="188" y="414"/>
                      </a:lnTo>
                      <a:lnTo>
                        <a:pt x="199" y="414"/>
                      </a:lnTo>
                      <a:lnTo>
                        <a:pt x="167" y="445"/>
                      </a:lnTo>
                      <a:lnTo>
                        <a:pt x="136" y="452"/>
                      </a:lnTo>
                      <a:lnTo>
                        <a:pt x="136" y="434"/>
                      </a:lnTo>
                      <a:lnTo>
                        <a:pt x="91" y="372"/>
                      </a:lnTo>
                      <a:lnTo>
                        <a:pt x="85" y="355"/>
                      </a:lnTo>
                      <a:lnTo>
                        <a:pt x="109" y="335"/>
                      </a:lnTo>
                      <a:lnTo>
                        <a:pt x="106" y="310"/>
                      </a:lnTo>
                      <a:lnTo>
                        <a:pt x="106" y="282"/>
                      </a:lnTo>
                      <a:lnTo>
                        <a:pt x="119" y="276"/>
                      </a:lnTo>
                      <a:lnTo>
                        <a:pt x="106" y="263"/>
                      </a:lnTo>
                      <a:lnTo>
                        <a:pt x="106" y="162"/>
                      </a:lnTo>
                      <a:lnTo>
                        <a:pt x="43" y="162"/>
                      </a:lnTo>
                      <a:lnTo>
                        <a:pt x="61" y="138"/>
                      </a:lnTo>
                      <a:lnTo>
                        <a:pt x="60" y="130"/>
                      </a:lnTo>
                      <a:lnTo>
                        <a:pt x="39" y="150"/>
                      </a:lnTo>
                      <a:lnTo>
                        <a:pt x="32" y="162"/>
                      </a:lnTo>
                      <a:lnTo>
                        <a:pt x="0" y="162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2" name="Freeform 24"/>
                <p:cNvSpPr>
                  <a:spLocks/>
                </p:cNvSpPr>
                <p:nvPr/>
              </p:nvSpPr>
              <p:spPr bwMode="auto">
                <a:xfrm>
                  <a:off x="5221" y="3217"/>
                  <a:ext cx="68" cy="113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45" y="14"/>
                    </a:cxn>
                    <a:cxn ang="0">
                      <a:pos x="39" y="23"/>
                    </a:cxn>
                    <a:cxn ang="0">
                      <a:pos x="41" y="38"/>
                    </a:cxn>
                    <a:cxn ang="0">
                      <a:pos x="33" y="58"/>
                    </a:cxn>
                    <a:cxn ang="0">
                      <a:pos x="22" y="77"/>
                    </a:cxn>
                    <a:cxn ang="0">
                      <a:pos x="5" y="89"/>
                    </a:cxn>
                    <a:cxn ang="0">
                      <a:pos x="0" y="110"/>
                    </a:cxn>
                    <a:cxn ang="0">
                      <a:pos x="7" y="112"/>
                    </a:cxn>
                    <a:cxn ang="0">
                      <a:pos x="7" y="92"/>
                    </a:cxn>
                    <a:cxn ang="0">
                      <a:pos x="31" y="91"/>
                    </a:cxn>
                    <a:cxn ang="0">
                      <a:pos x="49" y="78"/>
                    </a:cxn>
                    <a:cxn ang="0">
                      <a:pos x="49" y="51"/>
                    </a:cxn>
                    <a:cxn ang="0">
                      <a:pos x="55" y="41"/>
                    </a:cxn>
                    <a:cxn ang="0">
                      <a:pos x="46" y="24"/>
                    </a:cxn>
                    <a:cxn ang="0">
                      <a:pos x="59" y="19"/>
                    </a:cxn>
                    <a:cxn ang="0">
                      <a:pos x="67" y="5"/>
                    </a:cxn>
                    <a:cxn ang="0">
                      <a:pos x="49" y="7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68" h="113">
                      <a:moveTo>
                        <a:pt x="45" y="0"/>
                      </a:moveTo>
                      <a:lnTo>
                        <a:pt x="45" y="14"/>
                      </a:lnTo>
                      <a:lnTo>
                        <a:pt x="39" y="23"/>
                      </a:lnTo>
                      <a:lnTo>
                        <a:pt x="41" y="38"/>
                      </a:lnTo>
                      <a:lnTo>
                        <a:pt x="33" y="58"/>
                      </a:lnTo>
                      <a:lnTo>
                        <a:pt x="22" y="77"/>
                      </a:lnTo>
                      <a:lnTo>
                        <a:pt x="5" y="89"/>
                      </a:lnTo>
                      <a:lnTo>
                        <a:pt x="0" y="110"/>
                      </a:lnTo>
                      <a:lnTo>
                        <a:pt x="7" y="112"/>
                      </a:lnTo>
                      <a:lnTo>
                        <a:pt x="7" y="92"/>
                      </a:lnTo>
                      <a:lnTo>
                        <a:pt x="31" y="91"/>
                      </a:lnTo>
                      <a:lnTo>
                        <a:pt x="49" y="78"/>
                      </a:lnTo>
                      <a:lnTo>
                        <a:pt x="49" y="51"/>
                      </a:lnTo>
                      <a:lnTo>
                        <a:pt x="55" y="41"/>
                      </a:lnTo>
                      <a:lnTo>
                        <a:pt x="46" y="24"/>
                      </a:lnTo>
                      <a:lnTo>
                        <a:pt x="59" y="19"/>
                      </a:lnTo>
                      <a:lnTo>
                        <a:pt x="67" y="5"/>
                      </a:lnTo>
                      <a:lnTo>
                        <a:pt x="49" y="7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3" name="Freeform 25"/>
                <p:cNvSpPr>
                  <a:spLocks/>
                </p:cNvSpPr>
                <p:nvPr/>
              </p:nvSpPr>
              <p:spPr bwMode="auto">
                <a:xfrm>
                  <a:off x="4967" y="3518"/>
                  <a:ext cx="17" cy="26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11"/>
                    </a:cxn>
                    <a:cxn ang="0">
                      <a:pos x="5" y="25"/>
                    </a:cxn>
                    <a:cxn ang="0">
                      <a:pos x="16" y="15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7" h="26">
                      <a:moveTo>
                        <a:pt x="8" y="0"/>
                      </a:moveTo>
                      <a:lnTo>
                        <a:pt x="0" y="11"/>
                      </a:lnTo>
                      <a:lnTo>
                        <a:pt x="5" y="25"/>
                      </a:lnTo>
                      <a:lnTo>
                        <a:pt x="16" y="15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4" name="Freeform 26"/>
                <p:cNvSpPr>
                  <a:spLocks/>
                </p:cNvSpPr>
                <p:nvPr/>
              </p:nvSpPr>
              <p:spPr bwMode="auto">
                <a:xfrm>
                  <a:off x="5069" y="3545"/>
                  <a:ext cx="158" cy="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5"/>
                    </a:cxn>
                    <a:cxn ang="0">
                      <a:pos x="58" y="29"/>
                    </a:cxn>
                    <a:cxn ang="0">
                      <a:pos x="53" y="43"/>
                    </a:cxn>
                    <a:cxn ang="0">
                      <a:pos x="82" y="55"/>
                    </a:cxn>
                    <a:cxn ang="0">
                      <a:pos x="157" y="55"/>
                    </a:cxn>
                    <a:cxn ang="0">
                      <a:pos x="75" y="67"/>
                    </a:cxn>
                    <a:cxn ang="0">
                      <a:pos x="53" y="43"/>
                    </a:cxn>
                    <a:cxn ang="0">
                      <a:pos x="32" y="3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8" h="68">
                      <a:moveTo>
                        <a:pt x="0" y="0"/>
                      </a:moveTo>
                      <a:lnTo>
                        <a:pt x="23" y="5"/>
                      </a:lnTo>
                      <a:lnTo>
                        <a:pt x="58" y="29"/>
                      </a:lnTo>
                      <a:lnTo>
                        <a:pt x="53" y="43"/>
                      </a:lnTo>
                      <a:lnTo>
                        <a:pt x="82" y="55"/>
                      </a:lnTo>
                      <a:lnTo>
                        <a:pt x="157" y="55"/>
                      </a:lnTo>
                      <a:lnTo>
                        <a:pt x="75" y="67"/>
                      </a:lnTo>
                      <a:lnTo>
                        <a:pt x="53" y="43"/>
                      </a:lnTo>
                      <a:lnTo>
                        <a:pt x="32" y="3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5" name="Freeform 27"/>
                <p:cNvSpPr>
                  <a:spLocks/>
                </p:cNvSpPr>
                <p:nvPr/>
              </p:nvSpPr>
              <p:spPr bwMode="auto">
                <a:xfrm>
                  <a:off x="5195" y="3601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135" y="155"/>
                    </a:cxn>
                    <a:cxn ang="0">
                      <a:pos x="127" y="152"/>
                    </a:cxn>
                    <a:cxn ang="0">
                      <a:pos x="110" y="134"/>
                    </a:cxn>
                    <a:cxn ang="0">
                      <a:pos x="92" y="130"/>
                    </a:cxn>
                    <a:cxn ang="0">
                      <a:pos x="88" y="119"/>
                    </a:cxn>
                    <a:cxn ang="0">
                      <a:pos x="78" y="111"/>
                    </a:cxn>
                    <a:cxn ang="0">
                      <a:pos x="62" y="111"/>
                    </a:cxn>
                    <a:cxn ang="0">
                      <a:pos x="44" y="118"/>
                    </a:cxn>
                    <a:cxn ang="0">
                      <a:pos x="28" y="121"/>
                    </a:cxn>
                    <a:cxn ang="0">
                      <a:pos x="10" y="121"/>
                    </a:cxn>
                    <a:cxn ang="0">
                      <a:pos x="10" y="109"/>
                    </a:cxn>
                    <a:cxn ang="0">
                      <a:pos x="3" y="91"/>
                    </a:cxn>
                    <a:cxn ang="0">
                      <a:pos x="2" y="81"/>
                    </a:cxn>
                    <a:cxn ang="0">
                      <a:pos x="2" y="56"/>
                    </a:cxn>
                    <a:cxn ang="0">
                      <a:pos x="31" y="43"/>
                    </a:cxn>
                    <a:cxn ang="0">
                      <a:pos x="34" y="29"/>
                    </a:cxn>
                    <a:cxn ang="0">
                      <a:pos x="40" y="30"/>
                    </a:cxn>
                    <a:cxn ang="0">
                      <a:pos x="55" y="15"/>
                    </a:cxn>
                    <a:cxn ang="0">
                      <a:pos x="70" y="17"/>
                    </a:cxn>
                    <a:cxn ang="0">
                      <a:pos x="80" y="7"/>
                    </a:cxn>
                    <a:cxn ang="0">
                      <a:pos x="89" y="5"/>
                    </a:cxn>
                    <a:cxn ang="0">
                      <a:pos x="103" y="24"/>
                    </a:cxn>
                    <a:cxn ang="0">
                      <a:pos x="116" y="30"/>
                    </a:cxn>
                    <a:cxn ang="0">
                      <a:pos x="117" y="11"/>
                    </a:cxn>
                    <a:cxn ang="0">
                      <a:pos x="122" y="0"/>
                    </a:cxn>
                    <a:cxn ang="0">
                      <a:pos x="132" y="15"/>
                    </a:cxn>
                    <a:cxn ang="0">
                      <a:pos x="140" y="43"/>
                    </a:cxn>
                    <a:cxn ang="0">
                      <a:pos x="156" y="59"/>
                    </a:cxn>
                    <a:cxn ang="0">
                      <a:pos x="165" y="72"/>
                    </a:cxn>
                    <a:cxn ang="0">
                      <a:pos x="168" y="95"/>
                    </a:cxn>
                    <a:cxn ang="0">
                      <a:pos x="157" y="121"/>
                    </a:cxn>
                    <a:cxn ang="0">
                      <a:pos x="155" y="145"/>
                    </a:cxn>
                    <a:cxn ang="0">
                      <a:pos x="140" y="154"/>
                    </a:cxn>
                  </a:cxnLst>
                  <a:rect l="0" t="0" r="r" b="b"/>
                  <a:pathLst>
                    <a:path w="169" h="159">
                      <a:moveTo>
                        <a:pt x="140" y="154"/>
                      </a:moveTo>
                      <a:lnTo>
                        <a:pt x="135" y="155"/>
                      </a:lnTo>
                      <a:lnTo>
                        <a:pt x="132" y="158"/>
                      </a:lnTo>
                      <a:lnTo>
                        <a:pt x="127" y="152"/>
                      </a:lnTo>
                      <a:lnTo>
                        <a:pt x="112" y="145"/>
                      </a:lnTo>
                      <a:lnTo>
                        <a:pt x="110" y="134"/>
                      </a:lnTo>
                      <a:lnTo>
                        <a:pt x="105" y="130"/>
                      </a:lnTo>
                      <a:lnTo>
                        <a:pt x="92" y="130"/>
                      </a:lnTo>
                      <a:lnTo>
                        <a:pt x="92" y="122"/>
                      </a:lnTo>
                      <a:lnTo>
                        <a:pt x="88" y="119"/>
                      </a:lnTo>
                      <a:lnTo>
                        <a:pt x="87" y="112"/>
                      </a:lnTo>
                      <a:lnTo>
                        <a:pt x="78" y="111"/>
                      </a:lnTo>
                      <a:lnTo>
                        <a:pt x="70" y="109"/>
                      </a:lnTo>
                      <a:lnTo>
                        <a:pt x="62" y="111"/>
                      </a:lnTo>
                      <a:lnTo>
                        <a:pt x="62" y="112"/>
                      </a:lnTo>
                      <a:lnTo>
                        <a:pt x="44" y="118"/>
                      </a:lnTo>
                      <a:lnTo>
                        <a:pt x="44" y="121"/>
                      </a:lnTo>
                      <a:lnTo>
                        <a:pt x="28" y="121"/>
                      </a:lnTo>
                      <a:lnTo>
                        <a:pt x="20" y="126"/>
                      </a:lnTo>
                      <a:lnTo>
                        <a:pt x="10" y="121"/>
                      </a:lnTo>
                      <a:lnTo>
                        <a:pt x="10" y="119"/>
                      </a:lnTo>
                      <a:lnTo>
                        <a:pt x="10" y="109"/>
                      </a:lnTo>
                      <a:lnTo>
                        <a:pt x="7" y="99"/>
                      </a:lnTo>
                      <a:lnTo>
                        <a:pt x="3" y="91"/>
                      </a:lnTo>
                      <a:lnTo>
                        <a:pt x="5" y="84"/>
                      </a:lnTo>
                      <a:lnTo>
                        <a:pt x="2" y="81"/>
                      </a:lnTo>
                      <a:lnTo>
                        <a:pt x="0" y="66"/>
                      </a:lnTo>
                      <a:lnTo>
                        <a:pt x="2" y="56"/>
                      </a:lnTo>
                      <a:lnTo>
                        <a:pt x="11" y="48"/>
                      </a:lnTo>
                      <a:lnTo>
                        <a:pt x="31" y="43"/>
                      </a:lnTo>
                      <a:lnTo>
                        <a:pt x="36" y="36"/>
                      </a:lnTo>
                      <a:lnTo>
                        <a:pt x="34" y="29"/>
                      </a:lnTo>
                      <a:lnTo>
                        <a:pt x="39" y="27"/>
                      </a:lnTo>
                      <a:lnTo>
                        <a:pt x="40" y="30"/>
                      </a:lnTo>
                      <a:lnTo>
                        <a:pt x="42" y="25"/>
                      </a:lnTo>
                      <a:lnTo>
                        <a:pt x="55" y="15"/>
                      </a:lnTo>
                      <a:lnTo>
                        <a:pt x="62" y="20"/>
                      </a:lnTo>
                      <a:lnTo>
                        <a:pt x="70" y="17"/>
                      </a:lnTo>
                      <a:lnTo>
                        <a:pt x="72" y="9"/>
                      </a:lnTo>
                      <a:lnTo>
                        <a:pt x="80" y="7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98" y="3"/>
                      </a:lnTo>
                      <a:lnTo>
                        <a:pt x="103" y="24"/>
                      </a:lnTo>
                      <a:lnTo>
                        <a:pt x="110" y="30"/>
                      </a:lnTo>
                      <a:lnTo>
                        <a:pt x="116" y="30"/>
                      </a:lnTo>
                      <a:lnTo>
                        <a:pt x="119" y="17"/>
                      </a:lnTo>
                      <a:lnTo>
                        <a:pt x="117" y="11"/>
                      </a:lnTo>
                      <a:lnTo>
                        <a:pt x="119" y="1"/>
                      </a:lnTo>
                      <a:lnTo>
                        <a:pt x="122" y="0"/>
                      </a:lnTo>
                      <a:lnTo>
                        <a:pt x="127" y="12"/>
                      </a:lnTo>
                      <a:lnTo>
                        <a:pt x="132" y="15"/>
                      </a:lnTo>
                      <a:lnTo>
                        <a:pt x="135" y="27"/>
                      </a:lnTo>
                      <a:lnTo>
                        <a:pt x="140" y="43"/>
                      </a:lnTo>
                      <a:lnTo>
                        <a:pt x="147" y="47"/>
                      </a:lnTo>
                      <a:lnTo>
                        <a:pt x="156" y="59"/>
                      </a:lnTo>
                      <a:lnTo>
                        <a:pt x="157" y="65"/>
                      </a:lnTo>
                      <a:lnTo>
                        <a:pt x="165" y="72"/>
                      </a:lnTo>
                      <a:lnTo>
                        <a:pt x="168" y="85"/>
                      </a:lnTo>
                      <a:lnTo>
                        <a:pt x="168" y="95"/>
                      </a:lnTo>
                      <a:lnTo>
                        <a:pt x="165" y="111"/>
                      </a:lnTo>
                      <a:lnTo>
                        <a:pt x="157" y="121"/>
                      </a:lnTo>
                      <a:lnTo>
                        <a:pt x="155" y="134"/>
                      </a:lnTo>
                      <a:lnTo>
                        <a:pt x="155" y="145"/>
                      </a:lnTo>
                      <a:lnTo>
                        <a:pt x="147" y="147"/>
                      </a:lnTo>
                      <a:lnTo>
                        <a:pt x="140" y="154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6" name="Freeform 28"/>
                <p:cNvSpPr>
                  <a:spLocks/>
                </p:cNvSpPr>
                <p:nvPr/>
              </p:nvSpPr>
              <p:spPr bwMode="auto">
                <a:xfrm>
                  <a:off x="5330" y="3768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" y="13"/>
                    </a:cxn>
                    <a:cxn ang="0">
                      <a:pos x="2" y="10"/>
                    </a:cxn>
                    <a:cxn ang="0">
                      <a:pos x="2" y="8"/>
                    </a:cxn>
                    <a:cxn ang="0">
                      <a:pos x="1" y="5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8" y="2"/>
                    </a:cxn>
                    <a:cxn ang="0">
                      <a:pos x="11" y="2"/>
                    </a:cxn>
                    <a:cxn ang="0">
                      <a:pos x="12" y="2"/>
                    </a:cxn>
                    <a:cxn ang="0">
                      <a:pos x="16" y="0"/>
                    </a:cxn>
                    <a:cxn ang="0">
                      <a:pos x="16" y="8"/>
                    </a:cxn>
                    <a:cxn ang="0">
                      <a:pos x="14" y="10"/>
                    </a:cxn>
                    <a:cxn ang="0">
                      <a:pos x="12" y="13"/>
                    </a:cxn>
                    <a:cxn ang="0">
                      <a:pos x="12" y="16"/>
                    </a:cxn>
                    <a:cxn ang="0">
                      <a:pos x="11" y="16"/>
                    </a:cxn>
                    <a:cxn ang="0">
                      <a:pos x="11" y="19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7" h="20">
                      <a:moveTo>
                        <a:pt x="8" y="16"/>
                      </a:move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14" y="10"/>
                      </a:lnTo>
                      <a:lnTo>
                        <a:pt x="12" y="13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1" y="19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12317" name="Freeform 29"/>
                <p:cNvSpPr>
                  <a:spLocks/>
                </p:cNvSpPr>
                <p:nvPr/>
              </p:nvSpPr>
              <p:spPr bwMode="auto">
                <a:xfrm>
                  <a:off x="4739" y="3587"/>
                  <a:ext cx="19" cy="76"/>
                </a:xfrm>
                <a:custGeom>
                  <a:avLst/>
                  <a:gdLst/>
                  <a:ahLst/>
                  <a:cxnLst>
                    <a:cxn ang="0">
                      <a:pos x="2" y="26"/>
                    </a:cxn>
                    <a:cxn ang="0">
                      <a:pos x="9" y="20"/>
                    </a:cxn>
                    <a:cxn ang="0">
                      <a:pos x="14" y="0"/>
                    </a:cxn>
                    <a:cxn ang="0">
                      <a:pos x="18" y="30"/>
                    </a:cxn>
                    <a:cxn ang="0">
                      <a:pos x="12" y="67"/>
                    </a:cxn>
                    <a:cxn ang="0">
                      <a:pos x="0" y="75"/>
                    </a:cxn>
                    <a:cxn ang="0">
                      <a:pos x="0" y="57"/>
                    </a:cxn>
                    <a:cxn ang="0">
                      <a:pos x="3" y="45"/>
                    </a:cxn>
                    <a:cxn ang="0">
                      <a:pos x="2" y="26"/>
                    </a:cxn>
                  </a:cxnLst>
                  <a:rect l="0" t="0" r="r" b="b"/>
                  <a:pathLst>
                    <a:path w="19" h="76">
                      <a:moveTo>
                        <a:pt x="2" y="26"/>
                      </a:moveTo>
                      <a:lnTo>
                        <a:pt x="9" y="20"/>
                      </a:lnTo>
                      <a:lnTo>
                        <a:pt x="14" y="0"/>
                      </a:lnTo>
                      <a:lnTo>
                        <a:pt x="18" y="30"/>
                      </a:lnTo>
                      <a:lnTo>
                        <a:pt x="12" y="67"/>
                      </a:lnTo>
                      <a:lnTo>
                        <a:pt x="0" y="75"/>
                      </a:lnTo>
                      <a:lnTo>
                        <a:pt x="0" y="57"/>
                      </a:lnTo>
                      <a:lnTo>
                        <a:pt x="3" y="45"/>
                      </a:lnTo>
                      <a:lnTo>
                        <a:pt x="2" y="26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IN" sz="3200">
                    <a:solidFill>
                      <a:srgbClr val="FFFFFF"/>
                    </a:solidFill>
                    <a:latin typeface="Times" pitchFamily="18" charset="0"/>
                  </a:endParaRPr>
                </a:p>
              </p:txBody>
            </p:sp>
          </p:grpSp>
        </p:grpSp>
      </p:grpSp>
      <p:sp>
        <p:nvSpPr>
          <p:cNvPr id="1126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5735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20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12321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12322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DCA8B76E-9407-4B19-A558-99AB10DDC610}" type="slidenum">
              <a:rPr lang="en-US">
                <a:solidFill>
                  <a:srgbClr val="FFFFFF"/>
                </a:solidFill>
                <a:latin typeface="Times" pitchFamily="18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7769225" y="5254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FF0000"/>
                </a:solidFill>
              </a:rPr>
              <a:t>*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2244A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367213"/>
            <a:ext cx="9131300" cy="2478087"/>
            <a:chOff x="0" y="2751"/>
            <a:chExt cx="5752" cy="1561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4080"/>
              <a:ext cx="5752" cy="2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458" y="2751"/>
              <a:ext cx="1190" cy="1426"/>
              <a:chOff x="4458" y="2751"/>
              <a:chExt cx="1190" cy="1426"/>
            </a:xfrm>
          </p:grpSpPr>
          <p:sp>
            <p:nvSpPr>
              <p:cNvPr id="1035" name="Freeform 5"/>
              <p:cNvSpPr>
                <a:spLocks/>
              </p:cNvSpPr>
              <p:nvPr/>
            </p:nvSpPr>
            <p:spPr bwMode="auto">
              <a:xfrm>
                <a:off x="4614" y="2790"/>
                <a:ext cx="1034" cy="1273"/>
              </a:xfrm>
              <a:custGeom>
                <a:avLst/>
                <a:gdLst>
                  <a:gd name="T0" fmla="*/ 646 w 1034"/>
                  <a:gd name="T1" fmla="*/ 23 h 1273"/>
                  <a:gd name="T2" fmla="*/ 765 w 1034"/>
                  <a:gd name="T3" fmla="*/ 92 h 1273"/>
                  <a:gd name="T4" fmla="*/ 866 w 1034"/>
                  <a:gd name="T5" fmla="*/ 184 h 1273"/>
                  <a:gd name="T6" fmla="*/ 944 w 1034"/>
                  <a:gd name="T7" fmla="*/ 294 h 1273"/>
                  <a:gd name="T8" fmla="*/ 1000 w 1034"/>
                  <a:gd name="T9" fmla="*/ 417 h 1273"/>
                  <a:gd name="T10" fmla="*/ 1030 w 1034"/>
                  <a:gd name="T11" fmla="*/ 550 h 1273"/>
                  <a:gd name="T12" fmla="*/ 1030 w 1034"/>
                  <a:gd name="T13" fmla="*/ 688 h 1273"/>
                  <a:gd name="T14" fmla="*/ 1000 w 1034"/>
                  <a:gd name="T15" fmla="*/ 821 h 1273"/>
                  <a:gd name="T16" fmla="*/ 944 w 1034"/>
                  <a:gd name="T17" fmla="*/ 944 h 1273"/>
                  <a:gd name="T18" fmla="*/ 866 w 1034"/>
                  <a:gd name="T19" fmla="*/ 1055 h 1273"/>
                  <a:gd name="T20" fmla="*/ 765 w 1034"/>
                  <a:gd name="T21" fmla="*/ 1148 h 1273"/>
                  <a:gd name="T22" fmla="*/ 646 w 1034"/>
                  <a:gd name="T23" fmla="*/ 1215 h 1273"/>
                  <a:gd name="T24" fmla="*/ 517 w 1034"/>
                  <a:gd name="T25" fmla="*/ 1257 h 1273"/>
                  <a:gd name="T26" fmla="*/ 382 w 1034"/>
                  <a:gd name="T27" fmla="*/ 1272 h 1273"/>
                  <a:gd name="T28" fmla="*/ 246 w 1034"/>
                  <a:gd name="T29" fmla="*/ 1257 h 1273"/>
                  <a:gd name="T30" fmla="*/ 118 w 1034"/>
                  <a:gd name="T31" fmla="*/ 1215 h 1273"/>
                  <a:gd name="T32" fmla="*/ 0 w 1034"/>
                  <a:gd name="T33" fmla="*/ 1148 h 1273"/>
                  <a:gd name="T34" fmla="*/ 89 w 1034"/>
                  <a:gd name="T35" fmla="*/ 1129 h 1273"/>
                  <a:gd name="T36" fmla="*/ 201 w 1034"/>
                  <a:gd name="T37" fmla="*/ 1179 h 1273"/>
                  <a:gd name="T38" fmla="*/ 320 w 1034"/>
                  <a:gd name="T39" fmla="*/ 1204 h 1273"/>
                  <a:gd name="T40" fmla="*/ 443 w 1034"/>
                  <a:gd name="T41" fmla="*/ 1204 h 1273"/>
                  <a:gd name="T42" fmla="*/ 563 w 1034"/>
                  <a:gd name="T43" fmla="*/ 1179 h 1273"/>
                  <a:gd name="T44" fmla="*/ 675 w 1034"/>
                  <a:gd name="T45" fmla="*/ 1129 h 1273"/>
                  <a:gd name="T46" fmla="*/ 775 w 1034"/>
                  <a:gd name="T47" fmla="*/ 1057 h 1273"/>
                  <a:gd name="T48" fmla="*/ 857 w 1034"/>
                  <a:gd name="T49" fmla="*/ 965 h 1273"/>
                  <a:gd name="T50" fmla="*/ 919 w 1034"/>
                  <a:gd name="T51" fmla="*/ 858 h 1273"/>
                  <a:gd name="T52" fmla="*/ 956 w 1034"/>
                  <a:gd name="T53" fmla="*/ 742 h 1273"/>
                  <a:gd name="T54" fmla="*/ 969 w 1034"/>
                  <a:gd name="T55" fmla="*/ 619 h 1273"/>
                  <a:gd name="T56" fmla="*/ 956 w 1034"/>
                  <a:gd name="T57" fmla="*/ 496 h 1273"/>
                  <a:gd name="T58" fmla="*/ 919 w 1034"/>
                  <a:gd name="T59" fmla="*/ 381 h 1273"/>
                  <a:gd name="T60" fmla="*/ 857 w 1034"/>
                  <a:gd name="T61" fmla="*/ 273 h 1273"/>
                  <a:gd name="T62" fmla="*/ 775 w 1034"/>
                  <a:gd name="T63" fmla="*/ 182 h 1273"/>
                  <a:gd name="T64" fmla="*/ 675 w 1034"/>
                  <a:gd name="T65" fmla="*/ 110 h 1273"/>
                  <a:gd name="T66" fmla="*/ 563 w 1034"/>
                  <a:gd name="T67" fmla="*/ 61 h 1273"/>
                  <a:gd name="T68" fmla="*/ 582 w 1034"/>
                  <a:gd name="T69" fmla="*/ 0 h 12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34" h="1273">
                    <a:moveTo>
                      <a:pt x="582" y="0"/>
                    </a:moveTo>
                    <a:lnTo>
                      <a:pt x="646" y="23"/>
                    </a:lnTo>
                    <a:lnTo>
                      <a:pt x="707" y="56"/>
                    </a:lnTo>
                    <a:lnTo>
                      <a:pt x="765" y="92"/>
                    </a:lnTo>
                    <a:lnTo>
                      <a:pt x="818" y="134"/>
                    </a:lnTo>
                    <a:lnTo>
                      <a:pt x="866" y="184"/>
                    </a:lnTo>
                    <a:lnTo>
                      <a:pt x="908" y="237"/>
                    </a:lnTo>
                    <a:lnTo>
                      <a:pt x="944" y="294"/>
                    </a:lnTo>
                    <a:lnTo>
                      <a:pt x="977" y="353"/>
                    </a:lnTo>
                    <a:lnTo>
                      <a:pt x="1000" y="417"/>
                    </a:lnTo>
                    <a:lnTo>
                      <a:pt x="1018" y="483"/>
                    </a:lnTo>
                    <a:lnTo>
                      <a:pt x="1030" y="550"/>
                    </a:lnTo>
                    <a:lnTo>
                      <a:pt x="1033" y="619"/>
                    </a:lnTo>
                    <a:lnTo>
                      <a:pt x="1030" y="688"/>
                    </a:lnTo>
                    <a:lnTo>
                      <a:pt x="1018" y="756"/>
                    </a:lnTo>
                    <a:lnTo>
                      <a:pt x="1000" y="821"/>
                    </a:lnTo>
                    <a:lnTo>
                      <a:pt x="977" y="884"/>
                    </a:lnTo>
                    <a:lnTo>
                      <a:pt x="944" y="944"/>
                    </a:lnTo>
                    <a:lnTo>
                      <a:pt x="908" y="1003"/>
                    </a:lnTo>
                    <a:lnTo>
                      <a:pt x="866" y="1055"/>
                    </a:lnTo>
                    <a:lnTo>
                      <a:pt x="818" y="1105"/>
                    </a:lnTo>
                    <a:lnTo>
                      <a:pt x="765" y="1148"/>
                    </a:lnTo>
                    <a:lnTo>
                      <a:pt x="707" y="1183"/>
                    </a:lnTo>
                    <a:lnTo>
                      <a:pt x="646" y="1215"/>
                    </a:lnTo>
                    <a:lnTo>
                      <a:pt x="582" y="1239"/>
                    </a:lnTo>
                    <a:lnTo>
                      <a:pt x="517" y="1257"/>
                    </a:lnTo>
                    <a:lnTo>
                      <a:pt x="450" y="1269"/>
                    </a:lnTo>
                    <a:lnTo>
                      <a:pt x="382" y="1272"/>
                    </a:lnTo>
                    <a:lnTo>
                      <a:pt x="313" y="1269"/>
                    </a:lnTo>
                    <a:lnTo>
                      <a:pt x="246" y="1257"/>
                    </a:lnTo>
                    <a:lnTo>
                      <a:pt x="180" y="1239"/>
                    </a:lnTo>
                    <a:lnTo>
                      <a:pt x="118" y="1215"/>
                    </a:lnTo>
                    <a:lnTo>
                      <a:pt x="57" y="1183"/>
                    </a:lnTo>
                    <a:lnTo>
                      <a:pt x="0" y="1148"/>
                    </a:lnTo>
                    <a:lnTo>
                      <a:pt x="36" y="1095"/>
                    </a:lnTo>
                    <a:lnTo>
                      <a:pt x="89" y="1129"/>
                    </a:lnTo>
                    <a:lnTo>
                      <a:pt x="144" y="1156"/>
                    </a:lnTo>
                    <a:lnTo>
                      <a:pt x="201" y="1179"/>
                    </a:lnTo>
                    <a:lnTo>
                      <a:pt x="261" y="1195"/>
                    </a:lnTo>
                    <a:lnTo>
                      <a:pt x="320" y="1204"/>
                    </a:lnTo>
                    <a:lnTo>
                      <a:pt x="382" y="1208"/>
                    </a:lnTo>
                    <a:lnTo>
                      <a:pt x="443" y="1204"/>
                    </a:lnTo>
                    <a:lnTo>
                      <a:pt x="504" y="1195"/>
                    </a:lnTo>
                    <a:lnTo>
                      <a:pt x="563" y="1179"/>
                    </a:lnTo>
                    <a:lnTo>
                      <a:pt x="621" y="1156"/>
                    </a:lnTo>
                    <a:lnTo>
                      <a:pt x="675" y="1129"/>
                    </a:lnTo>
                    <a:lnTo>
                      <a:pt x="727" y="1095"/>
                    </a:lnTo>
                    <a:lnTo>
                      <a:pt x="775" y="1057"/>
                    </a:lnTo>
                    <a:lnTo>
                      <a:pt x="818" y="1013"/>
                    </a:lnTo>
                    <a:lnTo>
                      <a:pt x="857" y="965"/>
                    </a:lnTo>
                    <a:lnTo>
                      <a:pt x="890" y="913"/>
                    </a:lnTo>
                    <a:lnTo>
                      <a:pt x="919" y="858"/>
                    </a:lnTo>
                    <a:lnTo>
                      <a:pt x="941" y="802"/>
                    </a:lnTo>
                    <a:lnTo>
                      <a:pt x="956" y="742"/>
                    </a:lnTo>
                    <a:lnTo>
                      <a:pt x="965" y="680"/>
                    </a:lnTo>
                    <a:lnTo>
                      <a:pt x="969" y="619"/>
                    </a:lnTo>
                    <a:lnTo>
                      <a:pt x="965" y="557"/>
                    </a:lnTo>
                    <a:lnTo>
                      <a:pt x="956" y="496"/>
                    </a:lnTo>
                    <a:lnTo>
                      <a:pt x="941" y="437"/>
                    </a:lnTo>
                    <a:lnTo>
                      <a:pt x="919" y="381"/>
                    </a:lnTo>
                    <a:lnTo>
                      <a:pt x="890" y="325"/>
                    </a:lnTo>
                    <a:lnTo>
                      <a:pt x="857" y="273"/>
                    </a:lnTo>
                    <a:lnTo>
                      <a:pt x="818" y="225"/>
                    </a:lnTo>
                    <a:lnTo>
                      <a:pt x="775" y="182"/>
                    </a:lnTo>
                    <a:lnTo>
                      <a:pt x="727" y="144"/>
                    </a:lnTo>
                    <a:lnTo>
                      <a:pt x="675" y="110"/>
                    </a:lnTo>
                    <a:lnTo>
                      <a:pt x="621" y="81"/>
                    </a:lnTo>
                    <a:lnTo>
                      <a:pt x="563" y="61"/>
                    </a:lnTo>
                    <a:lnTo>
                      <a:pt x="565" y="56"/>
                    </a:lnTo>
                    <a:lnTo>
                      <a:pt x="582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FFFFFF"/>
                  </a:solidFill>
                  <a:latin typeface="Times" pitchFamily="1" charset="0"/>
                  <a:ea typeface="MS PGothic" pitchFamily="34" charset="-128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 flipV="1">
                <a:off x="4639" y="3863"/>
                <a:ext cx="102" cy="185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FFFFFF"/>
                  </a:solidFill>
                  <a:latin typeface="Times" pitchFamily="1" charset="0"/>
                  <a:ea typeface="MS PGothic" pitchFamily="34" charset="-128"/>
                </a:endParaRPr>
              </a:p>
            </p:txBody>
          </p:sp>
          <p:sp>
            <p:nvSpPr>
              <p:cNvPr id="1037" name="Line 7"/>
              <p:cNvSpPr>
                <a:spLocks noChangeShapeType="1"/>
              </p:cNvSpPr>
              <p:nvPr/>
            </p:nvSpPr>
            <p:spPr bwMode="auto">
              <a:xfrm flipV="1">
                <a:off x="5210" y="2874"/>
                <a:ext cx="35" cy="7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FFFFFF"/>
                  </a:solidFill>
                  <a:latin typeface="Times" pitchFamily="1" charset="0"/>
                  <a:ea typeface="MS PGothic" pitchFamily="34" charset="-128"/>
                </a:endParaRPr>
              </a:p>
            </p:txBody>
          </p:sp>
          <p:sp>
            <p:nvSpPr>
              <p:cNvPr id="1038" name="Line 8"/>
              <p:cNvSpPr>
                <a:spLocks noChangeShapeType="1"/>
              </p:cNvSpPr>
              <p:nvPr/>
            </p:nvSpPr>
            <p:spPr bwMode="auto">
              <a:xfrm flipV="1">
                <a:off x="5270" y="2751"/>
                <a:ext cx="35" cy="7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FFFFFF"/>
                  </a:solidFill>
                  <a:latin typeface="Times" pitchFamily="1" charset="0"/>
                  <a:ea typeface="MS PGothic" pitchFamily="34" charset="-128"/>
                </a:endParaRPr>
              </a:p>
            </p:txBody>
          </p:sp>
          <p:sp>
            <p:nvSpPr>
              <p:cNvPr id="1039" name="Freeform 9"/>
              <p:cNvSpPr>
                <a:spLocks/>
              </p:cNvSpPr>
              <p:nvPr/>
            </p:nvSpPr>
            <p:spPr bwMode="auto">
              <a:xfrm>
                <a:off x="4753" y="4067"/>
                <a:ext cx="604" cy="110"/>
              </a:xfrm>
              <a:custGeom>
                <a:avLst/>
                <a:gdLst>
                  <a:gd name="T0" fmla="*/ 2 w 604"/>
                  <a:gd name="T1" fmla="*/ 70 h 110"/>
                  <a:gd name="T2" fmla="*/ 14 w 604"/>
                  <a:gd name="T3" fmla="*/ 57 h 110"/>
                  <a:gd name="T4" fmla="*/ 31 w 604"/>
                  <a:gd name="T5" fmla="*/ 46 h 110"/>
                  <a:gd name="T6" fmla="*/ 63 w 604"/>
                  <a:gd name="T7" fmla="*/ 30 h 110"/>
                  <a:gd name="T8" fmla="*/ 100 w 604"/>
                  <a:gd name="T9" fmla="*/ 21 h 110"/>
                  <a:gd name="T10" fmla="*/ 134 w 604"/>
                  <a:gd name="T11" fmla="*/ 13 h 110"/>
                  <a:gd name="T12" fmla="*/ 181 w 604"/>
                  <a:gd name="T13" fmla="*/ 6 h 110"/>
                  <a:gd name="T14" fmla="*/ 225 w 604"/>
                  <a:gd name="T15" fmla="*/ 2 h 110"/>
                  <a:gd name="T16" fmla="*/ 277 w 604"/>
                  <a:gd name="T17" fmla="*/ 0 h 110"/>
                  <a:gd name="T18" fmla="*/ 340 w 604"/>
                  <a:gd name="T19" fmla="*/ 0 h 110"/>
                  <a:gd name="T20" fmla="*/ 407 w 604"/>
                  <a:gd name="T21" fmla="*/ 4 h 110"/>
                  <a:gd name="T22" fmla="*/ 453 w 604"/>
                  <a:gd name="T23" fmla="*/ 10 h 110"/>
                  <a:gd name="T24" fmla="*/ 502 w 604"/>
                  <a:gd name="T25" fmla="*/ 19 h 110"/>
                  <a:gd name="T26" fmla="*/ 549 w 604"/>
                  <a:gd name="T27" fmla="*/ 33 h 110"/>
                  <a:gd name="T28" fmla="*/ 573 w 604"/>
                  <a:gd name="T29" fmla="*/ 47 h 110"/>
                  <a:gd name="T30" fmla="*/ 588 w 604"/>
                  <a:gd name="T31" fmla="*/ 58 h 110"/>
                  <a:gd name="T32" fmla="*/ 603 w 604"/>
                  <a:gd name="T33" fmla="*/ 77 h 110"/>
                  <a:gd name="T34" fmla="*/ 578 w 604"/>
                  <a:gd name="T35" fmla="*/ 87 h 110"/>
                  <a:gd name="T36" fmla="*/ 536 w 604"/>
                  <a:gd name="T37" fmla="*/ 95 h 110"/>
                  <a:gd name="T38" fmla="*/ 485 w 604"/>
                  <a:gd name="T39" fmla="*/ 101 h 110"/>
                  <a:gd name="T40" fmla="*/ 436 w 604"/>
                  <a:gd name="T41" fmla="*/ 106 h 110"/>
                  <a:gd name="T42" fmla="*/ 377 w 604"/>
                  <a:gd name="T43" fmla="*/ 108 h 110"/>
                  <a:gd name="T44" fmla="*/ 313 w 604"/>
                  <a:gd name="T45" fmla="*/ 109 h 110"/>
                  <a:gd name="T46" fmla="*/ 252 w 604"/>
                  <a:gd name="T47" fmla="*/ 109 h 110"/>
                  <a:gd name="T48" fmla="*/ 188 w 604"/>
                  <a:gd name="T49" fmla="*/ 108 h 110"/>
                  <a:gd name="T50" fmla="*/ 117 w 604"/>
                  <a:gd name="T51" fmla="*/ 102 h 110"/>
                  <a:gd name="T52" fmla="*/ 61 w 604"/>
                  <a:gd name="T53" fmla="*/ 96 h 110"/>
                  <a:gd name="T54" fmla="*/ 14 w 604"/>
                  <a:gd name="T55" fmla="*/ 86 h 110"/>
                  <a:gd name="T56" fmla="*/ 0 w 604"/>
                  <a:gd name="T57" fmla="*/ 78 h 110"/>
                  <a:gd name="T58" fmla="*/ 2 w 604"/>
                  <a:gd name="T59" fmla="*/ 7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04" h="110">
                    <a:moveTo>
                      <a:pt x="2" y="70"/>
                    </a:moveTo>
                    <a:lnTo>
                      <a:pt x="14" y="57"/>
                    </a:lnTo>
                    <a:lnTo>
                      <a:pt x="31" y="46"/>
                    </a:lnTo>
                    <a:lnTo>
                      <a:pt x="63" y="30"/>
                    </a:lnTo>
                    <a:lnTo>
                      <a:pt x="100" y="21"/>
                    </a:lnTo>
                    <a:lnTo>
                      <a:pt x="134" y="13"/>
                    </a:lnTo>
                    <a:lnTo>
                      <a:pt x="181" y="6"/>
                    </a:lnTo>
                    <a:lnTo>
                      <a:pt x="225" y="2"/>
                    </a:lnTo>
                    <a:lnTo>
                      <a:pt x="277" y="0"/>
                    </a:lnTo>
                    <a:lnTo>
                      <a:pt x="340" y="0"/>
                    </a:lnTo>
                    <a:lnTo>
                      <a:pt x="407" y="4"/>
                    </a:lnTo>
                    <a:lnTo>
                      <a:pt x="453" y="10"/>
                    </a:lnTo>
                    <a:lnTo>
                      <a:pt x="502" y="19"/>
                    </a:lnTo>
                    <a:lnTo>
                      <a:pt x="549" y="33"/>
                    </a:lnTo>
                    <a:lnTo>
                      <a:pt x="573" y="47"/>
                    </a:lnTo>
                    <a:lnTo>
                      <a:pt x="588" y="58"/>
                    </a:lnTo>
                    <a:lnTo>
                      <a:pt x="603" y="77"/>
                    </a:lnTo>
                    <a:lnTo>
                      <a:pt x="578" y="87"/>
                    </a:lnTo>
                    <a:lnTo>
                      <a:pt x="536" y="95"/>
                    </a:lnTo>
                    <a:lnTo>
                      <a:pt x="485" y="101"/>
                    </a:lnTo>
                    <a:lnTo>
                      <a:pt x="436" y="106"/>
                    </a:lnTo>
                    <a:lnTo>
                      <a:pt x="377" y="108"/>
                    </a:lnTo>
                    <a:lnTo>
                      <a:pt x="313" y="109"/>
                    </a:lnTo>
                    <a:lnTo>
                      <a:pt x="252" y="109"/>
                    </a:lnTo>
                    <a:lnTo>
                      <a:pt x="188" y="108"/>
                    </a:lnTo>
                    <a:lnTo>
                      <a:pt x="117" y="102"/>
                    </a:lnTo>
                    <a:lnTo>
                      <a:pt x="61" y="96"/>
                    </a:lnTo>
                    <a:lnTo>
                      <a:pt x="14" y="86"/>
                    </a:lnTo>
                    <a:lnTo>
                      <a:pt x="0" y="78"/>
                    </a:lnTo>
                    <a:lnTo>
                      <a:pt x="2" y="7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FFFFFF"/>
                  </a:solidFill>
                  <a:latin typeface="Times" pitchFamily="1" charset="0"/>
                  <a:ea typeface="MS PGothic" pitchFamily="34" charset="-128"/>
                </a:endParaRPr>
              </a:p>
            </p:txBody>
          </p:sp>
          <p:sp>
            <p:nvSpPr>
              <p:cNvPr id="1040" name="Oval 10"/>
              <p:cNvSpPr>
                <a:spLocks noChangeArrowheads="1"/>
              </p:cNvSpPr>
              <p:nvPr/>
            </p:nvSpPr>
            <p:spPr bwMode="auto">
              <a:xfrm>
                <a:off x="4458" y="2879"/>
                <a:ext cx="1074" cy="1073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4458" y="2991"/>
                <a:ext cx="999" cy="797"/>
                <a:chOff x="4458" y="2991"/>
                <a:chExt cx="999" cy="797"/>
              </a:xfrm>
            </p:grpSpPr>
            <p:sp>
              <p:nvSpPr>
                <p:cNvPr id="1042" name="Freeform 12"/>
                <p:cNvSpPr>
                  <a:spLocks/>
                </p:cNvSpPr>
                <p:nvPr/>
              </p:nvSpPr>
              <p:spPr bwMode="auto">
                <a:xfrm>
                  <a:off x="4599" y="3283"/>
                  <a:ext cx="1" cy="17"/>
                </a:xfrm>
                <a:custGeom>
                  <a:avLst/>
                  <a:gdLst>
                    <a:gd name="T0" fmla="*/ 0 w 1"/>
                    <a:gd name="T1" fmla="*/ 0 h 17"/>
                    <a:gd name="T2" fmla="*/ 0 w 1"/>
                    <a:gd name="T3" fmla="*/ 16 h 17"/>
                    <a:gd name="T4" fmla="*/ 0 w 1"/>
                    <a:gd name="T5" fmla="*/ 6 h 17"/>
                    <a:gd name="T6" fmla="*/ 0 w 1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043" name="Freeform 13"/>
                <p:cNvSpPr>
                  <a:spLocks/>
                </p:cNvSpPr>
                <p:nvPr/>
              </p:nvSpPr>
              <p:spPr bwMode="auto">
                <a:xfrm>
                  <a:off x="4616" y="330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044" name="Freeform 14"/>
                <p:cNvSpPr>
                  <a:spLocks/>
                </p:cNvSpPr>
                <p:nvPr/>
              </p:nvSpPr>
              <p:spPr bwMode="auto">
                <a:xfrm>
                  <a:off x="4674" y="3275"/>
                  <a:ext cx="37" cy="35"/>
                </a:xfrm>
                <a:custGeom>
                  <a:avLst/>
                  <a:gdLst>
                    <a:gd name="T0" fmla="*/ 36 w 37"/>
                    <a:gd name="T1" fmla="*/ 0 h 35"/>
                    <a:gd name="T2" fmla="*/ 22 w 37"/>
                    <a:gd name="T3" fmla="*/ 0 h 35"/>
                    <a:gd name="T4" fmla="*/ 14 w 37"/>
                    <a:gd name="T5" fmla="*/ 9 h 35"/>
                    <a:gd name="T6" fmla="*/ 9 w 37"/>
                    <a:gd name="T7" fmla="*/ 9 h 35"/>
                    <a:gd name="T8" fmla="*/ 5 w 37"/>
                    <a:gd name="T9" fmla="*/ 13 h 35"/>
                    <a:gd name="T10" fmla="*/ 0 w 37"/>
                    <a:gd name="T11" fmla="*/ 13 h 35"/>
                    <a:gd name="T12" fmla="*/ 0 w 37"/>
                    <a:gd name="T13" fmla="*/ 25 h 35"/>
                    <a:gd name="T14" fmla="*/ 8 w 37"/>
                    <a:gd name="T15" fmla="*/ 34 h 35"/>
                    <a:gd name="T16" fmla="*/ 29 w 37"/>
                    <a:gd name="T17" fmla="*/ 34 h 35"/>
                    <a:gd name="T18" fmla="*/ 36 w 37"/>
                    <a:gd name="T19" fmla="*/ 25 h 35"/>
                    <a:gd name="T20" fmla="*/ 36 w 37"/>
                    <a:gd name="T21" fmla="*/ 0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35">
                      <a:moveTo>
                        <a:pt x="36" y="0"/>
                      </a:move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9" y="9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8" y="34"/>
                      </a:lnTo>
                      <a:lnTo>
                        <a:pt x="29" y="34"/>
                      </a:lnTo>
                      <a:lnTo>
                        <a:pt x="36" y="25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045" name="Freeform 15"/>
                <p:cNvSpPr>
                  <a:spLocks/>
                </p:cNvSpPr>
                <p:nvPr/>
              </p:nvSpPr>
              <p:spPr bwMode="auto">
                <a:xfrm>
                  <a:off x="4458" y="3303"/>
                  <a:ext cx="324" cy="422"/>
                </a:xfrm>
                <a:custGeom>
                  <a:avLst/>
                  <a:gdLst>
                    <a:gd name="T0" fmla="*/ 76 w 324"/>
                    <a:gd name="T1" fmla="*/ 0 h 422"/>
                    <a:gd name="T2" fmla="*/ 71 w 324"/>
                    <a:gd name="T3" fmla="*/ 11 h 422"/>
                    <a:gd name="T4" fmla="*/ 45 w 324"/>
                    <a:gd name="T5" fmla="*/ 33 h 422"/>
                    <a:gd name="T6" fmla="*/ 40 w 324"/>
                    <a:gd name="T7" fmla="*/ 53 h 422"/>
                    <a:gd name="T8" fmla="*/ 21 w 324"/>
                    <a:gd name="T9" fmla="*/ 68 h 422"/>
                    <a:gd name="T10" fmla="*/ 8 w 324"/>
                    <a:gd name="T11" fmla="*/ 96 h 422"/>
                    <a:gd name="T12" fmla="*/ 8 w 324"/>
                    <a:gd name="T13" fmla="*/ 114 h 422"/>
                    <a:gd name="T14" fmla="*/ 0 w 324"/>
                    <a:gd name="T15" fmla="*/ 144 h 422"/>
                    <a:gd name="T16" fmla="*/ 11 w 324"/>
                    <a:gd name="T17" fmla="*/ 157 h 422"/>
                    <a:gd name="T18" fmla="*/ 40 w 324"/>
                    <a:gd name="T19" fmla="*/ 195 h 422"/>
                    <a:gd name="T20" fmla="*/ 48 w 324"/>
                    <a:gd name="T21" fmla="*/ 190 h 422"/>
                    <a:gd name="T22" fmla="*/ 99 w 324"/>
                    <a:gd name="T23" fmla="*/ 190 h 422"/>
                    <a:gd name="T24" fmla="*/ 123 w 324"/>
                    <a:gd name="T25" fmla="*/ 199 h 422"/>
                    <a:gd name="T26" fmla="*/ 121 w 324"/>
                    <a:gd name="T27" fmla="*/ 229 h 422"/>
                    <a:gd name="T28" fmla="*/ 138 w 324"/>
                    <a:gd name="T29" fmla="*/ 268 h 422"/>
                    <a:gd name="T30" fmla="*/ 137 w 324"/>
                    <a:gd name="T31" fmla="*/ 279 h 422"/>
                    <a:gd name="T32" fmla="*/ 144 w 324"/>
                    <a:gd name="T33" fmla="*/ 291 h 422"/>
                    <a:gd name="T34" fmla="*/ 133 w 324"/>
                    <a:gd name="T35" fmla="*/ 319 h 422"/>
                    <a:gd name="T36" fmla="*/ 146 w 324"/>
                    <a:gd name="T37" fmla="*/ 354 h 422"/>
                    <a:gd name="T38" fmla="*/ 153 w 324"/>
                    <a:gd name="T39" fmla="*/ 382 h 422"/>
                    <a:gd name="T40" fmla="*/ 162 w 324"/>
                    <a:gd name="T41" fmla="*/ 399 h 422"/>
                    <a:gd name="T42" fmla="*/ 171 w 324"/>
                    <a:gd name="T43" fmla="*/ 421 h 422"/>
                    <a:gd name="T44" fmla="*/ 188 w 324"/>
                    <a:gd name="T45" fmla="*/ 418 h 422"/>
                    <a:gd name="T46" fmla="*/ 216 w 324"/>
                    <a:gd name="T47" fmla="*/ 402 h 422"/>
                    <a:gd name="T48" fmla="*/ 229 w 324"/>
                    <a:gd name="T49" fmla="*/ 382 h 422"/>
                    <a:gd name="T50" fmla="*/ 228 w 324"/>
                    <a:gd name="T51" fmla="*/ 369 h 422"/>
                    <a:gd name="T52" fmla="*/ 245 w 324"/>
                    <a:gd name="T53" fmla="*/ 359 h 422"/>
                    <a:gd name="T54" fmla="*/ 242 w 324"/>
                    <a:gd name="T55" fmla="*/ 340 h 422"/>
                    <a:gd name="T56" fmla="*/ 267 w 324"/>
                    <a:gd name="T57" fmla="*/ 310 h 422"/>
                    <a:gd name="T58" fmla="*/ 271 w 324"/>
                    <a:gd name="T59" fmla="*/ 285 h 422"/>
                    <a:gd name="T60" fmla="*/ 264 w 324"/>
                    <a:gd name="T61" fmla="*/ 277 h 422"/>
                    <a:gd name="T62" fmla="*/ 267 w 324"/>
                    <a:gd name="T63" fmla="*/ 267 h 422"/>
                    <a:gd name="T64" fmla="*/ 261 w 324"/>
                    <a:gd name="T65" fmla="*/ 258 h 422"/>
                    <a:gd name="T66" fmla="*/ 280 w 324"/>
                    <a:gd name="T67" fmla="*/ 234 h 422"/>
                    <a:gd name="T68" fmla="*/ 280 w 324"/>
                    <a:gd name="T69" fmla="*/ 222 h 422"/>
                    <a:gd name="T70" fmla="*/ 306 w 324"/>
                    <a:gd name="T71" fmla="*/ 202 h 422"/>
                    <a:gd name="T72" fmla="*/ 323 w 324"/>
                    <a:gd name="T73" fmla="*/ 148 h 422"/>
                    <a:gd name="T74" fmla="*/ 299 w 324"/>
                    <a:gd name="T75" fmla="*/ 162 h 422"/>
                    <a:gd name="T76" fmla="*/ 278 w 324"/>
                    <a:gd name="T77" fmla="*/ 156 h 422"/>
                    <a:gd name="T78" fmla="*/ 281 w 324"/>
                    <a:gd name="T79" fmla="*/ 143 h 422"/>
                    <a:gd name="T80" fmla="*/ 260 w 324"/>
                    <a:gd name="T81" fmla="*/ 129 h 422"/>
                    <a:gd name="T82" fmla="*/ 250 w 324"/>
                    <a:gd name="T83" fmla="*/ 94 h 422"/>
                    <a:gd name="T84" fmla="*/ 230 w 324"/>
                    <a:gd name="T85" fmla="*/ 66 h 422"/>
                    <a:gd name="T86" fmla="*/ 230 w 324"/>
                    <a:gd name="T87" fmla="*/ 47 h 422"/>
                    <a:gd name="T88" fmla="*/ 219 w 324"/>
                    <a:gd name="T89" fmla="*/ 46 h 422"/>
                    <a:gd name="T90" fmla="*/ 212 w 324"/>
                    <a:gd name="T91" fmla="*/ 49 h 422"/>
                    <a:gd name="T92" fmla="*/ 182 w 324"/>
                    <a:gd name="T93" fmla="*/ 38 h 422"/>
                    <a:gd name="T94" fmla="*/ 174 w 324"/>
                    <a:gd name="T95" fmla="*/ 46 h 422"/>
                    <a:gd name="T96" fmla="*/ 167 w 324"/>
                    <a:gd name="T97" fmla="*/ 56 h 422"/>
                    <a:gd name="T98" fmla="*/ 151 w 324"/>
                    <a:gd name="T99" fmla="*/ 38 h 422"/>
                    <a:gd name="T100" fmla="*/ 135 w 324"/>
                    <a:gd name="T101" fmla="*/ 33 h 422"/>
                    <a:gd name="T102" fmla="*/ 134 w 324"/>
                    <a:gd name="T103" fmla="*/ 10 h 422"/>
                    <a:gd name="T104" fmla="*/ 111 w 324"/>
                    <a:gd name="T105" fmla="*/ 14 h 422"/>
                    <a:gd name="T106" fmla="*/ 96 w 324"/>
                    <a:gd name="T107" fmla="*/ 9 h 422"/>
                    <a:gd name="T108" fmla="*/ 76 w 324"/>
                    <a:gd name="T109" fmla="*/ 0 h 42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324" h="422">
                      <a:moveTo>
                        <a:pt x="76" y="0"/>
                      </a:moveTo>
                      <a:lnTo>
                        <a:pt x="71" y="11"/>
                      </a:lnTo>
                      <a:lnTo>
                        <a:pt x="45" y="33"/>
                      </a:lnTo>
                      <a:lnTo>
                        <a:pt x="40" y="53"/>
                      </a:lnTo>
                      <a:lnTo>
                        <a:pt x="21" y="68"/>
                      </a:lnTo>
                      <a:lnTo>
                        <a:pt x="8" y="96"/>
                      </a:lnTo>
                      <a:lnTo>
                        <a:pt x="8" y="114"/>
                      </a:lnTo>
                      <a:lnTo>
                        <a:pt x="0" y="144"/>
                      </a:lnTo>
                      <a:lnTo>
                        <a:pt x="11" y="157"/>
                      </a:lnTo>
                      <a:lnTo>
                        <a:pt x="40" y="195"/>
                      </a:lnTo>
                      <a:lnTo>
                        <a:pt x="48" y="190"/>
                      </a:lnTo>
                      <a:lnTo>
                        <a:pt x="99" y="190"/>
                      </a:lnTo>
                      <a:lnTo>
                        <a:pt x="123" y="199"/>
                      </a:lnTo>
                      <a:lnTo>
                        <a:pt x="121" y="229"/>
                      </a:lnTo>
                      <a:lnTo>
                        <a:pt x="138" y="268"/>
                      </a:lnTo>
                      <a:lnTo>
                        <a:pt x="137" y="279"/>
                      </a:lnTo>
                      <a:lnTo>
                        <a:pt x="144" y="291"/>
                      </a:lnTo>
                      <a:lnTo>
                        <a:pt x="133" y="319"/>
                      </a:lnTo>
                      <a:lnTo>
                        <a:pt x="146" y="354"/>
                      </a:lnTo>
                      <a:lnTo>
                        <a:pt x="153" y="382"/>
                      </a:lnTo>
                      <a:lnTo>
                        <a:pt x="162" y="399"/>
                      </a:lnTo>
                      <a:lnTo>
                        <a:pt x="171" y="421"/>
                      </a:lnTo>
                      <a:lnTo>
                        <a:pt x="188" y="418"/>
                      </a:lnTo>
                      <a:lnTo>
                        <a:pt x="216" y="402"/>
                      </a:lnTo>
                      <a:lnTo>
                        <a:pt x="229" y="382"/>
                      </a:lnTo>
                      <a:lnTo>
                        <a:pt x="228" y="369"/>
                      </a:lnTo>
                      <a:lnTo>
                        <a:pt x="245" y="359"/>
                      </a:lnTo>
                      <a:lnTo>
                        <a:pt x="242" y="340"/>
                      </a:lnTo>
                      <a:lnTo>
                        <a:pt x="267" y="310"/>
                      </a:lnTo>
                      <a:lnTo>
                        <a:pt x="271" y="285"/>
                      </a:lnTo>
                      <a:lnTo>
                        <a:pt x="264" y="277"/>
                      </a:lnTo>
                      <a:lnTo>
                        <a:pt x="267" y="267"/>
                      </a:lnTo>
                      <a:lnTo>
                        <a:pt x="261" y="258"/>
                      </a:lnTo>
                      <a:lnTo>
                        <a:pt x="280" y="234"/>
                      </a:lnTo>
                      <a:lnTo>
                        <a:pt x="280" y="222"/>
                      </a:lnTo>
                      <a:lnTo>
                        <a:pt x="306" y="202"/>
                      </a:lnTo>
                      <a:lnTo>
                        <a:pt x="323" y="148"/>
                      </a:lnTo>
                      <a:lnTo>
                        <a:pt x="299" y="162"/>
                      </a:lnTo>
                      <a:lnTo>
                        <a:pt x="278" y="156"/>
                      </a:lnTo>
                      <a:lnTo>
                        <a:pt x="281" y="143"/>
                      </a:lnTo>
                      <a:lnTo>
                        <a:pt x="260" y="129"/>
                      </a:lnTo>
                      <a:lnTo>
                        <a:pt x="250" y="94"/>
                      </a:lnTo>
                      <a:lnTo>
                        <a:pt x="230" y="66"/>
                      </a:lnTo>
                      <a:lnTo>
                        <a:pt x="230" y="47"/>
                      </a:lnTo>
                      <a:lnTo>
                        <a:pt x="219" y="46"/>
                      </a:lnTo>
                      <a:lnTo>
                        <a:pt x="212" y="49"/>
                      </a:lnTo>
                      <a:lnTo>
                        <a:pt x="182" y="38"/>
                      </a:lnTo>
                      <a:lnTo>
                        <a:pt x="174" y="46"/>
                      </a:lnTo>
                      <a:lnTo>
                        <a:pt x="167" y="56"/>
                      </a:lnTo>
                      <a:lnTo>
                        <a:pt x="151" y="38"/>
                      </a:lnTo>
                      <a:lnTo>
                        <a:pt x="135" y="33"/>
                      </a:lnTo>
                      <a:lnTo>
                        <a:pt x="134" y="10"/>
                      </a:lnTo>
                      <a:lnTo>
                        <a:pt x="111" y="14"/>
                      </a:lnTo>
                      <a:lnTo>
                        <a:pt x="96" y="9"/>
                      </a:lnTo>
                      <a:lnTo>
                        <a:pt x="76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046" name="Freeform 16"/>
                <p:cNvSpPr>
                  <a:spLocks/>
                </p:cNvSpPr>
                <p:nvPr/>
              </p:nvSpPr>
              <p:spPr bwMode="auto">
                <a:xfrm>
                  <a:off x="5205" y="3408"/>
                  <a:ext cx="17" cy="21"/>
                </a:xfrm>
                <a:custGeom>
                  <a:avLst/>
                  <a:gdLst>
                    <a:gd name="T0" fmla="*/ 7 w 17"/>
                    <a:gd name="T1" fmla="*/ 0 h 21"/>
                    <a:gd name="T2" fmla="*/ 9 w 17"/>
                    <a:gd name="T3" fmla="*/ 5 h 21"/>
                    <a:gd name="T4" fmla="*/ 7 w 17"/>
                    <a:gd name="T5" fmla="*/ 10 h 21"/>
                    <a:gd name="T6" fmla="*/ 7 w 17"/>
                    <a:gd name="T7" fmla="*/ 14 h 21"/>
                    <a:gd name="T8" fmla="*/ 16 w 17"/>
                    <a:gd name="T9" fmla="*/ 17 h 21"/>
                    <a:gd name="T10" fmla="*/ 16 w 17"/>
                    <a:gd name="T11" fmla="*/ 20 h 21"/>
                    <a:gd name="T12" fmla="*/ 9 w 17"/>
                    <a:gd name="T13" fmla="*/ 17 h 21"/>
                    <a:gd name="T14" fmla="*/ 3 w 17"/>
                    <a:gd name="T15" fmla="*/ 20 h 21"/>
                    <a:gd name="T16" fmla="*/ 0 w 17"/>
                    <a:gd name="T17" fmla="*/ 17 h 21"/>
                    <a:gd name="T18" fmla="*/ 3 w 17"/>
                    <a:gd name="T19" fmla="*/ 14 h 21"/>
                    <a:gd name="T20" fmla="*/ 0 w 17"/>
                    <a:gd name="T21" fmla="*/ 10 h 21"/>
                    <a:gd name="T22" fmla="*/ 3 w 17"/>
                    <a:gd name="T23" fmla="*/ 2 h 21"/>
                    <a:gd name="T24" fmla="*/ 7 w 17"/>
                    <a:gd name="T25" fmla="*/ 0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7" h="21">
                      <a:moveTo>
                        <a:pt x="7" y="0"/>
                      </a:moveTo>
                      <a:lnTo>
                        <a:pt x="9" y="5"/>
                      </a:lnTo>
                      <a:lnTo>
                        <a:pt x="7" y="10"/>
                      </a:lnTo>
                      <a:lnTo>
                        <a:pt x="7" y="14"/>
                      </a:lnTo>
                      <a:lnTo>
                        <a:pt x="16" y="17"/>
                      </a:lnTo>
                      <a:lnTo>
                        <a:pt x="16" y="20"/>
                      </a:lnTo>
                      <a:lnTo>
                        <a:pt x="9" y="17"/>
                      </a:lnTo>
                      <a:lnTo>
                        <a:pt x="3" y="20"/>
                      </a:lnTo>
                      <a:lnTo>
                        <a:pt x="0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047" name="Freeform 17"/>
                <p:cNvSpPr>
                  <a:spLocks/>
                </p:cNvSpPr>
                <p:nvPr/>
              </p:nvSpPr>
              <p:spPr bwMode="auto">
                <a:xfrm>
                  <a:off x="5144" y="3496"/>
                  <a:ext cx="49" cy="70"/>
                </a:xfrm>
                <a:custGeom>
                  <a:avLst/>
                  <a:gdLst>
                    <a:gd name="T0" fmla="*/ 0 w 49"/>
                    <a:gd name="T1" fmla="*/ 34 h 70"/>
                    <a:gd name="T2" fmla="*/ 17 w 49"/>
                    <a:gd name="T3" fmla="*/ 34 h 70"/>
                    <a:gd name="T4" fmla="*/ 37 w 49"/>
                    <a:gd name="T5" fmla="*/ 0 h 70"/>
                    <a:gd name="T6" fmla="*/ 48 w 49"/>
                    <a:gd name="T7" fmla="*/ 20 h 70"/>
                    <a:gd name="T8" fmla="*/ 39 w 49"/>
                    <a:gd name="T9" fmla="*/ 69 h 70"/>
                    <a:gd name="T10" fmla="*/ 3 w 49"/>
                    <a:gd name="T11" fmla="*/ 57 h 70"/>
                    <a:gd name="T12" fmla="*/ 0 w 49"/>
                    <a:gd name="T13" fmla="*/ 34 h 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" h="70">
                      <a:moveTo>
                        <a:pt x="0" y="34"/>
                      </a:moveTo>
                      <a:lnTo>
                        <a:pt x="17" y="34"/>
                      </a:lnTo>
                      <a:lnTo>
                        <a:pt x="37" y="0"/>
                      </a:lnTo>
                      <a:lnTo>
                        <a:pt x="48" y="20"/>
                      </a:lnTo>
                      <a:lnTo>
                        <a:pt x="39" y="69"/>
                      </a:lnTo>
                      <a:lnTo>
                        <a:pt x="3" y="57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048" name="Freeform 18"/>
                <p:cNvSpPr>
                  <a:spLocks/>
                </p:cNvSpPr>
                <p:nvPr/>
              </p:nvSpPr>
              <p:spPr bwMode="auto">
                <a:xfrm>
                  <a:off x="5241" y="3523"/>
                  <a:ext cx="84" cy="67"/>
                </a:xfrm>
                <a:custGeom>
                  <a:avLst/>
                  <a:gdLst>
                    <a:gd name="T0" fmla="*/ 5 w 84"/>
                    <a:gd name="T1" fmla="*/ 15 h 67"/>
                    <a:gd name="T2" fmla="*/ 0 w 84"/>
                    <a:gd name="T3" fmla="*/ 0 h 67"/>
                    <a:gd name="T4" fmla="*/ 27 w 84"/>
                    <a:gd name="T5" fmla="*/ 6 h 67"/>
                    <a:gd name="T6" fmla="*/ 67 w 84"/>
                    <a:gd name="T7" fmla="*/ 22 h 67"/>
                    <a:gd name="T8" fmla="*/ 67 w 84"/>
                    <a:gd name="T9" fmla="*/ 34 h 67"/>
                    <a:gd name="T10" fmla="*/ 83 w 84"/>
                    <a:gd name="T11" fmla="*/ 66 h 67"/>
                    <a:gd name="T12" fmla="*/ 52 w 84"/>
                    <a:gd name="T13" fmla="*/ 36 h 67"/>
                    <a:gd name="T14" fmla="*/ 31 w 84"/>
                    <a:gd name="T15" fmla="*/ 38 h 67"/>
                    <a:gd name="T16" fmla="*/ 5 w 84"/>
                    <a:gd name="T17" fmla="*/ 15 h 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" h="67">
                      <a:moveTo>
                        <a:pt x="5" y="15"/>
                      </a:moveTo>
                      <a:lnTo>
                        <a:pt x="0" y="0"/>
                      </a:lnTo>
                      <a:lnTo>
                        <a:pt x="27" y="6"/>
                      </a:lnTo>
                      <a:lnTo>
                        <a:pt x="67" y="22"/>
                      </a:lnTo>
                      <a:lnTo>
                        <a:pt x="67" y="34"/>
                      </a:lnTo>
                      <a:lnTo>
                        <a:pt x="83" y="66"/>
                      </a:lnTo>
                      <a:lnTo>
                        <a:pt x="52" y="36"/>
                      </a:lnTo>
                      <a:lnTo>
                        <a:pt x="31" y="38"/>
                      </a:lnTo>
                      <a:lnTo>
                        <a:pt x="5" y="1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049" name="Freeform 19"/>
                <p:cNvSpPr>
                  <a:spLocks/>
                </p:cNvSpPr>
                <p:nvPr/>
              </p:nvSpPr>
              <p:spPr bwMode="auto">
                <a:xfrm>
                  <a:off x="5400" y="3660"/>
                  <a:ext cx="57" cy="73"/>
                </a:xfrm>
                <a:custGeom>
                  <a:avLst/>
                  <a:gdLst>
                    <a:gd name="T0" fmla="*/ 34 w 57"/>
                    <a:gd name="T1" fmla="*/ 0 h 73"/>
                    <a:gd name="T2" fmla="*/ 56 w 57"/>
                    <a:gd name="T3" fmla="*/ 21 h 73"/>
                    <a:gd name="T4" fmla="*/ 11 w 57"/>
                    <a:gd name="T5" fmla="*/ 72 h 73"/>
                    <a:gd name="T6" fmla="*/ 0 w 57"/>
                    <a:gd name="T7" fmla="*/ 60 h 73"/>
                    <a:gd name="T8" fmla="*/ 32 w 57"/>
                    <a:gd name="T9" fmla="*/ 28 h 73"/>
                    <a:gd name="T10" fmla="*/ 34 w 57"/>
                    <a:gd name="T11" fmla="*/ 0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" h="73">
                      <a:moveTo>
                        <a:pt x="34" y="0"/>
                      </a:moveTo>
                      <a:lnTo>
                        <a:pt x="56" y="21"/>
                      </a:lnTo>
                      <a:lnTo>
                        <a:pt x="11" y="72"/>
                      </a:lnTo>
                      <a:lnTo>
                        <a:pt x="0" y="60"/>
                      </a:lnTo>
                      <a:lnTo>
                        <a:pt x="32" y="28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050" name="Freeform 20"/>
                <p:cNvSpPr>
                  <a:spLocks/>
                </p:cNvSpPr>
                <p:nvPr/>
              </p:nvSpPr>
              <p:spPr bwMode="auto">
                <a:xfrm>
                  <a:off x="4558" y="3167"/>
                  <a:ext cx="29" cy="48"/>
                </a:xfrm>
                <a:custGeom>
                  <a:avLst/>
                  <a:gdLst>
                    <a:gd name="T0" fmla="*/ 28 w 29"/>
                    <a:gd name="T1" fmla="*/ 36 h 48"/>
                    <a:gd name="T2" fmla="*/ 20 w 29"/>
                    <a:gd name="T3" fmla="*/ 31 h 48"/>
                    <a:gd name="T4" fmla="*/ 20 w 29"/>
                    <a:gd name="T5" fmla="*/ 10 h 48"/>
                    <a:gd name="T6" fmla="*/ 24 w 29"/>
                    <a:gd name="T7" fmla="*/ 5 h 48"/>
                    <a:gd name="T8" fmla="*/ 17 w 29"/>
                    <a:gd name="T9" fmla="*/ 5 h 48"/>
                    <a:gd name="T10" fmla="*/ 21 w 29"/>
                    <a:gd name="T11" fmla="*/ 0 h 48"/>
                    <a:gd name="T12" fmla="*/ 16 w 29"/>
                    <a:gd name="T13" fmla="*/ 0 h 48"/>
                    <a:gd name="T14" fmla="*/ 10 w 29"/>
                    <a:gd name="T15" fmla="*/ 6 h 48"/>
                    <a:gd name="T16" fmla="*/ 10 w 29"/>
                    <a:gd name="T17" fmla="*/ 19 h 48"/>
                    <a:gd name="T18" fmla="*/ 13 w 29"/>
                    <a:gd name="T19" fmla="*/ 22 h 48"/>
                    <a:gd name="T20" fmla="*/ 13 w 29"/>
                    <a:gd name="T21" fmla="*/ 28 h 48"/>
                    <a:gd name="T22" fmla="*/ 11 w 29"/>
                    <a:gd name="T23" fmla="*/ 28 h 48"/>
                    <a:gd name="T24" fmla="*/ 6 w 29"/>
                    <a:gd name="T25" fmla="*/ 33 h 48"/>
                    <a:gd name="T26" fmla="*/ 6 w 29"/>
                    <a:gd name="T27" fmla="*/ 38 h 48"/>
                    <a:gd name="T28" fmla="*/ 0 w 29"/>
                    <a:gd name="T29" fmla="*/ 47 h 48"/>
                    <a:gd name="T30" fmla="*/ 21 w 29"/>
                    <a:gd name="T31" fmla="*/ 47 h 48"/>
                    <a:gd name="T32" fmla="*/ 28 w 29"/>
                    <a:gd name="T33" fmla="*/ 36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9" h="48">
                      <a:moveTo>
                        <a:pt x="28" y="36"/>
                      </a:moveTo>
                      <a:lnTo>
                        <a:pt x="20" y="31"/>
                      </a:lnTo>
                      <a:lnTo>
                        <a:pt x="20" y="10"/>
                      </a:lnTo>
                      <a:lnTo>
                        <a:pt x="24" y="5"/>
                      </a:lnTo>
                      <a:lnTo>
                        <a:pt x="17" y="5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0" y="6"/>
                      </a:lnTo>
                      <a:lnTo>
                        <a:pt x="10" y="19"/>
                      </a:lnTo>
                      <a:lnTo>
                        <a:pt x="13" y="22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6" y="33"/>
                      </a:lnTo>
                      <a:lnTo>
                        <a:pt x="6" y="38"/>
                      </a:lnTo>
                      <a:lnTo>
                        <a:pt x="0" y="47"/>
                      </a:lnTo>
                      <a:lnTo>
                        <a:pt x="21" y="47"/>
                      </a:lnTo>
                      <a:lnTo>
                        <a:pt x="28" y="36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051" name="Freeform 21"/>
                <p:cNvSpPr>
                  <a:spLocks/>
                </p:cNvSpPr>
                <p:nvPr/>
              </p:nvSpPr>
              <p:spPr bwMode="auto">
                <a:xfrm>
                  <a:off x="4549" y="3183"/>
                  <a:ext cx="17" cy="17"/>
                </a:xfrm>
                <a:custGeom>
                  <a:avLst/>
                  <a:gdLst>
                    <a:gd name="T0" fmla="*/ 13 w 17"/>
                    <a:gd name="T1" fmla="*/ 5 h 17"/>
                    <a:gd name="T2" fmla="*/ 16 w 17"/>
                    <a:gd name="T3" fmla="*/ 5 h 17"/>
                    <a:gd name="T4" fmla="*/ 16 w 17"/>
                    <a:gd name="T5" fmla="*/ 0 h 17"/>
                    <a:gd name="T6" fmla="*/ 10 w 17"/>
                    <a:gd name="T7" fmla="*/ 0 h 17"/>
                    <a:gd name="T8" fmla="*/ 0 w 17"/>
                    <a:gd name="T9" fmla="*/ 10 h 17"/>
                    <a:gd name="T10" fmla="*/ 0 w 17"/>
                    <a:gd name="T11" fmla="*/ 16 h 17"/>
                    <a:gd name="T12" fmla="*/ 9 w 17"/>
                    <a:gd name="T13" fmla="*/ 16 h 17"/>
                    <a:gd name="T14" fmla="*/ 13 w 17"/>
                    <a:gd name="T15" fmla="*/ 11 h 17"/>
                    <a:gd name="T16" fmla="*/ 13 w 17"/>
                    <a:gd name="T17" fmla="*/ 5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3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9" y="16"/>
                      </a:lnTo>
                      <a:lnTo>
                        <a:pt x="13" y="11"/>
                      </a:lnTo>
                      <a:lnTo>
                        <a:pt x="13" y="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052" name="Freeform 22"/>
                <p:cNvSpPr>
                  <a:spLocks/>
                </p:cNvSpPr>
                <p:nvPr/>
              </p:nvSpPr>
              <p:spPr bwMode="auto">
                <a:xfrm>
                  <a:off x="4527" y="3155"/>
                  <a:ext cx="184" cy="155"/>
                </a:xfrm>
                <a:custGeom>
                  <a:avLst/>
                  <a:gdLst>
                    <a:gd name="T0" fmla="*/ 120 w 184"/>
                    <a:gd name="T1" fmla="*/ 10 h 155"/>
                    <a:gd name="T2" fmla="*/ 144 w 184"/>
                    <a:gd name="T3" fmla="*/ 14 h 155"/>
                    <a:gd name="T4" fmla="*/ 129 w 184"/>
                    <a:gd name="T5" fmla="*/ 20 h 155"/>
                    <a:gd name="T6" fmla="*/ 123 w 184"/>
                    <a:gd name="T7" fmla="*/ 29 h 155"/>
                    <a:gd name="T8" fmla="*/ 114 w 184"/>
                    <a:gd name="T9" fmla="*/ 50 h 155"/>
                    <a:gd name="T10" fmla="*/ 100 w 184"/>
                    <a:gd name="T11" fmla="*/ 51 h 155"/>
                    <a:gd name="T12" fmla="*/ 88 w 184"/>
                    <a:gd name="T13" fmla="*/ 49 h 155"/>
                    <a:gd name="T14" fmla="*/ 94 w 184"/>
                    <a:gd name="T15" fmla="*/ 39 h 155"/>
                    <a:gd name="T16" fmla="*/ 88 w 184"/>
                    <a:gd name="T17" fmla="*/ 26 h 155"/>
                    <a:gd name="T18" fmla="*/ 81 w 184"/>
                    <a:gd name="T19" fmla="*/ 49 h 155"/>
                    <a:gd name="T20" fmla="*/ 62 w 184"/>
                    <a:gd name="T21" fmla="*/ 60 h 155"/>
                    <a:gd name="T22" fmla="*/ 52 w 184"/>
                    <a:gd name="T23" fmla="*/ 67 h 155"/>
                    <a:gd name="T24" fmla="*/ 38 w 184"/>
                    <a:gd name="T25" fmla="*/ 77 h 155"/>
                    <a:gd name="T26" fmla="*/ 30 w 184"/>
                    <a:gd name="T27" fmla="*/ 102 h 155"/>
                    <a:gd name="T28" fmla="*/ 5 w 184"/>
                    <a:gd name="T29" fmla="*/ 93 h 155"/>
                    <a:gd name="T30" fmla="*/ 0 w 184"/>
                    <a:gd name="T31" fmla="*/ 111 h 155"/>
                    <a:gd name="T32" fmla="*/ 10 w 184"/>
                    <a:gd name="T33" fmla="*/ 138 h 155"/>
                    <a:gd name="T34" fmla="*/ 50 w 184"/>
                    <a:gd name="T35" fmla="*/ 109 h 155"/>
                    <a:gd name="T36" fmla="*/ 75 w 184"/>
                    <a:gd name="T37" fmla="*/ 103 h 155"/>
                    <a:gd name="T38" fmla="*/ 79 w 184"/>
                    <a:gd name="T39" fmla="*/ 115 h 155"/>
                    <a:gd name="T40" fmla="*/ 99 w 184"/>
                    <a:gd name="T41" fmla="*/ 143 h 155"/>
                    <a:gd name="T42" fmla="*/ 101 w 184"/>
                    <a:gd name="T43" fmla="*/ 135 h 155"/>
                    <a:gd name="T44" fmla="*/ 107 w 184"/>
                    <a:gd name="T45" fmla="*/ 135 h 155"/>
                    <a:gd name="T46" fmla="*/ 88 w 184"/>
                    <a:gd name="T47" fmla="*/ 108 h 155"/>
                    <a:gd name="T48" fmla="*/ 94 w 184"/>
                    <a:gd name="T49" fmla="*/ 99 h 155"/>
                    <a:gd name="T50" fmla="*/ 114 w 184"/>
                    <a:gd name="T51" fmla="*/ 127 h 155"/>
                    <a:gd name="T52" fmla="*/ 123 w 184"/>
                    <a:gd name="T53" fmla="*/ 144 h 155"/>
                    <a:gd name="T54" fmla="*/ 127 w 184"/>
                    <a:gd name="T55" fmla="*/ 154 h 155"/>
                    <a:gd name="T56" fmla="*/ 131 w 184"/>
                    <a:gd name="T57" fmla="*/ 136 h 155"/>
                    <a:gd name="T58" fmla="*/ 144 w 184"/>
                    <a:gd name="T59" fmla="*/ 130 h 155"/>
                    <a:gd name="T60" fmla="*/ 153 w 184"/>
                    <a:gd name="T61" fmla="*/ 126 h 155"/>
                    <a:gd name="T62" fmla="*/ 150 w 184"/>
                    <a:gd name="T63" fmla="*/ 113 h 155"/>
                    <a:gd name="T64" fmla="*/ 157 w 184"/>
                    <a:gd name="T65" fmla="*/ 90 h 155"/>
                    <a:gd name="T66" fmla="*/ 166 w 184"/>
                    <a:gd name="T67" fmla="*/ 93 h 155"/>
                    <a:gd name="T68" fmla="*/ 169 w 184"/>
                    <a:gd name="T69" fmla="*/ 103 h 155"/>
                    <a:gd name="T70" fmla="*/ 177 w 184"/>
                    <a:gd name="T71" fmla="*/ 98 h 155"/>
                    <a:gd name="T72" fmla="*/ 175 w 184"/>
                    <a:gd name="T73" fmla="*/ 95 h 155"/>
                    <a:gd name="T74" fmla="*/ 180 w 184"/>
                    <a:gd name="T75" fmla="*/ 81 h 155"/>
                    <a:gd name="T76" fmla="*/ 183 w 184"/>
                    <a:gd name="T77" fmla="*/ 98 h 155"/>
                    <a:gd name="T78" fmla="*/ 120 w 184"/>
                    <a:gd name="T79" fmla="*/ 0 h 15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84" h="155">
                      <a:moveTo>
                        <a:pt x="120" y="0"/>
                      </a:moveTo>
                      <a:lnTo>
                        <a:pt x="120" y="10"/>
                      </a:lnTo>
                      <a:lnTo>
                        <a:pt x="124" y="14"/>
                      </a:lnTo>
                      <a:lnTo>
                        <a:pt x="144" y="14"/>
                      </a:lnTo>
                      <a:lnTo>
                        <a:pt x="144" y="20"/>
                      </a:lnTo>
                      <a:lnTo>
                        <a:pt x="129" y="20"/>
                      </a:lnTo>
                      <a:lnTo>
                        <a:pt x="129" y="37"/>
                      </a:lnTo>
                      <a:lnTo>
                        <a:pt x="123" y="29"/>
                      </a:lnTo>
                      <a:lnTo>
                        <a:pt x="123" y="40"/>
                      </a:lnTo>
                      <a:lnTo>
                        <a:pt x="114" y="50"/>
                      </a:lnTo>
                      <a:lnTo>
                        <a:pt x="109" y="44"/>
                      </a:lnTo>
                      <a:lnTo>
                        <a:pt x="100" y="51"/>
                      </a:lnTo>
                      <a:lnTo>
                        <a:pt x="99" y="49"/>
                      </a:lnTo>
                      <a:lnTo>
                        <a:pt x="88" y="49"/>
                      </a:lnTo>
                      <a:lnTo>
                        <a:pt x="94" y="42"/>
                      </a:lnTo>
                      <a:lnTo>
                        <a:pt x="94" y="39"/>
                      </a:lnTo>
                      <a:lnTo>
                        <a:pt x="88" y="34"/>
                      </a:lnTo>
                      <a:lnTo>
                        <a:pt x="88" y="26"/>
                      </a:lnTo>
                      <a:lnTo>
                        <a:pt x="81" y="34"/>
                      </a:lnTo>
                      <a:lnTo>
                        <a:pt x="81" y="49"/>
                      </a:lnTo>
                      <a:lnTo>
                        <a:pt x="73" y="49"/>
                      </a:lnTo>
                      <a:lnTo>
                        <a:pt x="62" y="60"/>
                      </a:lnTo>
                      <a:lnTo>
                        <a:pt x="58" y="60"/>
                      </a:lnTo>
                      <a:lnTo>
                        <a:pt x="52" y="67"/>
                      </a:lnTo>
                      <a:lnTo>
                        <a:pt x="30" y="67"/>
                      </a:lnTo>
                      <a:lnTo>
                        <a:pt x="38" y="77"/>
                      </a:lnTo>
                      <a:lnTo>
                        <a:pt x="38" y="93"/>
                      </a:lnTo>
                      <a:lnTo>
                        <a:pt x="30" y="102"/>
                      </a:lnTo>
                      <a:lnTo>
                        <a:pt x="22" y="93"/>
                      </a:lnTo>
                      <a:lnTo>
                        <a:pt x="5" y="93"/>
                      </a:lnTo>
                      <a:lnTo>
                        <a:pt x="5" y="104"/>
                      </a:lnTo>
                      <a:lnTo>
                        <a:pt x="0" y="111"/>
                      </a:lnTo>
                      <a:lnTo>
                        <a:pt x="0" y="126"/>
                      </a:lnTo>
                      <a:lnTo>
                        <a:pt x="10" y="138"/>
                      </a:lnTo>
                      <a:lnTo>
                        <a:pt x="26" y="138"/>
                      </a:lnTo>
                      <a:lnTo>
                        <a:pt x="50" y="109"/>
                      </a:lnTo>
                      <a:lnTo>
                        <a:pt x="72" y="109"/>
                      </a:lnTo>
                      <a:lnTo>
                        <a:pt x="75" y="103"/>
                      </a:lnTo>
                      <a:lnTo>
                        <a:pt x="80" y="109"/>
                      </a:lnTo>
                      <a:lnTo>
                        <a:pt x="79" y="115"/>
                      </a:lnTo>
                      <a:lnTo>
                        <a:pt x="99" y="135"/>
                      </a:lnTo>
                      <a:lnTo>
                        <a:pt x="99" y="143"/>
                      </a:lnTo>
                      <a:lnTo>
                        <a:pt x="104" y="140"/>
                      </a:lnTo>
                      <a:lnTo>
                        <a:pt x="101" y="135"/>
                      </a:lnTo>
                      <a:lnTo>
                        <a:pt x="104" y="132"/>
                      </a:lnTo>
                      <a:lnTo>
                        <a:pt x="107" y="135"/>
                      </a:lnTo>
                      <a:lnTo>
                        <a:pt x="109" y="134"/>
                      </a:lnTo>
                      <a:lnTo>
                        <a:pt x="88" y="108"/>
                      </a:lnTo>
                      <a:lnTo>
                        <a:pt x="88" y="99"/>
                      </a:lnTo>
                      <a:lnTo>
                        <a:pt x="94" y="99"/>
                      </a:lnTo>
                      <a:lnTo>
                        <a:pt x="94" y="104"/>
                      </a:lnTo>
                      <a:lnTo>
                        <a:pt x="114" y="127"/>
                      </a:lnTo>
                      <a:lnTo>
                        <a:pt x="114" y="134"/>
                      </a:lnTo>
                      <a:lnTo>
                        <a:pt x="123" y="144"/>
                      </a:lnTo>
                      <a:lnTo>
                        <a:pt x="121" y="146"/>
                      </a:lnTo>
                      <a:lnTo>
                        <a:pt x="127" y="154"/>
                      </a:lnTo>
                      <a:lnTo>
                        <a:pt x="137" y="143"/>
                      </a:lnTo>
                      <a:lnTo>
                        <a:pt x="131" y="136"/>
                      </a:lnTo>
                      <a:lnTo>
                        <a:pt x="137" y="130"/>
                      </a:lnTo>
                      <a:lnTo>
                        <a:pt x="144" y="130"/>
                      </a:lnTo>
                      <a:lnTo>
                        <a:pt x="148" y="126"/>
                      </a:lnTo>
                      <a:lnTo>
                        <a:pt x="153" y="126"/>
                      </a:lnTo>
                      <a:lnTo>
                        <a:pt x="147" y="117"/>
                      </a:lnTo>
                      <a:lnTo>
                        <a:pt x="150" y="113"/>
                      </a:lnTo>
                      <a:lnTo>
                        <a:pt x="150" y="98"/>
                      </a:lnTo>
                      <a:lnTo>
                        <a:pt x="157" y="90"/>
                      </a:lnTo>
                      <a:lnTo>
                        <a:pt x="160" y="93"/>
                      </a:lnTo>
                      <a:lnTo>
                        <a:pt x="166" y="93"/>
                      </a:lnTo>
                      <a:lnTo>
                        <a:pt x="163" y="97"/>
                      </a:lnTo>
                      <a:lnTo>
                        <a:pt x="169" y="103"/>
                      </a:lnTo>
                      <a:lnTo>
                        <a:pt x="172" y="98"/>
                      </a:lnTo>
                      <a:lnTo>
                        <a:pt x="177" y="98"/>
                      </a:lnTo>
                      <a:lnTo>
                        <a:pt x="177" y="95"/>
                      </a:lnTo>
                      <a:lnTo>
                        <a:pt x="175" y="95"/>
                      </a:lnTo>
                      <a:lnTo>
                        <a:pt x="171" y="93"/>
                      </a:lnTo>
                      <a:lnTo>
                        <a:pt x="180" y="81"/>
                      </a:lnTo>
                      <a:lnTo>
                        <a:pt x="180" y="98"/>
                      </a:lnTo>
                      <a:lnTo>
                        <a:pt x="183" y="98"/>
                      </a:lnTo>
                      <a:lnTo>
                        <a:pt x="183" y="0"/>
                      </a:lnTo>
                      <a:lnTo>
                        <a:pt x="12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053" name="Freeform 23"/>
                <p:cNvSpPr>
                  <a:spLocks/>
                </p:cNvSpPr>
                <p:nvPr/>
              </p:nvSpPr>
              <p:spPr bwMode="auto">
                <a:xfrm>
                  <a:off x="4605" y="2991"/>
                  <a:ext cx="782" cy="553"/>
                </a:xfrm>
                <a:custGeom>
                  <a:avLst/>
                  <a:gdLst>
                    <a:gd name="T0" fmla="*/ 22 w 782"/>
                    <a:gd name="T1" fmla="*/ 145 h 553"/>
                    <a:gd name="T2" fmla="*/ 71 w 782"/>
                    <a:gd name="T3" fmla="*/ 96 h 553"/>
                    <a:gd name="T4" fmla="*/ 101 w 782"/>
                    <a:gd name="T5" fmla="*/ 130 h 553"/>
                    <a:gd name="T6" fmla="*/ 84 w 782"/>
                    <a:gd name="T7" fmla="*/ 128 h 553"/>
                    <a:gd name="T8" fmla="*/ 155 w 782"/>
                    <a:gd name="T9" fmla="*/ 123 h 553"/>
                    <a:gd name="T10" fmla="*/ 172 w 782"/>
                    <a:gd name="T11" fmla="*/ 79 h 553"/>
                    <a:gd name="T12" fmla="*/ 172 w 782"/>
                    <a:gd name="T13" fmla="*/ 89 h 553"/>
                    <a:gd name="T14" fmla="*/ 160 w 782"/>
                    <a:gd name="T15" fmla="*/ 123 h 553"/>
                    <a:gd name="T16" fmla="*/ 216 w 782"/>
                    <a:gd name="T17" fmla="*/ 95 h 553"/>
                    <a:gd name="T18" fmla="*/ 330 w 782"/>
                    <a:gd name="T19" fmla="*/ 16 h 553"/>
                    <a:gd name="T20" fmla="*/ 412 w 782"/>
                    <a:gd name="T21" fmla="*/ 20 h 553"/>
                    <a:gd name="T22" fmla="*/ 503 w 782"/>
                    <a:gd name="T23" fmla="*/ 10 h 553"/>
                    <a:gd name="T24" fmla="*/ 602 w 782"/>
                    <a:gd name="T25" fmla="*/ 51 h 553"/>
                    <a:gd name="T26" fmla="*/ 718 w 782"/>
                    <a:gd name="T27" fmla="*/ 65 h 553"/>
                    <a:gd name="T28" fmla="*/ 775 w 782"/>
                    <a:gd name="T29" fmla="*/ 112 h 553"/>
                    <a:gd name="T30" fmla="*/ 731 w 782"/>
                    <a:gd name="T31" fmla="*/ 148 h 553"/>
                    <a:gd name="T32" fmla="*/ 707 w 782"/>
                    <a:gd name="T33" fmla="*/ 194 h 553"/>
                    <a:gd name="T34" fmla="*/ 678 w 782"/>
                    <a:gd name="T35" fmla="*/ 196 h 553"/>
                    <a:gd name="T36" fmla="*/ 687 w 782"/>
                    <a:gd name="T37" fmla="*/ 132 h 553"/>
                    <a:gd name="T38" fmla="*/ 650 w 782"/>
                    <a:gd name="T39" fmla="*/ 166 h 553"/>
                    <a:gd name="T40" fmla="*/ 623 w 782"/>
                    <a:gd name="T41" fmla="*/ 196 h 553"/>
                    <a:gd name="T42" fmla="*/ 632 w 782"/>
                    <a:gd name="T43" fmla="*/ 228 h 553"/>
                    <a:gd name="T44" fmla="*/ 600 w 782"/>
                    <a:gd name="T45" fmla="*/ 276 h 553"/>
                    <a:gd name="T46" fmla="*/ 605 w 782"/>
                    <a:gd name="T47" fmla="*/ 315 h 553"/>
                    <a:gd name="T48" fmla="*/ 602 w 782"/>
                    <a:gd name="T49" fmla="*/ 296 h 553"/>
                    <a:gd name="T50" fmla="*/ 572 w 782"/>
                    <a:gd name="T51" fmla="*/ 299 h 553"/>
                    <a:gd name="T52" fmla="*/ 594 w 782"/>
                    <a:gd name="T53" fmla="*/ 356 h 553"/>
                    <a:gd name="T54" fmla="*/ 539 w 782"/>
                    <a:gd name="T55" fmla="*/ 423 h 553"/>
                    <a:gd name="T56" fmla="*/ 524 w 782"/>
                    <a:gd name="T57" fmla="*/ 442 h 553"/>
                    <a:gd name="T58" fmla="*/ 504 w 782"/>
                    <a:gd name="T59" fmla="*/ 507 h 553"/>
                    <a:gd name="T60" fmla="*/ 477 w 782"/>
                    <a:gd name="T61" fmla="*/ 508 h 553"/>
                    <a:gd name="T62" fmla="*/ 510 w 782"/>
                    <a:gd name="T63" fmla="*/ 552 h 553"/>
                    <a:gd name="T64" fmla="*/ 455 w 782"/>
                    <a:gd name="T65" fmla="*/ 449 h 553"/>
                    <a:gd name="T66" fmla="*/ 391 w 782"/>
                    <a:gd name="T67" fmla="*/ 428 h 553"/>
                    <a:gd name="T68" fmla="*/ 361 w 782"/>
                    <a:gd name="T69" fmla="*/ 495 h 553"/>
                    <a:gd name="T70" fmla="*/ 338 w 782"/>
                    <a:gd name="T71" fmla="*/ 530 h 553"/>
                    <a:gd name="T72" fmla="*/ 298 w 782"/>
                    <a:gd name="T73" fmla="*/ 425 h 553"/>
                    <a:gd name="T74" fmla="*/ 267 w 782"/>
                    <a:gd name="T75" fmla="*/ 436 h 553"/>
                    <a:gd name="T76" fmla="*/ 241 w 782"/>
                    <a:gd name="T77" fmla="*/ 391 h 553"/>
                    <a:gd name="T78" fmla="*/ 160 w 782"/>
                    <a:gd name="T79" fmla="*/ 366 h 553"/>
                    <a:gd name="T80" fmla="*/ 188 w 782"/>
                    <a:gd name="T81" fmla="*/ 414 h 553"/>
                    <a:gd name="T82" fmla="*/ 167 w 782"/>
                    <a:gd name="T83" fmla="*/ 445 h 553"/>
                    <a:gd name="T84" fmla="*/ 136 w 782"/>
                    <a:gd name="T85" fmla="*/ 434 h 553"/>
                    <a:gd name="T86" fmla="*/ 85 w 782"/>
                    <a:gd name="T87" fmla="*/ 355 h 553"/>
                    <a:gd name="T88" fmla="*/ 106 w 782"/>
                    <a:gd name="T89" fmla="*/ 310 h 553"/>
                    <a:gd name="T90" fmla="*/ 119 w 782"/>
                    <a:gd name="T91" fmla="*/ 276 h 553"/>
                    <a:gd name="T92" fmla="*/ 106 w 782"/>
                    <a:gd name="T93" fmla="*/ 162 h 553"/>
                    <a:gd name="T94" fmla="*/ 61 w 782"/>
                    <a:gd name="T95" fmla="*/ 138 h 553"/>
                    <a:gd name="T96" fmla="*/ 39 w 782"/>
                    <a:gd name="T97" fmla="*/ 150 h 553"/>
                    <a:gd name="T98" fmla="*/ 0 w 782"/>
                    <a:gd name="T99" fmla="*/ 162 h 55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782" h="553">
                      <a:moveTo>
                        <a:pt x="0" y="162"/>
                      </a:moveTo>
                      <a:lnTo>
                        <a:pt x="22" y="145"/>
                      </a:lnTo>
                      <a:lnTo>
                        <a:pt x="44" y="112"/>
                      </a:lnTo>
                      <a:lnTo>
                        <a:pt x="71" y="96"/>
                      </a:lnTo>
                      <a:lnTo>
                        <a:pt x="98" y="115"/>
                      </a:lnTo>
                      <a:lnTo>
                        <a:pt x="101" y="130"/>
                      </a:lnTo>
                      <a:lnTo>
                        <a:pt x="95" y="130"/>
                      </a:lnTo>
                      <a:lnTo>
                        <a:pt x="84" y="128"/>
                      </a:lnTo>
                      <a:lnTo>
                        <a:pt x="98" y="145"/>
                      </a:lnTo>
                      <a:lnTo>
                        <a:pt x="155" y="123"/>
                      </a:lnTo>
                      <a:lnTo>
                        <a:pt x="147" y="107"/>
                      </a:lnTo>
                      <a:lnTo>
                        <a:pt x="172" y="79"/>
                      </a:lnTo>
                      <a:lnTo>
                        <a:pt x="188" y="79"/>
                      </a:lnTo>
                      <a:lnTo>
                        <a:pt x="172" y="89"/>
                      </a:lnTo>
                      <a:lnTo>
                        <a:pt x="160" y="109"/>
                      </a:lnTo>
                      <a:lnTo>
                        <a:pt x="160" y="123"/>
                      </a:lnTo>
                      <a:lnTo>
                        <a:pt x="183" y="138"/>
                      </a:lnTo>
                      <a:lnTo>
                        <a:pt x="216" y="95"/>
                      </a:lnTo>
                      <a:lnTo>
                        <a:pt x="330" y="45"/>
                      </a:lnTo>
                      <a:lnTo>
                        <a:pt x="330" y="16"/>
                      </a:lnTo>
                      <a:lnTo>
                        <a:pt x="382" y="5"/>
                      </a:lnTo>
                      <a:lnTo>
                        <a:pt x="412" y="20"/>
                      </a:lnTo>
                      <a:lnTo>
                        <a:pt x="481" y="0"/>
                      </a:lnTo>
                      <a:lnTo>
                        <a:pt x="503" y="10"/>
                      </a:lnTo>
                      <a:lnTo>
                        <a:pt x="549" y="61"/>
                      </a:lnTo>
                      <a:lnTo>
                        <a:pt x="602" y="51"/>
                      </a:lnTo>
                      <a:lnTo>
                        <a:pt x="635" y="69"/>
                      </a:lnTo>
                      <a:lnTo>
                        <a:pt x="718" y="65"/>
                      </a:lnTo>
                      <a:lnTo>
                        <a:pt x="781" y="84"/>
                      </a:lnTo>
                      <a:lnTo>
                        <a:pt x="775" y="112"/>
                      </a:lnTo>
                      <a:lnTo>
                        <a:pt x="722" y="130"/>
                      </a:lnTo>
                      <a:lnTo>
                        <a:pt x="731" y="148"/>
                      </a:lnTo>
                      <a:lnTo>
                        <a:pt x="708" y="158"/>
                      </a:lnTo>
                      <a:lnTo>
                        <a:pt x="707" y="194"/>
                      </a:lnTo>
                      <a:lnTo>
                        <a:pt x="686" y="218"/>
                      </a:lnTo>
                      <a:lnTo>
                        <a:pt x="678" y="196"/>
                      </a:lnTo>
                      <a:lnTo>
                        <a:pt x="689" y="175"/>
                      </a:lnTo>
                      <a:lnTo>
                        <a:pt x="687" y="132"/>
                      </a:lnTo>
                      <a:lnTo>
                        <a:pt x="666" y="154"/>
                      </a:lnTo>
                      <a:lnTo>
                        <a:pt x="650" y="166"/>
                      </a:lnTo>
                      <a:lnTo>
                        <a:pt x="634" y="147"/>
                      </a:lnTo>
                      <a:lnTo>
                        <a:pt x="623" y="196"/>
                      </a:lnTo>
                      <a:lnTo>
                        <a:pt x="635" y="196"/>
                      </a:lnTo>
                      <a:lnTo>
                        <a:pt x="632" y="228"/>
                      </a:lnTo>
                      <a:lnTo>
                        <a:pt x="618" y="263"/>
                      </a:lnTo>
                      <a:lnTo>
                        <a:pt x="600" y="276"/>
                      </a:lnTo>
                      <a:lnTo>
                        <a:pt x="615" y="299"/>
                      </a:lnTo>
                      <a:lnTo>
                        <a:pt x="605" y="315"/>
                      </a:lnTo>
                      <a:lnTo>
                        <a:pt x="602" y="301"/>
                      </a:lnTo>
                      <a:lnTo>
                        <a:pt x="602" y="296"/>
                      </a:lnTo>
                      <a:lnTo>
                        <a:pt x="590" y="288"/>
                      </a:lnTo>
                      <a:lnTo>
                        <a:pt x="572" y="299"/>
                      </a:lnTo>
                      <a:lnTo>
                        <a:pt x="588" y="337"/>
                      </a:lnTo>
                      <a:lnTo>
                        <a:pt x="594" y="356"/>
                      </a:lnTo>
                      <a:lnTo>
                        <a:pt x="574" y="408"/>
                      </a:lnTo>
                      <a:lnTo>
                        <a:pt x="539" y="423"/>
                      </a:lnTo>
                      <a:lnTo>
                        <a:pt x="509" y="420"/>
                      </a:lnTo>
                      <a:lnTo>
                        <a:pt x="524" y="442"/>
                      </a:lnTo>
                      <a:lnTo>
                        <a:pt x="525" y="472"/>
                      </a:lnTo>
                      <a:lnTo>
                        <a:pt x="504" y="507"/>
                      </a:lnTo>
                      <a:lnTo>
                        <a:pt x="480" y="488"/>
                      </a:lnTo>
                      <a:lnTo>
                        <a:pt x="477" y="508"/>
                      </a:lnTo>
                      <a:lnTo>
                        <a:pt x="495" y="526"/>
                      </a:lnTo>
                      <a:lnTo>
                        <a:pt x="510" y="552"/>
                      </a:lnTo>
                      <a:lnTo>
                        <a:pt x="485" y="536"/>
                      </a:lnTo>
                      <a:lnTo>
                        <a:pt x="455" y="449"/>
                      </a:lnTo>
                      <a:lnTo>
                        <a:pt x="418" y="426"/>
                      </a:lnTo>
                      <a:lnTo>
                        <a:pt x="391" y="428"/>
                      </a:lnTo>
                      <a:lnTo>
                        <a:pt x="356" y="477"/>
                      </a:lnTo>
                      <a:lnTo>
                        <a:pt x="361" y="495"/>
                      </a:lnTo>
                      <a:lnTo>
                        <a:pt x="349" y="530"/>
                      </a:lnTo>
                      <a:lnTo>
                        <a:pt x="338" y="530"/>
                      </a:lnTo>
                      <a:lnTo>
                        <a:pt x="298" y="457"/>
                      </a:lnTo>
                      <a:lnTo>
                        <a:pt x="298" y="425"/>
                      </a:lnTo>
                      <a:lnTo>
                        <a:pt x="290" y="437"/>
                      </a:lnTo>
                      <a:lnTo>
                        <a:pt x="267" y="436"/>
                      </a:lnTo>
                      <a:lnTo>
                        <a:pt x="276" y="416"/>
                      </a:lnTo>
                      <a:lnTo>
                        <a:pt x="241" y="391"/>
                      </a:lnTo>
                      <a:lnTo>
                        <a:pt x="197" y="391"/>
                      </a:lnTo>
                      <a:lnTo>
                        <a:pt x="160" y="366"/>
                      </a:lnTo>
                      <a:lnTo>
                        <a:pt x="157" y="391"/>
                      </a:lnTo>
                      <a:lnTo>
                        <a:pt x="188" y="414"/>
                      </a:lnTo>
                      <a:lnTo>
                        <a:pt x="199" y="414"/>
                      </a:lnTo>
                      <a:lnTo>
                        <a:pt x="167" y="445"/>
                      </a:lnTo>
                      <a:lnTo>
                        <a:pt x="136" y="452"/>
                      </a:lnTo>
                      <a:lnTo>
                        <a:pt x="136" y="434"/>
                      </a:lnTo>
                      <a:lnTo>
                        <a:pt x="91" y="372"/>
                      </a:lnTo>
                      <a:lnTo>
                        <a:pt x="85" y="355"/>
                      </a:lnTo>
                      <a:lnTo>
                        <a:pt x="109" y="335"/>
                      </a:lnTo>
                      <a:lnTo>
                        <a:pt x="106" y="310"/>
                      </a:lnTo>
                      <a:lnTo>
                        <a:pt x="106" y="282"/>
                      </a:lnTo>
                      <a:lnTo>
                        <a:pt x="119" y="276"/>
                      </a:lnTo>
                      <a:lnTo>
                        <a:pt x="106" y="263"/>
                      </a:lnTo>
                      <a:lnTo>
                        <a:pt x="106" y="162"/>
                      </a:lnTo>
                      <a:lnTo>
                        <a:pt x="43" y="162"/>
                      </a:lnTo>
                      <a:lnTo>
                        <a:pt x="61" y="138"/>
                      </a:lnTo>
                      <a:lnTo>
                        <a:pt x="60" y="130"/>
                      </a:lnTo>
                      <a:lnTo>
                        <a:pt x="39" y="150"/>
                      </a:lnTo>
                      <a:lnTo>
                        <a:pt x="32" y="162"/>
                      </a:lnTo>
                      <a:lnTo>
                        <a:pt x="0" y="162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054" name="Freeform 24"/>
                <p:cNvSpPr>
                  <a:spLocks/>
                </p:cNvSpPr>
                <p:nvPr/>
              </p:nvSpPr>
              <p:spPr bwMode="auto">
                <a:xfrm>
                  <a:off x="5221" y="3217"/>
                  <a:ext cx="68" cy="113"/>
                </a:xfrm>
                <a:custGeom>
                  <a:avLst/>
                  <a:gdLst>
                    <a:gd name="T0" fmla="*/ 45 w 68"/>
                    <a:gd name="T1" fmla="*/ 0 h 113"/>
                    <a:gd name="T2" fmla="*/ 45 w 68"/>
                    <a:gd name="T3" fmla="*/ 14 h 113"/>
                    <a:gd name="T4" fmla="*/ 39 w 68"/>
                    <a:gd name="T5" fmla="*/ 23 h 113"/>
                    <a:gd name="T6" fmla="*/ 41 w 68"/>
                    <a:gd name="T7" fmla="*/ 38 h 113"/>
                    <a:gd name="T8" fmla="*/ 33 w 68"/>
                    <a:gd name="T9" fmla="*/ 58 h 113"/>
                    <a:gd name="T10" fmla="*/ 22 w 68"/>
                    <a:gd name="T11" fmla="*/ 77 h 113"/>
                    <a:gd name="T12" fmla="*/ 5 w 68"/>
                    <a:gd name="T13" fmla="*/ 89 h 113"/>
                    <a:gd name="T14" fmla="*/ 0 w 68"/>
                    <a:gd name="T15" fmla="*/ 110 h 113"/>
                    <a:gd name="T16" fmla="*/ 7 w 68"/>
                    <a:gd name="T17" fmla="*/ 112 h 113"/>
                    <a:gd name="T18" fmla="*/ 7 w 68"/>
                    <a:gd name="T19" fmla="*/ 92 h 113"/>
                    <a:gd name="T20" fmla="*/ 31 w 68"/>
                    <a:gd name="T21" fmla="*/ 91 h 113"/>
                    <a:gd name="T22" fmla="*/ 49 w 68"/>
                    <a:gd name="T23" fmla="*/ 78 h 113"/>
                    <a:gd name="T24" fmla="*/ 49 w 68"/>
                    <a:gd name="T25" fmla="*/ 51 h 113"/>
                    <a:gd name="T26" fmla="*/ 55 w 68"/>
                    <a:gd name="T27" fmla="*/ 41 h 113"/>
                    <a:gd name="T28" fmla="*/ 46 w 68"/>
                    <a:gd name="T29" fmla="*/ 24 h 113"/>
                    <a:gd name="T30" fmla="*/ 59 w 68"/>
                    <a:gd name="T31" fmla="*/ 19 h 113"/>
                    <a:gd name="T32" fmla="*/ 67 w 68"/>
                    <a:gd name="T33" fmla="*/ 5 h 113"/>
                    <a:gd name="T34" fmla="*/ 49 w 68"/>
                    <a:gd name="T35" fmla="*/ 7 h 113"/>
                    <a:gd name="T36" fmla="*/ 45 w 68"/>
                    <a:gd name="T37" fmla="*/ 0 h 1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8" h="113">
                      <a:moveTo>
                        <a:pt x="45" y="0"/>
                      </a:moveTo>
                      <a:lnTo>
                        <a:pt x="45" y="14"/>
                      </a:lnTo>
                      <a:lnTo>
                        <a:pt x="39" y="23"/>
                      </a:lnTo>
                      <a:lnTo>
                        <a:pt x="41" y="38"/>
                      </a:lnTo>
                      <a:lnTo>
                        <a:pt x="33" y="58"/>
                      </a:lnTo>
                      <a:lnTo>
                        <a:pt x="22" y="77"/>
                      </a:lnTo>
                      <a:lnTo>
                        <a:pt x="5" y="89"/>
                      </a:lnTo>
                      <a:lnTo>
                        <a:pt x="0" y="110"/>
                      </a:lnTo>
                      <a:lnTo>
                        <a:pt x="7" y="112"/>
                      </a:lnTo>
                      <a:lnTo>
                        <a:pt x="7" y="92"/>
                      </a:lnTo>
                      <a:lnTo>
                        <a:pt x="31" y="91"/>
                      </a:lnTo>
                      <a:lnTo>
                        <a:pt x="49" y="78"/>
                      </a:lnTo>
                      <a:lnTo>
                        <a:pt x="49" y="51"/>
                      </a:lnTo>
                      <a:lnTo>
                        <a:pt x="55" y="41"/>
                      </a:lnTo>
                      <a:lnTo>
                        <a:pt x="46" y="24"/>
                      </a:lnTo>
                      <a:lnTo>
                        <a:pt x="59" y="19"/>
                      </a:lnTo>
                      <a:lnTo>
                        <a:pt x="67" y="5"/>
                      </a:lnTo>
                      <a:lnTo>
                        <a:pt x="49" y="7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055" name="Freeform 25"/>
                <p:cNvSpPr>
                  <a:spLocks/>
                </p:cNvSpPr>
                <p:nvPr/>
              </p:nvSpPr>
              <p:spPr bwMode="auto">
                <a:xfrm>
                  <a:off x="4967" y="3518"/>
                  <a:ext cx="17" cy="26"/>
                </a:xfrm>
                <a:custGeom>
                  <a:avLst/>
                  <a:gdLst>
                    <a:gd name="T0" fmla="*/ 8 w 17"/>
                    <a:gd name="T1" fmla="*/ 0 h 26"/>
                    <a:gd name="T2" fmla="*/ 0 w 17"/>
                    <a:gd name="T3" fmla="*/ 11 h 26"/>
                    <a:gd name="T4" fmla="*/ 5 w 17"/>
                    <a:gd name="T5" fmla="*/ 25 h 26"/>
                    <a:gd name="T6" fmla="*/ 16 w 17"/>
                    <a:gd name="T7" fmla="*/ 15 h 26"/>
                    <a:gd name="T8" fmla="*/ 8 w 17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6">
                      <a:moveTo>
                        <a:pt x="8" y="0"/>
                      </a:moveTo>
                      <a:lnTo>
                        <a:pt x="0" y="11"/>
                      </a:lnTo>
                      <a:lnTo>
                        <a:pt x="5" y="25"/>
                      </a:lnTo>
                      <a:lnTo>
                        <a:pt x="16" y="15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056" name="Freeform 26"/>
                <p:cNvSpPr>
                  <a:spLocks/>
                </p:cNvSpPr>
                <p:nvPr/>
              </p:nvSpPr>
              <p:spPr bwMode="auto">
                <a:xfrm>
                  <a:off x="5069" y="3545"/>
                  <a:ext cx="158" cy="68"/>
                </a:xfrm>
                <a:custGeom>
                  <a:avLst/>
                  <a:gdLst>
                    <a:gd name="T0" fmla="*/ 0 w 158"/>
                    <a:gd name="T1" fmla="*/ 0 h 68"/>
                    <a:gd name="T2" fmla="*/ 23 w 158"/>
                    <a:gd name="T3" fmla="*/ 5 h 68"/>
                    <a:gd name="T4" fmla="*/ 58 w 158"/>
                    <a:gd name="T5" fmla="*/ 29 h 68"/>
                    <a:gd name="T6" fmla="*/ 53 w 158"/>
                    <a:gd name="T7" fmla="*/ 43 h 68"/>
                    <a:gd name="T8" fmla="*/ 82 w 158"/>
                    <a:gd name="T9" fmla="*/ 55 h 68"/>
                    <a:gd name="T10" fmla="*/ 157 w 158"/>
                    <a:gd name="T11" fmla="*/ 55 h 68"/>
                    <a:gd name="T12" fmla="*/ 75 w 158"/>
                    <a:gd name="T13" fmla="*/ 67 h 68"/>
                    <a:gd name="T14" fmla="*/ 53 w 158"/>
                    <a:gd name="T15" fmla="*/ 43 h 68"/>
                    <a:gd name="T16" fmla="*/ 32 w 158"/>
                    <a:gd name="T17" fmla="*/ 38 h 68"/>
                    <a:gd name="T18" fmla="*/ 0 w 158"/>
                    <a:gd name="T19" fmla="*/ 0 h 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8" h="68">
                      <a:moveTo>
                        <a:pt x="0" y="0"/>
                      </a:moveTo>
                      <a:lnTo>
                        <a:pt x="23" y="5"/>
                      </a:lnTo>
                      <a:lnTo>
                        <a:pt x="58" y="29"/>
                      </a:lnTo>
                      <a:lnTo>
                        <a:pt x="53" y="43"/>
                      </a:lnTo>
                      <a:lnTo>
                        <a:pt x="82" y="55"/>
                      </a:lnTo>
                      <a:lnTo>
                        <a:pt x="157" y="55"/>
                      </a:lnTo>
                      <a:lnTo>
                        <a:pt x="75" y="67"/>
                      </a:lnTo>
                      <a:lnTo>
                        <a:pt x="53" y="43"/>
                      </a:lnTo>
                      <a:lnTo>
                        <a:pt x="32" y="3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057" name="Freeform 27"/>
                <p:cNvSpPr>
                  <a:spLocks/>
                </p:cNvSpPr>
                <p:nvPr/>
              </p:nvSpPr>
              <p:spPr bwMode="auto">
                <a:xfrm>
                  <a:off x="5195" y="3601"/>
                  <a:ext cx="169" cy="159"/>
                </a:xfrm>
                <a:custGeom>
                  <a:avLst/>
                  <a:gdLst>
                    <a:gd name="T0" fmla="*/ 135 w 169"/>
                    <a:gd name="T1" fmla="*/ 155 h 159"/>
                    <a:gd name="T2" fmla="*/ 127 w 169"/>
                    <a:gd name="T3" fmla="*/ 152 h 159"/>
                    <a:gd name="T4" fmla="*/ 110 w 169"/>
                    <a:gd name="T5" fmla="*/ 134 h 159"/>
                    <a:gd name="T6" fmla="*/ 92 w 169"/>
                    <a:gd name="T7" fmla="*/ 130 h 159"/>
                    <a:gd name="T8" fmla="*/ 88 w 169"/>
                    <a:gd name="T9" fmla="*/ 119 h 159"/>
                    <a:gd name="T10" fmla="*/ 78 w 169"/>
                    <a:gd name="T11" fmla="*/ 111 h 159"/>
                    <a:gd name="T12" fmla="*/ 62 w 169"/>
                    <a:gd name="T13" fmla="*/ 111 h 159"/>
                    <a:gd name="T14" fmla="*/ 44 w 169"/>
                    <a:gd name="T15" fmla="*/ 118 h 159"/>
                    <a:gd name="T16" fmla="*/ 28 w 169"/>
                    <a:gd name="T17" fmla="*/ 121 h 159"/>
                    <a:gd name="T18" fmla="*/ 10 w 169"/>
                    <a:gd name="T19" fmla="*/ 121 h 159"/>
                    <a:gd name="T20" fmla="*/ 10 w 169"/>
                    <a:gd name="T21" fmla="*/ 109 h 159"/>
                    <a:gd name="T22" fmla="*/ 3 w 169"/>
                    <a:gd name="T23" fmla="*/ 91 h 159"/>
                    <a:gd name="T24" fmla="*/ 2 w 169"/>
                    <a:gd name="T25" fmla="*/ 81 h 159"/>
                    <a:gd name="T26" fmla="*/ 2 w 169"/>
                    <a:gd name="T27" fmla="*/ 56 h 159"/>
                    <a:gd name="T28" fmla="*/ 31 w 169"/>
                    <a:gd name="T29" fmla="*/ 43 h 159"/>
                    <a:gd name="T30" fmla="*/ 34 w 169"/>
                    <a:gd name="T31" fmla="*/ 29 h 159"/>
                    <a:gd name="T32" fmla="*/ 40 w 169"/>
                    <a:gd name="T33" fmla="*/ 30 h 159"/>
                    <a:gd name="T34" fmla="*/ 55 w 169"/>
                    <a:gd name="T35" fmla="*/ 15 h 159"/>
                    <a:gd name="T36" fmla="*/ 70 w 169"/>
                    <a:gd name="T37" fmla="*/ 17 h 159"/>
                    <a:gd name="T38" fmla="*/ 80 w 169"/>
                    <a:gd name="T39" fmla="*/ 7 h 159"/>
                    <a:gd name="T40" fmla="*/ 89 w 169"/>
                    <a:gd name="T41" fmla="*/ 5 h 159"/>
                    <a:gd name="T42" fmla="*/ 103 w 169"/>
                    <a:gd name="T43" fmla="*/ 24 h 159"/>
                    <a:gd name="T44" fmla="*/ 116 w 169"/>
                    <a:gd name="T45" fmla="*/ 30 h 159"/>
                    <a:gd name="T46" fmla="*/ 117 w 169"/>
                    <a:gd name="T47" fmla="*/ 11 h 159"/>
                    <a:gd name="T48" fmla="*/ 122 w 169"/>
                    <a:gd name="T49" fmla="*/ 0 h 159"/>
                    <a:gd name="T50" fmla="*/ 132 w 169"/>
                    <a:gd name="T51" fmla="*/ 15 h 159"/>
                    <a:gd name="T52" fmla="*/ 140 w 169"/>
                    <a:gd name="T53" fmla="*/ 43 h 159"/>
                    <a:gd name="T54" fmla="*/ 156 w 169"/>
                    <a:gd name="T55" fmla="*/ 59 h 159"/>
                    <a:gd name="T56" fmla="*/ 165 w 169"/>
                    <a:gd name="T57" fmla="*/ 72 h 159"/>
                    <a:gd name="T58" fmla="*/ 168 w 169"/>
                    <a:gd name="T59" fmla="*/ 95 h 159"/>
                    <a:gd name="T60" fmla="*/ 157 w 169"/>
                    <a:gd name="T61" fmla="*/ 121 h 159"/>
                    <a:gd name="T62" fmla="*/ 155 w 169"/>
                    <a:gd name="T63" fmla="*/ 145 h 159"/>
                    <a:gd name="T64" fmla="*/ 140 w 169"/>
                    <a:gd name="T65" fmla="*/ 154 h 1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9" h="159">
                      <a:moveTo>
                        <a:pt x="140" y="154"/>
                      </a:moveTo>
                      <a:lnTo>
                        <a:pt x="135" y="155"/>
                      </a:lnTo>
                      <a:lnTo>
                        <a:pt x="132" y="158"/>
                      </a:lnTo>
                      <a:lnTo>
                        <a:pt x="127" y="152"/>
                      </a:lnTo>
                      <a:lnTo>
                        <a:pt x="112" y="145"/>
                      </a:lnTo>
                      <a:lnTo>
                        <a:pt x="110" y="134"/>
                      </a:lnTo>
                      <a:lnTo>
                        <a:pt x="105" y="130"/>
                      </a:lnTo>
                      <a:lnTo>
                        <a:pt x="92" y="130"/>
                      </a:lnTo>
                      <a:lnTo>
                        <a:pt x="92" y="122"/>
                      </a:lnTo>
                      <a:lnTo>
                        <a:pt x="88" y="119"/>
                      </a:lnTo>
                      <a:lnTo>
                        <a:pt x="87" y="112"/>
                      </a:lnTo>
                      <a:lnTo>
                        <a:pt x="78" y="111"/>
                      </a:lnTo>
                      <a:lnTo>
                        <a:pt x="70" y="109"/>
                      </a:lnTo>
                      <a:lnTo>
                        <a:pt x="62" y="111"/>
                      </a:lnTo>
                      <a:lnTo>
                        <a:pt x="62" y="112"/>
                      </a:lnTo>
                      <a:lnTo>
                        <a:pt x="44" y="118"/>
                      </a:lnTo>
                      <a:lnTo>
                        <a:pt x="44" y="121"/>
                      </a:lnTo>
                      <a:lnTo>
                        <a:pt x="28" y="121"/>
                      </a:lnTo>
                      <a:lnTo>
                        <a:pt x="20" y="126"/>
                      </a:lnTo>
                      <a:lnTo>
                        <a:pt x="10" y="121"/>
                      </a:lnTo>
                      <a:lnTo>
                        <a:pt x="10" y="119"/>
                      </a:lnTo>
                      <a:lnTo>
                        <a:pt x="10" y="109"/>
                      </a:lnTo>
                      <a:lnTo>
                        <a:pt x="7" y="99"/>
                      </a:lnTo>
                      <a:lnTo>
                        <a:pt x="3" y="91"/>
                      </a:lnTo>
                      <a:lnTo>
                        <a:pt x="5" y="84"/>
                      </a:lnTo>
                      <a:lnTo>
                        <a:pt x="2" y="81"/>
                      </a:lnTo>
                      <a:lnTo>
                        <a:pt x="0" y="66"/>
                      </a:lnTo>
                      <a:lnTo>
                        <a:pt x="2" y="56"/>
                      </a:lnTo>
                      <a:lnTo>
                        <a:pt x="11" y="48"/>
                      </a:lnTo>
                      <a:lnTo>
                        <a:pt x="31" y="43"/>
                      </a:lnTo>
                      <a:lnTo>
                        <a:pt x="36" y="36"/>
                      </a:lnTo>
                      <a:lnTo>
                        <a:pt x="34" y="29"/>
                      </a:lnTo>
                      <a:lnTo>
                        <a:pt x="39" y="27"/>
                      </a:lnTo>
                      <a:lnTo>
                        <a:pt x="40" y="30"/>
                      </a:lnTo>
                      <a:lnTo>
                        <a:pt x="42" y="25"/>
                      </a:lnTo>
                      <a:lnTo>
                        <a:pt x="55" y="15"/>
                      </a:lnTo>
                      <a:lnTo>
                        <a:pt x="62" y="20"/>
                      </a:lnTo>
                      <a:lnTo>
                        <a:pt x="70" y="17"/>
                      </a:lnTo>
                      <a:lnTo>
                        <a:pt x="72" y="9"/>
                      </a:lnTo>
                      <a:lnTo>
                        <a:pt x="80" y="7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98" y="3"/>
                      </a:lnTo>
                      <a:lnTo>
                        <a:pt x="103" y="24"/>
                      </a:lnTo>
                      <a:lnTo>
                        <a:pt x="110" y="30"/>
                      </a:lnTo>
                      <a:lnTo>
                        <a:pt x="116" y="30"/>
                      </a:lnTo>
                      <a:lnTo>
                        <a:pt x="119" y="17"/>
                      </a:lnTo>
                      <a:lnTo>
                        <a:pt x="117" y="11"/>
                      </a:lnTo>
                      <a:lnTo>
                        <a:pt x="119" y="1"/>
                      </a:lnTo>
                      <a:lnTo>
                        <a:pt x="122" y="0"/>
                      </a:lnTo>
                      <a:lnTo>
                        <a:pt x="127" y="12"/>
                      </a:lnTo>
                      <a:lnTo>
                        <a:pt x="132" y="15"/>
                      </a:lnTo>
                      <a:lnTo>
                        <a:pt x="135" y="27"/>
                      </a:lnTo>
                      <a:lnTo>
                        <a:pt x="140" y="43"/>
                      </a:lnTo>
                      <a:lnTo>
                        <a:pt x="147" y="47"/>
                      </a:lnTo>
                      <a:lnTo>
                        <a:pt x="156" y="59"/>
                      </a:lnTo>
                      <a:lnTo>
                        <a:pt x="157" y="65"/>
                      </a:lnTo>
                      <a:lnTo>
                        <a:pt x="165" y="72"/>
                      </a:lnTo>
                      <a:lnTo>
                        <a:pt x="168" y="85"/>
                      </a:lnTo>
                      <a:lnTo>
                        <a:pt x="168" y="95"/>
                      </a:lnTo>
                      <a:lnTo>
                        <a:pt x="165" y="111"/>
                      </a:lnTo>
                      <a:lnTo>
                        <a:pt x="157" y="121"/>
                      </a:lnTo>
                      <a:lnTo>
                        <a:pt x="155" y="134"/>
                      </a:lnTo>
                      <a:lnTo>
                        <a:pt x="155" y="145"/>
                      </a:lnTo>
                      <a:lnTo>
                        <a:pt x="147" y="147"/>
                      </a:lnTo>
                      <a:lnTo>
                        <a:pt x="140" y="154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058" name="Freeform 28"/>
                <p:cNvSpPr>
                  <a:spLocks/>
                </p:cNvSpPr>
                <p:nvPr/>
              </p:nvSpPr>
              <p:spPr bwMode="auto">
                <a:xfrm>
                  <a:off x="5330" y="3768"/>
                  <a:ext cx="17" cy="20"/>
                </a:xfrm>
                <a:custGeom>
                  <a:avLst/>
                  <a:gdLst>
                    <a:gd name="T0" fmla="*/ 8 w 17"/>
                    <a:gd name="T1" fmla="*/ 16 h 20"/>
                    <a:gd name="T2" fmla="*/ 2 w 17"/>
                    <a:gd name="T3" fmla="*/ 13 h 20"/>
                    <a:gd name="T4" fmla="*/ 2 w 17"/>
                    <a:gd name="T5" fmla="*/ 10 h 20"/>
                    <a:gd name="T6" fmla="*/ 2 w 17"/>
                    <a:gd name="T7" fmla="*/ 8 h 20"/>
                    <a:gd name="T8" fmla="*/ 1 w 17"/>
                    <a:gd name="T9" fmla="*/ 5 h 20"/>
                    <a:gd name="T10" fmla="*/ 0 w 17"/>
                    <a:gd name="T11" fmla="*/ 0 h 20"/>
                    <a:gd name="T12" fmla="*/ 2 w 17"/>
                    <a:gd name="T13" fmla="*/ 0 h 20"/>
                    <a:gd name="T14" fmla="*/ 8 w 17"/>
                    <a:gd name="T15" fmla="*/ 2 h 20"/>
                    <a:gd name="T16" fmla="*/ 11 w 17"/>
                    <a:gd name="T17" fmla="*/ 2 h 20"/>
                    <a:gd name="T18" fmla="*/ 12 w 17"/>
                    <a:gd name="T19" fmla="*/ 2 h 20"/>
                    <a:gd name="T20" fmla="*/ 16 w 17"/>
                    <a:gd name="T21" fmla="*/ 0 h 20"/>
                    <a:gd name="T22" fmla="*/ 16 w 17"/>
                    <a:gd name="T23" fmla="*/ 8 h 20"/>
                    <a:gd name="T24" fmla="*/ 14 w 17"/>
                    <a:gd name="T25" fmla="*/ 10 h 20"/>
                    <a:gd name="T26" fmla="*/ 12 w 17"/>
                    <a:gd name="T27" fmla="*/ 13 h 20"/>
                    <a:gd name="T28" fmla="*/ 12 w 17"/>
                    <a:gd name="T29" fmla="*/ 16 h 20"/>
                    <a:gd name="T30" fmla="*/ 11 w 17"/>
                    <a:gd name="T31" fmla="*/ 16 h 20"/>
                    <a:gd name="T32" fmla="*/ 11 w 17"/>
                    <a:gd name="T33" fmla="*/ 19 h 20"/>
                    <a:gd name="T34" fmla="*/ 8 w 17"/>
                    <a:gd name="T35" fmla="*/ 16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" h="20">
                      <a:moveTo>
                        <a:pt x="8" y="16"/>
                      </a:move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14" y="10"/>
                      </a:lnTo>
                      <a:lnTo>
                        <a:pt x="12" y="13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1" y="19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  <p:sp>
              <p:nvSpPr>
                <p:cNvPr id="1059" name="Freeform 29"/>
                <p:cNvSpPr>
                  <a:spLocks/>
                </p:cNvSpPr>
                <p:nvPr/>
              </p:nvSpPr>
              <p:spPr bwMode="auto">
                <a:xfrm>
                  <a:off x="4739" y="3587"/>
                  <a:ext cx="19" cy="76"/>
                </a:xfrm>
                <a:custGeom>
                  <a:avLst/>
                  <a:gdLst>
                    <a:gd name="T0" fmla="*/ 2 w 19"/>
                    <a:gd name="T1" fmla="*/ 26 h 76"/>
                    <a:gd name="T2" fmla="*/ 9 w 19"/>
                    <a:gd name="T3" fmla="*/ 20 h 76"/>
                    <a:gd name="T4" fmla="*/ 14 w 19"/>
                    <a:gd name="T5" fmla="*/ 0 h 76"/>
                    <a:gd name="T6" fmla="*/ 18 w 19"/>
                    <a:gd name="T7" fmla="*/ 30 h 76"/>
                    <a:gd name="T8" fmla="*/ 12 w 19"/>
                    <a:gd name="T9" fmla="*/ 67 h 76"/>
                    <a:gd name="T10" fmla="*/ 0 w 19"/>
                    <a:gd name="T11" fmla="*/ 75 h 76"/>
                    <a:gd name="T12" fmla="*/ 0 w 19"/>
                    <a:gd name="T13" fmla="*/ 57 h 76"/>
                    <a:gd name="T14" fmla="*/ 3 w 19"/>
                    <a:gd name="T15" fmla="*/ 45 h 76"/>
                    <a:gd name="T16" fmla="*/ 2 w 19"/>
                    <a:gd name="T17" fmla="*/ 26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" h="76">
                      <a:moveTo>
                        <a:pt x="2" y="26"/>
                      </a:moveTo>
                      <a:lnTo>
                        <a:pt x="9" y="20"/>
                      </a:lnTo>
                      <a:lnTo>
                        <a:pt x="14" y="0"/>
                      </a:lnTo>
                      <a:lnTo>
                        <a:pt x="18" y="30"/>
                      </a:lnTo>
                      <a:lnTo>
                        <a:pt x="12" y="67"/>
                      </a:lnTo>
                      <a:lnTo>
                        <a:pt x="0" y="75"/>
                      </a:lnTo>
                      <a:lnTo>
                        <a:pt x="0" y="57"/>
                      </a:lnTo>
                      <a:lnTo>
                        <a:pt x="3" y="45"/>
                      </a:lnTo>
                      <a:lnTo>
                        <a:pt x="2" y="26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smtClean="0">
                    <a:solidFill>
                      <a:srgbClr val="FFFFFF"/>
                    </a:solidFill>
                    <a:latin typeface="Times" pitchFamily="1" charset="0"/>
                    <a:ea typeface="MS PGothic" pitchFamily="34" charset="-128"/>
                  </a:endParaRPr>
                </a:p>
              </p:txBody>
            </p:sp>
          </p:grpSp>
        </p:grp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5735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20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Times" pitchFamily="18" charset="0"/>
                <a:ea typeface="+mn-ea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321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Times" pitchFamily="18" charset="0"/>
                <a:ea typeface="+mn-ea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322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</a:pPr>
            <a:fld id="{971AEEF9-E45C-4BE4-BA14-BC9C0CA022C6}" type="slidenum">
              <a:rPr lang="en-US" smtClean="0">
                <a:solidFill>
                  <a:srgbClr val="FFFFFF"/>
                </a:solidFill>
                <a:latin typeface="Times" pitchFamily="1" charset="0"/>
                <a:ea typeface="MS PGothic" pitchFamily="34" charset="-128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latin typeface="Times" pitchFamily="1" charset="0"/>
              <a:ea typeface="MS PGothic" pitchFamily="34" charset="-128"/>
            </a:endParaRPr>
          </a:p>
        </p:txBody>
      </p:sp>
      <p:sp>
        <p:nvSpPr>
          <p:cNvPr id="1032" name="Rectangle 35"/>
          <p:cNvSpPr>
            <a:spLocks noChangeArrowheads="1"/>
          </p:cNvSpPr>
          <p:nvPr/>
        </p:nvSpPr>
        <p:spPr bwMode="auto">
          <a:xfrm>
            <a:off x="7769225" y="52546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Char char="F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Char char="u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chart" Target="../charts/chart1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56567"/>
          </a:xfrm>
        </p:spPr>
        <p:txBody>
          <a:bodyPr/>
          <a:lstStyle/>
          <a:p>
            <a:pPr algn="l"/>
            <a:r>
              <a:rPr lang="en-US" sz="3200" b="1" dirty="0" smtClean="0"/>
              <a:t>SHYAM SUNDAR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5" y="664142"/>
            <a:ext cx="8235416" cy="61938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Professor of Medicine, IMS, BHU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Program Director  &amp; Nodal Officer of ART Center &amp; </a:t>
            </a:r>
            <a:r>
              <a:rPr lang="en-US" sz="1400" b="1" dirty="0"/>
              <a:t>Center of Excellence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Visiting Professor : </a:t>
            </a:r>
            <a:r>
              <a:rPr lang="en-US" sz="1400" dirty="0" smtClean="0">
                <a:solidFill>
                  <a:schemeClr val="tx1"/>
                </a:solidFill>
              </a:rPr>
              <a:t>Jawaharlal Institute of Postgraduate Medical 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Education &amp; Research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Important Fellowships: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- 	Fellow (FRCP)		</a:t>
            </a:r>
            <a:r>
              <a:rPr lang="en-US" sz="1400" b="1" dirty="0" smtClean="0">
                <a:solidFill>
                  <a:schemeClr val="tx1"/>
                </a:solidFill>
              </a:rPr>
              <a:t>Royal College of Physicians, London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-	Fellow  (FAMS)		</a:t>
            </a:r>
            <a:r>
              <a:rPr lang="en-US" sz="1400" b="1" dirty="0" smtClean="0">
                <a:solidFill>
                  <a:schemeClr val="tx1"/>
                </a:solidFill>
              </a:rPr>
              <a:t>National Academy of Medical Sciences, India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-	Fellow (</a:t>
            </a:r>
            <a:r>
              <a:rPr lang="en-US" sz="1400" dirty="0" err="1" smtClean="0">
                <a:solidFill>
                  <a:schemeClr val="tx1"/>
                </a:solidFill>
              </a:rPr>
              <a:t>FNASc</a:t>
            </a:r>
            <a:r>
              <a:rPr lang="en-US" sz="1400" dirty="0" smtClean="0">
                <a:solidFill>
                  <a:schemeClr val="tx1"/>
                </a:solidFill>
              </a:rPr>
              <a:t>)		</a:t>
            </a:r>
            <a:r>
              <a:rPr lang="en-US" sz="1400" b="1" dirty="0" smtClean="0">
                <a:solidFill>
                  <a:schemeClr val="tx1"/>
                </a:solidFill>
              </a:rPr>
              <a:t>National Academy of Sciences, India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-	</a:t>
            </a:r>
            <a:r>
              <a:rPr lang="en-US" sz="1400" dirty="0" smtClean="0">
                <a:solidFill>
                  <a:schemeClr val="tx1"/>
                </a:solidFill>
              </a:rPr>
              <a:t>Fellow (</a:t>
            </a:r>
            <a:r>
              <a:rPr lang="en-US" sz="1400" dirty="0" err="1" smtClean="0">
                <a:solidFill>
                  <a:schemeClr val="tx1"/>
                </a:solidFill>
              </a:rPr>
              <a:t>FASc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r>
              <a:rPr lang="en-US" sz="1400" b="1" dirty="0" smtClean="0">
                <a:solidFill>
                  <a:schemeClr val="tx1"/>
                </a:solidFill>
              </a:rPr>
              <a:t>		Indian Academy of Sciences, India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Fellow (FNA)</a:t>
            </a:r>
            <a:r>
              <a:rPr lang="en-US" sz="1400" b="1" dirty="0" smtClean="0">
                <a:solidFill>
                  <a:schemeClr val="tx1"/>
                </a:solidFill>
              </a:rPr>
              <a:t>		Indian National Science Academy, India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Fellow (FTWAS)		</a:t>
            </a:r>
            <a:r>
              <a:rPr lang="en-US" sz="1400" b="1" dirty="0" smtClean="0">
                <a:solidFill>
                  <a:schemeClr val="tx1"/>
                </a:solidFill>
              </a:rPr>
              <a:t>The World Academy of Sciences, Italy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AWARDS -  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400" b="1" i="1" dirty="0" smtClean="0">
                <a:solidFill>
                  <a:schemeClr val="tx1"/>
                </a:solidFill>
              </a:rPr>
              <a:t>International: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Anne Maurer </a:t>
            </a:r>
            <a:r>
              <a:rPr lang="en-US" sz="1400" dirty="0" err="1" smtClean="0">
                <a:solidFill>
                  <a:schemeClr val="tx1"/>
                </a:solidFill>
              </a:rPr>
              <a:t>Cecchini</a:t>
            </a:r>
            <a:r>
              <a:rPr lang="en-US" sz="1400" dirty="0" smtClean="0">
                <a:solidFill>
                  <a:schemeClr val="tx1"/>
                </a:solidFill>
              </a:rPr>
              <a:t> 2010 Award, Geneva Switzerland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IDSA AIDS Fellowship, Infectious Diseases Society of America 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i="1" dirty="0" smtClean="0">
                <a:solidFill>
                  <a:schemeClr val="tx1"/>
                </a:solidFill>
              </a:rPr>
              <a:t>National – 11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State and other Awards - 16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 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Author: 	</a:t>
            </a:r>
            <a:r>
              <a:rPr lang="en-US" sz="1400" b="1" i="1" dirty="0" smtClean="0">
                <a:solidFill>
                  <a:schemeClr val="tx1"/>
                </a:solidFill>
              </a:rPr>
              <a:t>Harrison’s Principle of Internal Medicine</a:t>
            </a:r>
            <a:r>
              <a:rPr lang="en-US" sz="1400" b="1" dirty="0" smtClean="0">
                <a:solidFill>
                  <a:schemeClr val="tx1"/>
                </a:solidFill>
              </a:rPr>
              <a:t> – 18</a:t>
            </a:r>
            <a:r>
              <a:rPr lang="en-US" sz="14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1400" b="1" dirty="0" smtClean="0">
                <a:solidFill>
                  <a:schemeClr val="tx1"/>
                </a:solidFill>
              </a:rPr>
              <a:t>, 19</a:t>
            </a:r>
            <a:r>
              <a:rPr lang="en-US" sz="1400" b="1" baseline="30000" dirty="0" smtClean="0">
                <a:solidFill>
                  <a:schemeClr val="tx1"/>
                </a:solidFill>
              </a:rPr>
              <a:t>th </a:t>
            </a:r>
            <a:r>
              <a:rPr lang="en-US" sz="1400" b="1" dirty="0" smtClean="0">
                <a:solidFill>
                  <a:schemeClr val="tx1"/>
                </a:solidFill>
              </a:rPr>
              <a:t>and 20</a:t>
            </a:r>
            <a:r>
              <a:rPr lang="en-US" sz="14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1400" b="1" dirty="0" smtClean="0">
                <a:solidFill>
                  <a:schemeClr val="tx1"/>
                </a:solidFill>
              </a:rPr>
              <a:t> Editions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i="1" dirty="0" smtClean="0">
                <a:solidFill>
                  <a:schemeClr val="tx1"/>
                </a:solidFill>
              </a:rPr>
              <a:t> 		Davidson’s Principle and Practice of Medicine</a:t>
            </a:r>
            <a:r>
              <a:rPr lang="en-US" sz="1400" b="1" dirty="0" smtClean="0">
                <a:solidFill>
                  <a:schemeClr val="tx1"/>
                </a:solidFill>
              </a:rPr>
              <a:t>, 20</a:t>
            </a:r>
            <a:r>
              <a:rPr lang="en-US" sz="14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1400" b="1" dirty="0" smtClean="0">
                <a:solidFill>
                  <a:schemeClr val="tx1"/>
                </a:solidFill>
              </a:rPr>
              <a:t> , 21</a:t>
            </a:r>
            <a:r>
              <a:rPr lang="en-US" sz="14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1400" b="1" dirty="0" smtClean="0">
                <a:solidFill>
                  <a:schemeClr val="tx1"/>
                </a:solidFill>
              </a:rPr>
              <a:t>, 22</a:t>
            </a:r>
            <a:r>
              <a:rPr lang="en-US" sz="1400" b="1" baseline="30000" dirty="0" smtClean="0">
                <a:solidFill>
                  <a:schemeClr val="tx1"/>
                </a:solidFill>
              </a:rPr>
              <a:t>nd</a:t>
            </a:r>
            <a:r>
              <a:rPr lang="en-US" sz="1400" b="1" dirty="0" smtClean="0">
                <a:solidFill>
                  <a:schemeClr val="tx1"/>
                </a:solidFill>
              </a:rPr>
              <a:t>  and 23</a:t>
            </a:r>
            <a:r>
              <a:rPr lang="en-US" sz="1400" b="1" baseline="30000" dirty="0" smtClean="0">
                <a:solidFill>
                  <a:schemeClr val="tx1"/>
                </a:solidFill>
              </a:rPr>
              <a:t>rd</a:t>
            </a:r>
            <a:r>
              <a:rPr lang="en-US" sz="1400" b="1" dirty="0" smtClean="0">
                <a:solidFill>
                  <a:schemeClr val="tx1"/>
                </a:solidFill>
              </a:rPr>
              <a:t> Editions 	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RESEARCH GRANTS  for several international projects approx. 50 </a:t>
            </a:r>
            <a:r>
              <a:rPr lang="en-US" sz="1400" b="1" dirty="0" err="1" smtClean="0">
                <a:solidFill>
                  <a:schemeClr val="tx1"/>
                </a:solidFill>
              </a:rPr>
              <a:t>Crores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 Publication Highlights: 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pt-BR" sz="1400" b="1" dirty="0" smtClean="0">
                <a:solidFill>
                  <a:schemeClr val="tx1"/>
                </a:solidFill>
              </a:rPr>
              <a:t> </a:t>
            </a:r>
            <a:r>
              <a:rPr lang="pt-BR" sz="1600" b="1" dirty="0" smtClean="0">
                <a:solidFill>
                  <a:schemeClr val="tx1"/>
                </a:solidFill>
              </a:rPr>
              <a:t>Publications: 542 </a:t>
            </a:r>
            <a:r>
              <a:rPr lang="pt-BR" sz="1400" b="1" dirty="0" smtClean="0">
                <a:solidFill>
                  <a:schemeClr val="tx1"/>
                </a:solidFill>
              </a:rPr>
              <a:t>(8 Papers in Journals with impact factor &gt;30)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pt-BR" sz="1400" b="1" dirty="0" smtClean="0">
                <a:solidFill>
                  <a:schemeClr val="tx1"/>
                </a:solidFill>
              </a:rPr>
              <a:t>h-index : 71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4" descr="2015s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757" y="32657"/>
            <a:ext cx="2349500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66"/>
                </a:solidFill>
              </a:rPr>
              <a:t>Miltefosine</a:t>
            </a:r>
            <a:endParaRPr lang="en-US" b="1" dirty="0" smtClean="0">
              <a:solidFill>
                <a:srgbClr val="FFFF66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82000" cy="6096000"/>
          </a:xfrm>
        </p:spPr>
        <p:txBody>
          <a:bodyPr/>
          <a:lstStyle/>
          <a:p>
            <a:pPr>
              <a:lnSpc>
                <a:spcPct val="0"/>
              </a:lnSpc>
              <a:buSzTx/>
              <a:buFontTx/>
              <a:buChar char="•"/>
            </a:pPr>
            <a:endParaRPr lang="en-US" sz="1600" b="1" dirty="0" smtClean="0">
              <a:solidFill>
                <a:srgbClr val="00FFFF"/>
              </a:solidFill>
            </a:endParaRPr>
          </a:p>
          <a:p>
            <a:pPr>
              <a:lnSpc>
                <a:spcPct val="140000"/>
              </a:lnSpc>
              <a:buSzTx/>
              <a:buFontTx/>
              <a:buChar char="•"/>
            </a:pPr>
            <a:r>
              <a:rPr lang="en-US" sz="2200" b="1" u="sng" dirty="0" smtClean="0">
                <a:solidFill>
                  <a:srgbClr val="66FFFF"/>
                </a:solidFill>
              </a:rPr>
              <a:t>Dose:</a:t>
            </a:r>
            <a:r>
              <a:rPr lang="en-US" sz="2200" b="1" dirty="0" smtClean="0">
                <a:solidFill>
                  <a:srgbClr val="66FFFF"/>
                </a:solidFill>
              </a:rPr>
              <a:t> 100 mg (</a:t>
            </a:r>
            <a:r>
              <a:rPr lang="en-US" sz="2200" b="1" u="sng" dirty="0" smtClean="0">
                <a:solidFill>
                  <a:srgbClr val="66FFFF"/>
                </a:solidFill>
              </a:rPr>
              <a:t>&gt;</a:t>
            </a:r>
            <a:r>
              <a:rPr lang="en-US" sz="2200" b="1" dirty="0" smtClean="0">
                <a:solidFill>
                  <a:srgbClr val="66FFFF"/>
                </a:solidFill>
              </a:rPr>
              <a:t>25 kg); 50 mg (&lt;25 kg);  Children 2.5mg/kg</a:t>
            </a:r>
          </a:p>
          <a:p>
            <a:pPr>
              <a:lnSpc>
                <a:spcPct val="140000"/>
              </a:lnSpc>
              <a:buSzTx/>
              <a:buFontTx/>
              <a:buChar char="•"/>
            </a:pPr>
            <a:r>
              <a:rPr lang="en-US" sz="2200" b="1" u="sng" dirty="0">
                <a:solidFill>
                  <a:srgbClr val="66FFFF"/>
                </a:solidFill>
              </a:rPr>
              <a:t>Duration</a:t>
            </a:r>
            <a:r>
              <a:rPr lang="en-US" sz="2200" b="1" dirty="0">
                <a:solidFill>
                  <a:srgbClr val="66FFFF"/>
                </a:solidFill>
              </a:rPr>
              <a:t>: </a:t>
            </a:r>
            <a:r>
              <a:rPr lang="en-US" sz="2200" b="1" u="sng" dirty="0">
                <a:solidFill>
                  <a:srgbClr val="66FFFF"/>
                </a:solidFill>
              </a:rPr>
              <a:t>Four weeks</a:t>
            </a:r>
            <a:r>
              <a:rPr lang="en-US" sz="2200" b="1" dirty="0">
                <a:solidFill>
                  <a:srgbClr val="66FFFF"/>
                </a:solidFill>
              </a:rPr>
              <a:t> </a:t>
            </a:r>
          </a:p>
          <a:p>
            <a:pPr>
              <a:lnSpc>
                <a:spcPct val="140000"/>
              </a:lnSpc>
              <a:buSzTx/>
              <a:buFontTx/>
              <a:buChar char="•"/>
            </a:pPr>
            <a:r>
              <a:rPr lang="en-US" sz="2200" b="1" dirty="0" smtClean="0">
                <a:solidFill>
                  <a:srgbClr val="66FFFF"/>
                </a:solidFill>
              </a:rPr>
              <a:t>Long </a:t>
            </a:r>
            <a:r>
              <a:rPr lang="en-US" sz="2200" b="1" dirty="0">
                <a:solidFill>
                  <a:srgbClr val="66FFFF"/>
                </a:solidFill>
              </a:rPr>
              <a:t>term cure </a:t>
            </a:r>
            <a:r>
              <a:rPr lang="en-US" sz="2200" b="1" dirty="0" smtClean="0">
                <a:solidFill>
                  <a:srgbClr val="66FFFF"/>
                </a:solidFill>
              </a:rPr>
              <a:t>rate </a:t>
            </a:r>
            <a:r>
              <a:rPr lang="en-US" sz="2200" b="1" dirty="0">
                <a:solidFill>
                  <a:srgbClr val="66FFFF"/>
                </a:solidFill>
              </a:rPr>
              <a:t>94%</a:t>
            </a:r>
          </a:p>
          <a:p>
            <a:pPr>
              <a:lnSpc>
                <a:spcPct val="140000"/>
              </a:lnSpc>
              <a:buSzTx/>
              <a:buFontTx/>
              <a:buChar char="•"/>
            </a:pPr>
            <a:r>
              <a:rPr lang="en-US" sz="2200" b="1" u="sng" dirty="0" smtClean="0">
                <a:solidFill>
                  <a:srgbClr val="66FFFF"/>
                </a:solidFill>
              </a:rPr>
              <a:t>Side – effects</a:t>
            </a:r>
            <a:r>
              <a:rPr lang="en-US" sz="2200" b="1" dirty="0" smtClean="0">
                <a:solidFill>
                  <a:srgbClr val="66FFFF"/>
                </a:solidFill>
              </a:rPr>
              <a:t>:</a:t>
            </a:r>
            <a:r>
              <a:rPr lang="en-US" sz="2000" b="1" dirty="0" smtClean="0">
                <a:solidFill>
                  <a:srgbClr val="66FFFF"/>
                </a:solidFill>
              </a:rPr>
              <a:t> </a:t>
            </a:r>
          </a:p>
          <a:p>
            <a:pPr lvl="1">
              <a:lnSpc>
                <a:spcPct val="140000"/>
              </a:lnSpc>
              <a:buFontTx/>
              <a:buChar char="•"/>
            </a:pPr>
            <a:r>
              <a:rPr lang="en-US" sz="2000" b="1" dirty="0" smtClean="0">
                <a:solidFill>
                  <a:srgbClr val="66FFFF"/>
                </a:solidFill>
              </a:rPr>
              <a:t>Vomiting occurs in ~40%  </a:t>
            </a:r>
          </a:p>
          <a:p>
            <a:pPr lvl="1">
              <a:lnSpc>
                <a:spcPct val="140000"/>
              </a:lnSpc>
              <a:buFontTx/>
              <a:buChar char="•"/>
            </a:pPr>
            <a:r>
              <a:rPr lang="en-US" sz="2000" b="1" dirty="0" smtClean="0">
                <a:solidFill>
                  <a:srgbClr val="66FFFF"/>
                </a:solidFill>
              </a:rPr>
              <a:t>diarrhea in ~20%. </a:t>
            </a:r>
          </a:p>
          <a:p>
            <a:pPr lvl="1">
              <a:lnSpc>
                <a:spcPct val="140000"/>
              </a:lnSpc>
              <a:buFontTx/>
              <a:buChar char="•"/>
            </a:pPr>
            <a:r>
              <a:rPr lang="en-US" sz="2000" b="1" dirty="0" smtClean="0">
                <a:solidFill>
                  <a:srgbClr val="66FFFF"/>
                </a:solidFill>
              </a:rPr>
              <a:t>Asymptomatic transient elevation of hepatic enzymes</a:t>
            </a:r>
          </a:p>
          <a:p>
            <a:pPr lvl="1">
              <a:lnSpc>
                <a:spcPct val="140000"/>
              </a:lnSpc>
              <a:buFontTx/>
              <a:buChar char="•"/>
            </a:pPr>
            <a:r>
              <a:rPr lang="en-US" sz="2000" b="1" dirty="0" smtClean="0">
                <a:solidFill>
                  <a:srgbClr val="66FFFF"/>
                </a:solidFill>
              </a:rPr>
              <a:t>Skin allergy, </a:t>
            </a:r>
            <a:r>
              <a:rPr lang="en-US" sz="2000" b="1" dirty="0" err="1" smtClean="0">
                <a:solidFill>
                  <a:srgbClr val="66FFFF"/>
                </a:solidFill>
              </a:rPr>
              <a:t>nephrotoxicity</a:t>
            </a:r>
            <a:r>
              <a:rPr lang="en-US" sz="2000" b="1" dirty="0" smtClean="0">
                <a:solidFill>
                  <a:srgbClr val="66FFFF"/>
                </a:solidFill>
              </a:rPr>
              <a:t> are occasionally  seen</a:t>
            </a:r>
          </a:p>
          <a:p>
            <a:pPr>
              <a:lnSpc>
                <a:spcPct val="140000"/>
              </a:lnSpc>
              <a:buSzTx/>
              <a:buFontTx/>
              <a:buChar char="•"/>
            </a:pPr>
            <a:r>
              <a:rPr lang="en-US" sz="2200" b="1" dirty="0" smtClean="0">
                <a:solidFill>
                  <a:srgbClr val="66FFFF"/>
                </a:solidFill>
              </a:rPr>
              <a:t>Cannot be used in </a:t>
            </a:r>
            <a:r>
              <a:rPr lang="en-US" sz="2200" b="1" u="sng" dirty="0" smtClean="0">
                <a:solidFill>
                  <a:srgbClr val="66FFFF"/>
                </a:solidFill>
              </a:rPr>
              <a:t>pregnant</a:t>
            </a:r>
            <a:r>
              <a:rPr lang="en-US" sz="2200" b="1" dirty="0" smtClean="0">
                <a:solidFill>
                  <a:srgbClr val="66FFFF"/>
                </a:solidFill>
              </a:rPr>
              <a:t> females [</a:t>
            </a:r>
            <a:r>
              <a:rPr lang="en-US" sz="2200" b="1" dirty="0" err="1" smtClean="0">
                <a:solidFill>
                  <a:srgbClr val="66FFFF"/>
                </a:solidFill>
              </a:rPr>
              <a:t>teratogenic</a:t>
            </a:r>
            <a:r>
              <a:rPr lang="en-US" sz="2200" b="1" dirty="0" smtClean="0">
                <a:solidFill>
                  <a:srgbClr val="66FFFF"/>
                </a:solidFill>
              </a:rPr>
              <a:t>], and those refusing contraception (for the treatment period and another three months)</a:t>
            </a:r>
          </a:p>
        </p:txBody>
      </p:sp>
      <p:sp>
        <p:nvSpPr>
          <p:cNvPr id="78852" name="TextBox 3"/>
          <p:cNvSpPr txBox="1">
            <a:spLocks noChangeArrowheads="1"/>
          </p:cNvSpPr>
          <p:nvPr/>
        </p:nvSpPr>
        <p:spPr bwMode="auto">
          <a:xfrm>
            <a:off x="1828800" y="609600"/>
            <a:ext cx="5294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sz="2000" smtClean="0">
                <a:solidFill>
                  <a:srgbClr val="FFFFFF"/>
                </a:solidFill>
                <a:latin typeface="Times" pitchFamily="18" charset="0"/>
              </a:rPr>
              <a:t>Sundar  et al,  </a:t>
            </a:r>
            <a:r>
              <a:rPr lang="en-IN" sz="2000" i="1" smtClean="0">
                <a:solidFill>
                  <a:srgbClr val="FFFFFF"/>
                </a:solidFill>
                <a:latin typeface="Times" pitchFamily="18" charset="0"/>
              </a:rPr>
              <a:t>N Engl J Med.</a:t>
            </a:r>
            <a:r>
              <a:rPr lang="en-IN" sz="2000" smtClean="0">
                <a:solidFill>
                  <a:srgbClr val="FFFFFF"/>
                </a:solidFill>
                <a:latin typeface="Times" pitchFamily="18" charset="0"/>
              </a:rPr>
              <a:t>  2002; 347: 1739-46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Kala-</a:t>
            </a:r>
            <a:r>
              <a:rPr lang="en-US" dirty="0" err="1" smtClean="0"/>
              <a:t>azar</a:t>
            </a:r>
            <a:r>
              <a:rPr lang="en-US" dirty="0" smtClean="0"/>
              <a:t> Elimination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57350"/>
            <a:ext cx="6858000" cy="4114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C2FFFF"/>
                </a:solidFill>
              </a:rPr>
              <a:t>In 2002 </a:t>
            </a:r>
            <a:r>
              <a:rPr lang="en-US" dirty="0" err="1" smtClean="0">
                <a:solidFill>
                  <a:srgbClr val="C2FFFF"/>
                </a:solidFill>
              </a:rPr>
              <a:t>Miltefosine</a:t>
            </a:r>
            <a:r>
              <a:rPr lang="en-US" dirty="0" smtClean="0">
                <a:solidFill>
                  <a:srgbClr val="C2FFFF"/>
                </a:solidFill>
              </a:rPr>
              <a:t> was approved for treatment of VL in India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C2FFFF"/>
                </a:solidFill>
              </a:rPr>
              <a:t>rK39 </a:t>
            </a:r>
            <a:r>
              <a:rPr lang="en-US" dirty="0" err="1" smtClean="0">
                <a:solidFill>
                  <a:srgbClr val="C2FFFF"/>
                </a:solidFill>
              </a:rPr>
              <a:t>immunochromatographic</a:t>
            </a:r>
            <a:r>
              <a:rPr lang="en-US" dirty="0" smtClean="0">
                <a:solidFill>
                  <a:srgbClr val="C2FFFF"/>
                </a:solidFill>
              </a:rPr>
              <a:t> test was available at affordable cost.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C2FFFF"/>
                </a:solidFill>
              </a:rPr>
              <a:t>In 2005 Kala-</a:t>
            </a:r>
            <a:r>
              <a:rPr lang="en-US" dirty="0" err="1" smtClean="0">
                <a:solidFill>
                  <a:srgbClr val="C2FFFF"/>
                </a:solidFill>
              </a:rPr>
              <a:t>azar</a:t>
            </a:r>
            <a:r>
              <a:rPr lang="en-US" dirty="0" smtClean="0">
                <a:solidFill>
                  <a:srgbClr val="C2FFFF"/>
                </a:solidFill>
              </a:rPr>
              <a:t> Elimination Program was launched in India, Nepal and Bangladesh</a:t>
            </a:r>
            <a:endParaRPr lang="en-US" dirty="0">
              <a:solidFill>
                <a:srgbClr val="C2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192" y="1340768"/>
            <a:ext cx="8758808" cy="5517232"/>
          </a:xfrm>
          <a:solidFill>
            <a:schemeClr val="bg1"/>
          </a:solidFill>
        </p:spPr>
        <p:txBody>
          <a:bodyPr/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KA is confined to limited areas in 3 countries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Unique epidemiology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Man is the only reservoir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There is only one vector (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Phlebotomus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argentipes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)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Effective, relatively safe oral drug available (Miltefosine)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Rapid diagnostic test available for use in field condition(rK39)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Effective vector control policy (IRS)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Strong political will and commitment by the 3 countries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Why Kala-</a:t>
            </a:r>
            <a:r>
              <a:rPr lang="en-US" sz="36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azar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Elimination Is Possible? </a:t>
            </a:r>
            <a:b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192" y="1340769"/>
            <a:ext cx="8363272" cy="429803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PREPARATORY PHASE (2 years) 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ATTACK PHASE (5 years) 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CONSOLIDATION PHASE (3 years) 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MAINTENANCE PHASE </a:t>
            </a:r>
          </a:p>
          <a:p>
            <a:pPr>
              <a:buClrTx/>
              <a:buSzPct val="102000"/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VL elimination </a:t>
            </a:r>
            <a:endParaRPr lang="en-US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52400" y="228600"/>
          <a:ext cx="8763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own Arrow 2"/>
          <p:cNvSpPr/>
          <p:nvPr/>
        </p:nvSpPr>
        <p:spPr bwMode="auto">
          <a:xfrm>
            <a:off x="6858000" y="3352800"/>
            <a:ext cx="76200" cy="381000"/>
          </a:xfrm>
          <a:prstGeom prst="downArrow">
            <a:avLst/>
          </a:prstGeom>
          <a:blipFill>
            <a:blip r:embed="rId3" cstate="print"/>
            <a:tile tx="0" ty="0" sx="100000" sy="100000" flip="none" algn="tl"/>
          </a:blipFill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52400" y="228600"/>
          <a:ext cx="8686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363272" cy="4525963"/>
          </a:xfrm>
        </p:spPr>
        <p:txBody>
          <a:bodyPr/>
          <a:lstStyle/>
          <a:p>
            <a:r>
              <a:rPr lang="en-US" dirty="0" smtClean="0"/>
              <a:t>In 2010 we demonstrated clear efficacy of single dose (10 mg/kg)  liposomal amphotericin B (</a:t>
            </a:r>
            <a:r>
              <a:rPr lang="en-US" dirty="0" err="1" smtClean="0"/>
              <a:t>AmBisome</a:t>
            </a:r>
            <a:r>
              <a:rPr lang="en-US" dirty="0" smtClean="0"/>
              <a:t>)</a:t>
            </a:r>
            <a:r>
              <a:rPr lang="en-US" sz="4000" dirty="0"/>
              <a:t> </a:t>
            </a:r>
            <a:r>
              <a:rPr lang="en-US" sz="2400" b="1" dirty="0"/>
              <a:t>[</a:t>
            </a:r>
            <a:r>
              <a:rPr lang="en-US" sz="2400" b="1" i="1" dirty="0"/>
              <a:t>Sundar et </a:t>
            </a:r>
            <a:r>
              <a:rPr lang="en-US" sz="2400" b="1" i="1" dirty="0" smtClean="0"/>
              <a:t>al, </a:t>
            </a:r>
            <a:r>
              <a:rPr lang="en-US" sz="2400" b="1" i="1" dirty="0"/>
              <a:t>N </a:t>
            </a:r>
            <a:r>
              <a:rPr lang="en-US" sz="2400" b="1" i="1" dirty="0" err="1"/>
              <a:t>Engl</a:t>
            </a:r>
            <a:r>
              <a:rPr lang="en-US" sz="2400" b="1" i="1" dirty="0"/>
              <a:t> J Med 2010</a:t>
            </a:r>
            <a:r>
              <a:rPr lang="en-US" sz="2400" b="1" dirty="0" smtClean="0"/>
              <a:t>]</a:t>
            </a:r>
            <a:endParaRPr lang="en-US" sz="2400" b="1" dirty="0" smtClean="0"/>
          </a:p>
          <a:p>
            <a:endParaRPr lang="en-US" sz="900" dirty="0" smtClean="0"/>
          </a:p>
          <a:p>
            <a:r>
              <a:rPr lang="en-US" dirty="0" smtClean="0"/>
              <a:t>This regimen was endorsed by the WHO expert committee </a:t>
            </a:r>
          </a:p>
          <a:p>
            <a:r>
              <a:rPr lang="en-US" dirty="0" smtClean="0"/>
              <a:t>Indian National </a:t>
            </a:r>
            <a:r>
              <a:rPr lang="en-US" dirty="0" err="1" smtClean="0"/>
              <a:t>Programme</a:t>
            </a:r>
            <a:r>
              <a:rPr lang="en-US" dirty="0" smtClean="0"/>
              <a:t> has adopted this regimen.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52928" cy="778892"/>
          </a:xfrm>
        </p:spPr>
        <p:txBody>
          <a:bodyPr/>
          <a:lstStyle/>
          <a:p>
            <a:pPr algn="ctr"/>
            <a:r>
              <a:rPr lang="en-US" sz="3600" b="1" dirty="0" smtClean="0"/>
              <a:t>Single Dose </a:t>
            </a:r>
            <a:r>
              <a:rPr lang="en-US" sz="3600" b="1" dirty="0" err="1" smtClean="0"/>
              <a:t>AmBisome</a:t>
            </a:r>
            <a:r>
              <a:rPr lang="en-US" sz="3600" b="1" dirty="0" smtClean="0"/>
              <a:t> Therapy in </a:t>
            </a:r>
            <a:r>
              <a:rPr lang="en-US" sz="3600" b="1" dirty="0" smtClean="0"/>
              <a:t>VL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363272" cy="4525963"/>
          </a:xfrm>
        </p:spPr>
        <p:txBody>
          <a:bodyPr/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There are reports of growing resistance to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miltefosine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(India) or low efficacy (Nepal &amp; Bangladesh).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In National Programme a transition from oral miltefosine to newly developed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single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dose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liposomal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AmB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treatment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has been going on in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the endemic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regions.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At District Hospitals, PHCs single dose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AmBisome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treatment is to be used </a:t>
            </a:r>
          </a:p>
          <a:p>
            <a:pPr marL="366713" lvl="1" indent="0" algn="ctr">
              <a:buClrTx/>
              <a:buSzPct val="100000"/>
              <a:buNone/>
            </a:pP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If cold chain is not possible</a:t>
            </a: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 10 day comb treatment with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Paromomycin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Miltefosine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indicated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Therapeutic options for VL</a:t>
            </a:r>
            <a:endParaRPr lang="en-US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384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Challenges in VL Elimination</a:t>
            </a:r>
            <a:endParaRPr lang="en-US" sz="6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352928" cy="778892"/>
          </a:xfrm>
        </p:spPr>
        <p:txBody>
          <a:bodyPr/>
          <a:lstStyle/>
          <a:p>
            <a:pPr algn="ctr"/>
            <a:r>
              <a:rPr lang="en-US" b="1" dirty="0" smtClean="0"/>
              <a:t>Asymptomatic Infections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2700"/>
            <a:ext cx="9144000" cy="5957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7034" name="Text Box 10"/>
          <p:cNvSpPr txBox="1">
            <a:spLocks noChangeArrowheads="1"/>
          </p:cNvSpPr>
          <p:nvPr/>
        </p:nvSpPr>
        <p:spPr bwMode="auto">
          <a:xfrm>
            <a:off x="2857488" y="6077570"/>
            <a:ext cx="6000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ebuchet MS" pitchFamily="34" charset="0"/>
              </a:rPr>
              <a:t>Department 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Trebuchet MS" pitchFamily="34" charset="0"/>
              </a:rPr>
              <a:t>of 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ebuchet MS" pitchFamily="34" charset="0"/>
              </a:rPr>
              <a:t>Medicine, Institute 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Trebuchet MS" pitchFamily="34" charset="0"/>
              </a:rPr>
              <a:t>of Medical Sciences</a:t>
            </a:r>
            <a:b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Trebuchet MS" pitchFamily="34" charset="0"/>
              </a:rPr>
            </a:b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Trebuchet MS" pitchFamily="34" charset="0"/>
              </a:rPr>
              <a:t>  Banaras Hindu University</a:t>
            </a:r>
            <a:b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Trebuchet MS" pitchFamily="34" charset="0"/>
              </a:rPr>
            </a:b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Trebuchet MS" pitchFamily="34" charset="0"/>
              </a:rPr>
              <a:t>              </a:t>
            </a:r>
          </a:p>
        </p:txBody>
      </p:sp>
      <p:pic>
        <p:nvPicPr>
          <p:cNvPr id="28" name="Picture 27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362200"/>
            <a:ext cx="1371600" cy="2143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510093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221BA5"/>
                </a:solidFill>
              </a:rPr>
              <a:t>Shyam</a:t>
            </a:r>
            <a:r>
              <a:rPr lang="en-US" sz="2800" b="1" dirty="0" smtClean="0">
                <a:solidFill>
                  <a:srgbClr val="221BA5"/>
                </a:solidFill>
              </a:rPr>
              <a:t> </a:t>
            </a:r>
            <a:r>
              <a:rPr lang="en-US" sz="2800" b="1" dirty="0" err="1" smtClean="0">
                <a:solidFill>
                  <a:srgbClr val="221BA5"/>
                </a:solidFill>
              </a:rPr>
              <a:t>Sundar</a:t>
            </a:r>
            <a:endParaRPr lang="en-US" sz="2800" b="1" dirty="0" smtClean="0">
              <a:solidFill>
                <a:srgbClr val="221BA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572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Elimination of Kala-</a:t>
            </a:r>
            <a:r>
              <a:rPr lang="en-US" sz="3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azar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from  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India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Is it realistic?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93168"/>
            <a:ext cx="8686800" cy="49076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Ratio incident asymptomatic infections to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symptomatic clinical disease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Sudan 2.4:1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Kenya 4:1 </a:t>
            </a:r>
          </a:p>
          <a:p>
            <a:pPr lvl="1">
              <a:spcBef>
                <a:spcPts val="0"/>
              </a:spcBef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Ethiopia 5.6:1</a:t>
            </a:r>
          </a:p>
          <a:p>
            <a:pPr lvl="1">
              <a:spcBef>
                <a:spcPts val="0"/>
              </a:spcBef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Bangladesh 4:1</a:t>
            </a:r>
          </a:p>
          <a:p>
            <a:pPr lvl="1">
              <a:spcBef>
                <a:spcPts val="0"/>
              </a:spcBef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Iran 13:1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Brazil 6:1 to 18:1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Spain 50:1</a:t>
            </a:r>
          </a:p>
          <a:p>
            <a:pPr lvl="1">
              <a:spcBef>
                <a:spcPts val="0"/>
              </a:spcBef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India and Nepal 8.9:1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4EBFAB-4E45-465D-BA80-8F0710288C39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8352928" cy="77889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Asymptomatic infections vs. clinical disease</a:t>
            </a:r>
            <a:endParaRPr lang="fr-F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90600"/>
          </a:xfrm>
        </p:spPr>
        <p:txBody>
          <a:bodyPr/>
          <a:lstStyle/>
          <a:p>
            <a:pPr algn="ctr"/>
            <a:r>
              <a:rPr lang="en-GB" sz="3600" dirty="0" smtClean="0"/>
              <a:t>Serology and </a:t>
            </a:r>
            <a:r>
              <a:rPr lang="en-GB" sz="3600" dirty="0" err="1" smtClean="0"/>
              <a:t>qPCR</a:t>
            </a:r>
            <a:r>
              <a:rPr lang="en-GB" sz="3600" dirty="0" smtClean="0"/>
              <a:t> in asymptomatic individuals in Endemic Areas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3400" y="1600201"/>
          <a:ext cx="8074024" cy="3931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506"/>
                <a:gridCol w="2018506"/>
                <a:gridCol w="2018506"/>
                <a:gridCol w="2018506"/>
              </a:tblGrid>
              <a:tr h="1082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PCR Positives: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35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% (N)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DAT Positives: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% (N)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rK39 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ELISA Positives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% (N)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713927">
                <a:tc>
                  <a:txBody>
                    <a:bodyPr/>
                    <a:lstStyle/>
                    <a:p>
                      <a:pPr marL="635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en-US" sz="2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VL in the house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24.6% (37/150)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14.0% (21/150)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18.1% (27/149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721230">
                <a:tc>
                  <a:txBody>
                    <a:bodyPr/>
                    <a:lstStyle/>
                    <a:p>
                      <a:pPr marL="635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House</a:t>
                      </a:r>
                      <a:r>
                        <a:rPr lang="en-US" sz="2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hold contacts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20.6%(20/97)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14.4% (14/97)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19.5% (19/97)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987493">
                <a:tc>
                  <a:txBody>
                    <a:bodyPr/>
                    <a:lstStyle/>
                    <a:p>
                      <a:pPr marL="635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VL Past cases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23.0% (9/39)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89.0% (35/39)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74.3% (29/39)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90600"/>
          </a:xfrm>
        </p:spPr>
        <p:txBody>
          <a:bodyPr/>
          <a:lstStyle/>
          <a:p>
            <a:pPr algn="ctr"/>
            <a:r>
              <a:rPr lang="en-US" sz="3600" dirty="0" err="1" smtClean="0"/>
              <a:t>qPCR</a:t>
            </a:r>
            <a:r>
              <a:rPr lang="en-US" sz="3600" dirty="0" smtClean="0"/>
              <a:t> &amp; serology in Asymptomatic</a:t>
            </a:r>
            <a:br>
              <a:rPr lang="en-US" sz="3600" dirty="0" smtClean="0"/>
            </a:br>
            <a:r>
              <a:rPr lang="en-US" sz="3600" dirty="0" smtClean="0"/>
              <a:t>Individuals</a:t>
            </a:r>
            <a:endParaRPr lang="en-US" sz="3600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70393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Calibri" pitchFamily="34" charset="0"/>
              </a:rPr>
              <a:t>Large endemic population of asymptomatic  individuals</a:t>
            </a:r>
          </a:p>
          <a:p>
            <a:r>
              <a:rPr lang="en-US" sz="3200" dirty="0" smtClean="0">
                <a:latin typeface="Calibri" pitchFamily="34" charset="0"/>
              </a:rPr>
              <a:t>Can serve as reservoir</a:t>
            </a:r>
          </a:p>
          <a:p>
            <a:r>
              <a:rPr lang="en-US" sz="3200" dirty="0" smtClean="0">
                <a:latin typeface="Calibri" pitchFamily="34" charset="0"/>
              </a:rPr>
              <a:t>Can develop disease</a:t>
            </a:r>
          </a:p>
          <a:p>
            <a:r>
              <a:rPr lang="en-US" sz="3200" dirty="0" smtClean="0">
                <a:latin typeface="Calibri" pitchFamily="34" charset="0"/>
              </a:rPr>
              <a:t>Can not undergo chemotherapy</a:t>
            </a:r>
          </a:p>
          <a:p>
            <a:r>
              <a:rPr lang="en-US" sz="3200" dirty="0" smtClean="0">
                <a:latin typeface="Calibri" pitchFamily="34" charset="0"/>
              </a:rPr>
              <a:t>Can not be detected by conventional method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Key Challenges and management of  asymptomatic infection for VL elimination</a:t>
            </a:r>
            <a:endParaRPr lang="en-US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19800"/>
            <a:ext cx="9144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Arial" pitchFamily="34" charset="0"/>
              </a:rPr>
              <a:t>Om Prakash Singh, </a:t>
            </a:r>
            <a:r>
              <a:rPr lang="en-US" sz="1600" dirty="0" err="1" smtClean="0">
                <a:latin typeface="Calibri" pitchFamily="34" charset="0"/>
                <a:cs typeface="Arial" pitchFamily="34" charset="0"/>
              </a:rPr>
              <a:t>Epco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Arial" pitchFamily="34" charset="0"/>
              </a:rPr>
              <a:t>Hasker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, David Sacks, Marleen </a:t>
            </a:r>
            <a:r>
              <a:rPr lang="en-US" sz="1600" dirty="0" err="1" smtClean="0">
                <a:latin typeface="Calibri" pitchFamily="34" charset="0"/>
                <a:cs typeface="Arial" pitchFamily="34" charset="0"/>
              </a:rPr>
              <a:t>Boelaert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>Shyam Sundar 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(2014) Asymptomatic leishmania infection: A new challenge for leishmania control; </a:t>
            </a:r>
            <a:r>
              <a:rPr lang="en-US" sz="1600" i="1" dirty="0" smtClean="0">
                <a:latin typeface="Calibri" pitchFamily="34" charset="0"/>
                <a:cs typeface="Arial" pitchFamily="34" charset="0"/>
              </a:rPr>
              <a:t>Clinical Infectious Diseases. 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Arial" pitchFamily="34" charset="0"/>
              </a:rPr>
              <a:t>doi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: 10.1093 /cid/ciu102. 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Are these </a:t>
            </a:r>
            <a:r>
              <a:rPr lang="en-US" sz="4400" dirty="0" err="1" smtClean="0"/>
              <a:t>asymptomatics</a:t>
            </a:r>
            <a:r>
              <a:rPr lang="en-US" sz="4400" dirty="0" smtClean="0"/>
              <a:t> capable of transmitting infection?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9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352928" cy="778892"/>
          </a:xfrm>
        </p:spPr>
        <p:txBody>
          <a:bodyPr/>
          <a:lstStyle/>
          <a:p>
            <a:pPr algn="ctr"/>
            <a:r>
              <a:rPr lang="en-US" b="1" dirty="0" smtClean="0"/>
              <a:t>HIV-VL </a:t>
            </a:r>
            <a:r>
              <a:rPr lang="en-US" b="1" dirty="0" err="1" smtClean="0"/>
              <a:t>Coinfection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HIV-VL Co-infection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5048250"/>
          </a:xfrm>
        </p:spPr>
        <p:txBody>
          <a:bodyPr/>
          <a:lstStyle/>
          <a:p>
            <a:pPr>
              <a:lnSpc>
                <a:spcPct val="160000"/>
              </a:lnSpc>
              <a:buSzPct val="55000"/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rgbClr val="CCFFFF"/>
                </a:solidFill>
              </a:rPr>
              <a:t>First reported from Mediterranean Basin</a:t>
            </a:r>
          </a:p>
          <a:p>
            <a:pPr>
              <a:lnSpc>
                <a:spcPct val="160000"/>
              </a:lnSpc>
              <a:buSzPct val="55000"/>
              <a:buBlip>
                <a:blip r:embed="rId2"/>
              </a:buBlip>
            </a:pPr>
            <a:r>
              <a:rPr lang="en-US" sz="2400" b="1" dirty="0" smtClean="0">
                <a:solidFill>
                  <a:srgbClr val="CCFFFF"/>
                </a:solidFill>
              </a:rPr>
              <a:t>A disease of children </a:t>
            </a:r>
          </a:p>
          <a:p>
            <a:pPr>
              <a:lnSpc>
                <a:spcPct val="160000"/>
              </a:lnSpc>
              <a:buSzPct val="55000"/>
              <a:buBlip>
                <a:blip r:embed="rId2"/>
              </a:buBlip>
            </a:pPr>
            <a:r>
              <a:rPr lang="en-US" sz="2400" b="1" dirty="0" smtClean="0">
                <a:solidFill>
                  <a:srgbClr val="CCFFFF"/>
                </a:solidFill>
              </a:rPr>
              <a:t>But in </a:t>
            </a:r>
            <a:r>
              <a:rPr lang="en-US" sz="2400" b="1" dirty="0">
                <a:solidFill>
                  <a:srgbClr val="CCFFFF"/>
                </a:solidFill>
              </a:rPr>
              <a:t>HIV co-infected, adults are the dominant </a:t>
            </a:r>
            <a:r>
              <a:rPr lang="en-US" sz="2400" b="1" dirty="0" smtClean="0">
                <a:solidFill>
                  <a:srgbClr val="CCFFFF"/>
                </a:solidFill>
              </a:rPr>
              <a:t>victims</a:t>
            </a:r>
          </a:p>
          <a:p>
            <a:pPr>
              <a:lnSpc>
                <a:spcPct val="160000"/>
              </a:lnSpc>
              <a:buSzPct val="55000"/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rgbClr val="CCFFFF"/>
                </a:solidFill>
              </a:rPr>
              <a:t>A  </a:t>
            </a:r>
            <a:r>
              <a:rPr lang="en-US" sz="2400" b="1" dirty="0" smtClean="0">
                <a:solidFill>
                  <a:srgbClr val="CCFFFF"/>
                </a:solidFill>
              </a:rPr>
              <a:t>lower CD4 count predisposes to VL </a:t>
            </a:r>
          </a:p>
          <a:p>
            <a:pPr>
              <a:lnSpc>
                <a:spcPct val="160000"/>
              </a:lnSpc>
              <a:buSzPct val="55000"/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rgbClr val="CCFFFF"/>
                </a:solidFill>
              </a:rPr>
              <a:t>AIDS defining illness in the endemic region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192" y="1493168"/>
            <a:ext cx="8363272" cy="3155032"/>
          </a:xfrm>
        </p:spPr>
        <p:txBody>
          <a:bodyPr/>
          <a:lstStyle/>
          <a:p>
            <a:pPr>
              <a:buClrTx/>
              <a:buSzPct val="107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Still not a big problem in the Indian Sub-continent </a:t>
            </a:r>
          </a:p>
          <a:p>
            <a:pPr>
              <a:buClrTx/>
              <a:buSzPct val="107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~5% incidence of HIV-VL Co-infection </a:t>
            </a:r>
          </a:p>
          <a:p>
            <a:pPr>
              <a:buClrTx/>
              <a:buSzPct val="107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VL is largely a rural disease </a:t>
            </a:r>
          </a:p>
          <a:p>
            <a:pPr>
              <a:buClrTx/>
              <a:buSzPct val="107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Little overlap so far </a:t>
            </a:r>
          </a:p>
          <a:p>
            <a:pPr>
              <a:buClrTx/>
              <a:buSzPct val="107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Incidence is on increase </a:t>
            </a:r>
          </a:p>
          <a:p>
            <a:pPr>
              <a:buClrTx/>
              <a:buSzPct val="107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Co-infected patients highly infectious to sand flies</a:t>
            </a:r>
          </a:p>
          <a:p>
            <a:pPr>
              <a:buClrTx/>
              <a:buSzPct val="107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Multiple Relapses common</a:t>
            </a:r>
          </a:p>
          <a:p>
            <a:pPr>
              <a:buClrTx/>
              <a:buSzPct val="107000"/>
              <a:buFont typeface="Arial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HIV-VL Co-infection </a:t>
            </a:r>
            <a:b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etat_2001_e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762000" y="3048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 b="1" u="sng" smtClean="0">
                <a:solidFill>
                  <a:srgbClr val="FFFFFF"/>
                </a:solidFill>
              </a:rPr>
              <a:t>        LEISHMANIA / HIV C0-INFECTION: 34 COUNTRIES</a:t>
            </a:r>
            <a:endParaRPr lang="en-GB" sz="2000" b="1" smtClean="0">
              <a:solidFill>
                <a:srgbClr val="FFFFFF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5800" y="228600"/>
            <a:ext cx="72390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smtClean="0">
                <a:solidFill>
                  <a:srgbClr val="000000"/>
                </a:solidFill>
              </a:rPr>
              <a:t>LEISHMANIA / HIV CO-INFECTIONS: 35 countries</a:t>
            </a:r>
            <a:endParaRPr lang="en-GB" sz="2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HIV-VL Co-infection –</a:t>
            </a:r>
            <a:br>
              <a:rPr lang="en-US" sz="4000" dirty="0" smtClean="0"/>
            </a:br>
            <a:r>
              <a:rPr lang="en-US" sz="4000" dirty="0" smtClean="0"/>
              <a:t> Clinical features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57350"/>
            <a:ext cx="7696200" cy="481965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CCFFFF"/>
                </a:solidFill>
              </a:rPr>
              <a:t>Fever, </a:t>
            </a:r>
            <a:r>
              <a:rPr lang="en-US" dirty="0" err="1" smtClean="0">
                <a:solidFill>
                  <a:srgbClr val="CCFFFF"/>
                </a:solidFill>
              </a:rPr>
              <a:t>pancytopenia</a:t>
            </a:r>
            <a:r>
              <a:rPr lang="en-US" dirty="0" smtClean="0">
                <a:solidFill>
                  <a:srgbClr val="CCFFFF"/>
                </a:solidFill>
              </a:rPr>
              <a:t>, &amp; </a:t>
            </a:r>
            <a:r>
              <a:rPr lang="en-US" dirty="0" err="1" smtClean="0">
                <a:solidFill>
                  <a:srgbClr val="CCFFFF"/>
                </a:solidFill>
              </a:rPr>
              <a:t>hepatosplenomegaly</a:t>
            </a:r>
            <a:r>
              <a:rPr lang="en-US" dirty="0" smtClean="0">
                <a:solidFill>
                  <a:srgbClr val="CCFFFF"/>
                </a:solidFill>
              </a:rPr>
              <a:t>  is found in 75%</a:t>
            </a:r>
          </a:p>
          <a:p>
            <a:pPr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CCFFFF"/>
                </a:solidFill>
              </a:rPr>
              <a:t>GI manifestations – </a:t>
            </a:r>
          </a:p>
          <a:p>
            <a:pPr lvl="1">
              <a:buSzPct val="65000"/>
              <a:buFontTx/>
              <a:buBlip>
                <a:blip r:embed="rId2"/>
              </a:buBlip>
            </a:pPr>
            <a:r>
              <a:rPr lang="en-US" dirty="0" err="1" smtClean="0">
                <a:solidFill>
                  <a:srgbClr val="CCFFFF"/>
                </a:solidFill>
              </a:rPr>
              <a:t>Dysphagia</a:t>
            </a:r>
            <a:r>
              <a:rPr lang="en-US" dirty="0" smtClean="0">
                <a:solidFill>
                  <a:srgbClr val="CCFFFF"/>
                </a:solidFill>
              </a:rPr>
              <a:t> or </a:t>
            </a:r>
            <a:r>
              <a:rPr lang="en-US" dirty="0" err="1" smtClean="0">
                <a:solidFill>
                  <a:srgbClr val="CCFFFF"/>
                </a:solidFill>
              </a:rPr>
              <a:t>odinophagia</a:t>
            </a:r>
            <a:r>
              <a:rPr lang="en-US" dirty="0" smtClean="0">
                <a:solidFill>
                  <a:srgbClr val="CCFFFF"/>
                </a:solidFill>
              </a:rPr>
              <a:t> </a:t>
            </a:r>
          </a:p>
          <a:p>
            <a:pPr lvl="1">
              <a:buSzPct val="65000"/>
              <a:buFontTx/>
              <a:buBlip>
                <a:blip r:embed="rId2"/>
              </a:buBlip>
            </a:pPr>
            <a:r>
              <a:rPr lang="en-US" dirty="0" err="1" smtClean="0">
                <a:solidFill>
                  <a:srgbClr val="CCFFFF"/>
                </a:solidFill>
              </a:rPr>
              <a:t>Epigastralgia</a:t>
            </a:r>
            <a:r>
              <a:rPr lang="en-US" dirty="0" smtClean="0">
                <a:solidFill>
                  <a:srgbClr val="CCFFFF"/>
                </a:solidFill>
              </a:rPr>
              <a:t>, </a:t>
            </a:r>
          </a:p>
          <a:p>
            <a:pPr lvl="1">
              <a:buSzPct val="65000"/>
              <a:buFontTx/>
              <a:buBlip>
                <a:blip r:embed="rId2"/>
              </a:buBlip>
            </a:pPr>
            <a:r>
              <a:rPr lang="en-US" dirty="0" err="1" smtClean="0">
                <a:solidFill>
                  <a:srgbClr val="CCFFFF"/>
                </a:solidFill>
              </a:rPr>
              <a:t>Diarrhoea</a:t>
            </a:r>
            <a:r>
              <a:rPr lang="en-US" dirty="0" smtClean="0">
                <a:solidFill>
                  <a:srgbClr val="CCFFFF"/>
                </a:solidFill>
              </a:rPr>
              <a:t> or rectal discomfort</a:t>
            </a:r>
          </a:p>
          <a:p>
            <a:pPr lvl="1">
              <a:buSzPct val="65000"/>
              <a:buFontTx/>
              <a:buBlip>
                <a:blip r:embed="rId2"/>
              </a:buBlip>
            </a:pPr>
            <a:r>
              <a:rPr lang="en-US" dirty="0" err="1" smtClean="0">
                <a:solidFill>
                  <a:srgbClr val="CCFFFF"/>
                </a:solidFill>
              </a:rPr>
              <a:t>Mucositis</a:t>
            </a:r>
            <a:r>
              <a:rPr lang="en-US" dirty="0" smtClean="0">
                <a:solidFill>
                  <a:srgbClr val="CCFFFF"/>
                </a:solidFill>
              </a:rPr>
              <a:t>, Ulcers are common</a:t>
            </a:r>
          </a:p>
          <a:p>
            <a:pPr lvl="1">
              <a:buSzPct val="65000"/>
              <a:buFontTx/>
              <a:buBlip>
                <a:blip r:embed="rId2"/>
              </a:buBlip>
            </a:pPr>
            <a:r>
              <a:rPr lang="en-US" dirty="0" err="1" smtClean="0">
                <a:solidFill>
                  <a:srgbClr val="CCFFFF"/>
                </a:solidFill>
              </a:rPr>
              <a:t>Amastigotes</a:t>
            </a:r>
            <a:r>
              <a:rPr lang="en-US" dirty="0" smtClean="0">
                <a:solidFill>
                  <a:srgbClr val="CCFFFF"/>
                </a:solidFill>
              </a:rPr>
              <a:t> can be recovered from mucosa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875" t="14000" r="15000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HIV-VL Co-infection - Diagnosis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5105400"/>
          </a:xfrm>
        </p:spPr>
        <p:txBody>
          <a:bodyPr/>
          <a:lstStyle/>
          <a:p>
            <a:pPr>
              <a:lnSpc>
                <a:spcPct val="30000"/>
              </a:lnSpc>
              <a:buFontTx/>
              <a:buBlip>
                <a:blip r:embed="rId2"/>
              </a:buBlip>
            </a:pPr>
            <a:endParaRPr lang="en-US" dirty="0" smtClean="0">
              <a:solidFill>
                <a:srgbClr val="CCFFFF"/>
              </a:solidFill>
            </a:endParaRPr>
          </a:p>
          <a:p>
            <a:pPr>
              <a:lnSpc>
                <a:spcPct val="90000"/>
              </a:lnSpc>
              <a:buSzPct val="55000"/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CCFFFF"/>
                </a:solidFill>
              </a:rPr>
              <a:t>Serology – IFAT, ELISA &amp; Western Blot are most commonly employed. K39 ELISA has only~50% sensitivity</a:t>
            </a:r>
          </a:p>
          <a:p>
            <a:pPr>
              <a:lnSpc>
                <a:spcPct val="90000"/>
              </a:lnSpc>
              <a:buSzPct val="55000"/>
              <a:buFontTx/>
              <a:buBlip>
                <a:blip r:embed="rId2"/>
              </a:buBlip>
            </a:pPr>
            <a:r>
              <a:rPr lang="en-US" dirty="0" err="1" smtClean="0">
                <a:solidFill>
                  <a:srgbClr val="CCFFFF"/>
                </a:solidFill>
              </a:rPr>
              <a:t>Demonstraton</a:t>
            </a:r>
            <a:r>
              <a:rPr lang="en-US" dirty="0" smtClean="0">
                <a:solidFill>
                  <a:srgbClr val="CCFFFF"/>
                </a:solidFill>
              </a:rPr>
              <a:t> of </a:t>
            </a:r>
            <a:r>
              <a:rPr lang="en-US" dirty="0" err="1" smtClean="0">
                <a:solidFill>
                  <a:srgbClr val="CCFFFF"/>
                </a:solidFill>
              </a:rPr>
              <a:t>amastigotes</a:t>
            </a:r>
            <a:r>
              <a:rPr lang="en-US" dirty="0" smtClean="0">
                <a:solidFill>
                  <a:srgbClr val="CCFFFF"/>
                </a:solidFill>
              </a:rPr>
              <a:t> – Spleen, bone marrow, L nodes</a:t>
            </a:r>
          </a:p>
          <a:p>
            <a:pPr>
              <a:lnSpc>
                <a:spcPct val="90000"/>
              </a:lnSpc>
              <a:buSzPct val="55000"/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CCFFFF"/>
                </a:solidFill>
              </a:rPr>
              <a:t>Buffy coat </a:t>
            </a:r>
          </a:p>
          <a:p>
            <a:pPr>
              <a:lnSpc>
                <a:spcPct val="90000"/>
              </a:lnSpc>
              <a:buSzPct val="55000"/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CCFFFF"/>
                </a:solidFill>
              </a:rPr>
              <a:t>Culture</a:t>
            </a:r>
          </a:p>
          <a:p>
            <a:pPr>
              <a:lnSpc>
                <a:spcPct val="90000"/>
              </a:lnSpc>
              <a:buSzPct val="55000"/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CCFFFF"/>
                </a:solidFill>
              </a:rPr>
              <a:t>PCR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533400"/>
          </a:xfrm>
        </p:spPr>
        <p:txBody>
          <a:bodyPr/>
          <a:lstStyle/>
          <a:p>
            <a:r>
              <a:rPr lang="en-US" sz="3200" b="1" dirty="0" smtClean="0"/>
              <a:t>HIV-VL Co-infection - Treatment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Blip>
                <a:blip r:embed="rId2"/>
              </a:buBlip>
            </a:pPr>
            <a:endParaRPr lang="en-US" sz="2200" dirty="0" smtClean="0">
              <a:solidFill>
                <a:srgbClr val="CCFFFF"/>
              </a:solidFill>
            </a:endParaRPr>
          </a:p>
          <a:p>
            <a:pPr>
              <a:lnSpc>
                <a:spcPct val="140000"/>
              </a:lnSpc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CCFFFF"/>
                </a:solidFill>
              </a:rPr>
              <a:t>Antimony (20 MKD x 28 days) – 66% cure rate (Chemical pancreatitis – 30%; </a:t>
            </a:r>
            <a:r>
              <a:rPr lang="en-US" sz="2400" dirty="0" err="1" smtClean="0">
                <a:solidFill>
                  <a:srgbClr val="CCFFFF"/>
                </a:solidFill>
              </a:rPr>
              <a:t>Cardiotoxicity</a:t>
            </a:r>
            <a:r>
              <a:rPr lang="en-US" sz="2400" dirty="0" smtClean="0">
                <a:solidFill>
                  <a:srgbClr val="CCFFFF"/>
                </a:solidFill>
              </a:rPr>
              <a:t> – 14%) </a:t>
            </a:r>
          </a:p>
          <a:p>
            <a:pPr>
              <a:lnSpc>
                <a:spcPct val="140000"/>
              </a:lnSpc>
              <a:buFontTx/>
              <a:buBlip>
                <a:blip r:embed="rId2"/>
              </a:buBlip>
            </a:pPr>
            <a:r>
              <a:rPr lang="en-US" sz="2400" dirty="0" err="1" smtClean="0">
                <a:solidFill>
                  <a:srgbClr val="CCFFFF"/>
                </a:solidFill>
              </a:rPr>
              <a:t>Ampho</a:t>
            </a:r>
            <a:r>
              <a:rPr lang="en-US" sz="2400" dirty="0" smtClean="0">
                <a:solidFill>
                  <a:srgbClr val="CCFFFF"/>
                </a:solidFill>
              </a:rPr>
              <a:t> B </a:t>
            </a:r>
            <a:r>
              <a:rPr lang="en-US" sz="2400" dirty="0" err="1" smtClean="0">
                <a:solidFill>
                  <a:srgbClr val="CCFFFF"/>
                </a:solidFill>
              </a:rPr>
              <a:t>deoxycholate</a:t>
            </a:r>
            <a:r>
              <a:rPr lang="en-US" sz="2400" dirty="0" smtClean="0">
                <a:solidFill>
                  <a:srgbClr val="CCFFFF"/>
                </a:solidFill>
              </a:rPr>
              <a:t> (0.7 MKD x 28 days) – 62% cure rate (</a:t>
            </a:r>
            <a:r>
              <a:rPr lang="en-US" sz="2400" dirty="0" err="1" smtClean="0">
                <a:solidFill>
                  <a:srgbClr val="CCFFFF"/>
                </a:solidFill>
              </a:rPr>
              <a:t>nephrotoxicity</a:t>
            </a:r>
            <a:r>
              <a:rPr lang="en-US" sz="2400" dirty="0" smtClean="0">
                <a:solidFill>
                  <a:srgbClr val="CCFFFF"/>
                </a:solidFill>
              </a:rPr>
              <a:t> – 36%)</a:t>
            </a:r>
          </a:p>
          <a:p>
            <a:pPr>
              <a:lnSpc>
                <a:spcPct val="140000"/>
              </a:lnSpc>
              <a:buBlip>
                <a:blip r:embed="rId2"/>
              </a:buBlip>
            </a:pPr>
            <a:r>
              <a:rPr lang="en-US" sz="2400" b="1" dirty="0" err="1" smtClean="0">
                <a:solidFill>
                  <a:srgbClr val="CCFFFF"/>
                </a:solidFill>
              </a:rPr>
              <a:t>AmBisome</a:t>
            </a:r>
            <a:r>
              <a:rPr lang="en-US" sz="2400" b="1" dirty="0" smtClean="0">
                <a:solidFill>
                  <a:srgbClr val="CCFFFF"/>
                </a:solidFill>
              </a:rPr>
              <a:t> – 4 MKD on days 1–5, 10, 17, 24, 31, and 38.               – 89% Cure rate (FDA and NVBDCP/NACO approved)</a:t>
            </a:r>
            <a:r>
              <a:rPr lang="en-US" sz="2400" dirty="0">
                <a:solidFill>
                  <a:srgbClr val="CCFFFF"/>
                </a:solidFill>
              </a:rPr>
              <a:t> </a:t>
            </a:r>
            <a:endParaRPr lang="en-US" sz="2400" dirty="0" smtClean="0">
              <a:solidFill>
                <a:srgbClr val="CCFFFF"/>
              </a:solidFill>
            </a:endParaRPr>
          </a:p>
          <a:p>
            <a:pPr>
              <a:lnSpc>
                <a:spcPct val="14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rgbClr val="CCFFFF"/>
                </a:solidFill>
              </a:rPr>
              <a:t>Relapse </a:t>
            </a:r>
            <a:r>
              <a:rPr lang="en-US" sz="2400" dirty="0">
                <a:solidFill>
                  <a:srgbClr val="CCFFFF"/>
                </a:solidFill>
              </a:rPr>
              <a:t>is </a:t>
            </a:r>
            <a:r>
              <a:rPr lang="en-US" sz="2400" dirty="0" smtClean="0">
                <a:solidFill>
                  <a:srgbClr val="CCFFFF"/>
                </a:solidFill>
              </a:rPr>
              <a:t>common usually </a:t>
            </a:r>
            <a:r>
              <a:rPr lang="en-US" sz="2400" dirty="0">
                <a:solidFill>
                  <a:srgbClr val="CCFFFF"/>
                </a:solidFill>
              </a:rPr>
              <a:t>within 1-8 </a:t>
            </a:r>
            <a:r>
              <a:rPr lang="en-US" sz="2400" dirty="0" smtClean="0">
                <a:solidFill>
                  <a:srgbClr val="CCFFFF"/>
                </a:solidFill>
              </a:rPr>
              <a:t>months</a:t>
            </a:r>
            <a:endParaRPr lang="en-US" sz="2400" dirty="0">
              <a:solidFill>
                <a:srgbClr val="CC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CFFFF"/>
                </a:solidFill>
              </a:rPr>
              <a:t>Maintenance:</a:t>
            </a:r>
            <a:r>
              <a:rPr lang="en-US" dirty="0">
                <a:solidFill>
                  <a:srgbClr val="CCFFFF"/>
                </a:solidFill>
              </a:rPr>
              <a:t> </a:t>
            </a:r>
            <a:br>
              <a:rPr lang="en-US" dirty="0">
                <a:solidFill>
                  <a:srgbClr val="CCFF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57350"/>
            <a:ext cx="7086600" cy="4114800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en-US" dirty="0" err="1" smtClean="0">
                <a:solidFill>
                  <a:srgbClr val="CCFFFF"/>
                </a:solidFill>
              </a:rPr>
              <a:t>Abelcet</a:t>
            </a:r>
            <a:r>
              <a:rPr lang="en-US" dirty="0" smtClean="0">
                <a:solidFill>
                  <a:srgbClr val="CCFFFF"/>
                </a:solidFill>
              </a:rPr>
              <a:t> (ABLC) </a:t>
            </a:r>
            <a:r>
              <a:rPr lang="en-US" dirty="0">
                <a:solidFill>
                  <a:srgbClr val="CCFFFF"/>
                </a:solidFill>
              </a:rPr>
              <a:t>- </a:t>
            </a:r>
            <a:r>
              <a:rPr lang="en-US" dirty="0" smtClean="0">
                <a:solidFill>
                  <a:srgbClr val="CCFFFF"/>
                </a:solidFill>
              </a:rPr>
              <a:t>3 </a:t>
            </a:r>
            <a:r>
              <a:rPr lang="en-US" dirty="0">
                <a:solidFill>
                  <a:srgbClr val="CCFFFF"/>
                </a:solidFill>
              </a:rPr>
              <a:t>mg/kg every 21 days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>
                <a:solidFill>
                  <a:srgbClr val="CCFFFF"/>
                </a:solidFill>
              </a:rPr>
              <a:t>AmBisome</a:t>
            </a:r>
            <a:r>
              <a:rPr lang="en-US" dirty="0">
                <a:solidFill>
                  <a:srgbClr val="CCFFFF"/>
                </a:solidFill>
              </a:rPr>
              <a:t> – 5 mg/kg or </a:t>
            </a:r>
            <a:endParaRPr lang="en-US" dirty="0" smtClean="0">
              <a:solidFill>
                <a:srgbClr val="CCFFFF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 smtClean="0">
                <a:solidFill>
                  <a:srgbClr val="CCFFFF"/>
                </a:solidFill>
              </a:rPr>
              <a:t>Pentamidine</a:t>
            </a:r>
            <a:r>
              <a:rPr lang="en-US" dirty="0" smtClean="0">
                <a:solidFill>
                  <a:srgbClr val="CCFFFF"/>
                </a:solidFill>
              </a:rPr>
              <a:t> -4 </a:t>
            </a:r>
            <a:r>
              <a:rPr lang="en-US" dirty="0">
                <a:solidFill>
                  <a:srgbClr val="CCFFFF"/>
                </a:solidFill>
              </a:rPr>
              <a:t>mg/kg every 2-4 weeks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u="sng" dirty="0">
                <a:solidFill>
                  <a:srgbClr val="CCFFFF"/>
                </a:solidFill>
              </a:rPr>
              <a:t>Antiretroviral Therapy (HAART) is the key to postpone relapse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4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09800"/>
            <a:ext cx="7772400" cy="1143000"/>
          </a:xfrm>
        </p:spPr>
        <p:txBody>
          <a:bodyPr/>
          <a:lstStyle/>
          <a:p>
            <a:r>
              <a:rPr lang="en-US" smtClean="0"/>
              <a:t>Post Kala-azar Dermal Leishmaniasis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781050"/>
          </a:xfrm>
        </p:spPr>
        <p:txBody>
          <a:bodyPr/>
          <a:lstStyle/>
          <a:p>
            <a:r>
              <a:rPr lang="en-US" smtClean="0"/>
              <a:t>PKDL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5029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srgbClr val="CCFFF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CFFFF"/>
                </a:solidFill>
              </a:rPr>
              <a:t>PKDL patients are infectious to sand flies.</a:t>
            </a:r>
            <a:endParaRPr lang="en-US" sz="2400" dirty="0">
              <a:solidFill>
                <a:srgbClr val="CCFFF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CFFFF"/>
                </a:solidFill>
              </a:rPr>
              <a:t>5-10% in India  develop skin manifestations 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CFFFF"/>
                </a:solidFill>
              </a:rPr>
              <a:t>Nodule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CCFFFF"/>
                </a:solidFill>
              </a:rPr>
              <a:t>Macule</a:t>
            </a:r>
            <a:endParaRPr lang="en-US" sz="2000" b="1" dirty="0" smtClean="0">
              <a:solidFill>
                <a:srgbClr val="CCFFFF"/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CFFFF"/>
                </a:solidFill>
              </a:rPr>
              <a:t>Mixed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CFFFF"/>
                </a:solidFill>
              </a:rPr>
              <a:t>In India it occurs 6 months to several years later after the episode of  VL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CFFFF"/>
                </a:solidFill>
              </a:rPr>
              <a:t>Spontaneous healing is unknown in India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srgbClr val="CC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4451" name="Picture 3" descr="DSC046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photo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Diagnosis of PKDL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696200" cy="41148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CCFFFF"/>
                </a:solidFill>
              </a:rPr>
              <a:t>Typical history of VL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CCFFFF"/>
                </a:solidFill>
              </a:rPr>
              <a:t>Serology positive in ~90%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CCFFFF"/>
                </a:solidFill>
              </a:rPr>
              <a:t>Slit skin smear demonstrates parasites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CCFFFF"/>
                </a:solidFill>
              </a:rPr>
              <a:t>Culture of aspirates from lesions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CC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857250"/>
          </a:xfrm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Tretment of PKDL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620000" cy="4114800"/>
          </a:xfrm>
        </p:spPr>
        <p:txBody>
          <a:bodyPr/>
          <a:lstStyle/>
          <a:p>
            <a:pPr>
              <a:lnSpc>
                <a:spcPct val="110000"/>
              </a:lnSpc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CCFFFF"/>
                </a:solidFill>
              </a:rPr>
              <a:t>Sodium </a:t>
            </a:r>
            <a:r>
              <a:rPr lang="en-US" sz="2800" b="1" dirty="0" err="1" smtClean="0">
                <a:solidFill>
                  <a:srgbClr val="CCFFFF"/>
                </a:solidFill>
              </a:rPr>
              <a:t>stibogluconate</a:t>
            </a:r>
            <a:r>
              <a:rPr lang="en-US" sz="2800" b="1" dirty="0" smtClean="0">
                <a:solidFill>
                  <a:srgbClr val="CCFFFF"/>
                </a:solidFill>
              </a:rPr>
              <a:t> (20 mg/kg) IV/IM for 120 days in India</a:t>
            </a:r>
          </a:p>
          <a:p>
            <a:pPr>
              <a:lnSpc>
                <a:spcPct val="110000"/>
              </a:lnSpc>
              <a:buSzPct val="80000"/>
              <a:buFont typeface="Wingdings" pitchFamily="2" charset="2"/>
              <a:buChar char="§"/>
            </a:pPr>
            <a:r>
              <a:rPr lang="en-US" sz="2800" b="1" dirty="0" err="1" smtClean="0">
                <a:solidFill>
                  <a:srgbClr val="CCFFFF"/>
                </a:solidFill>
              </a:rPr>
              <a:t>Amphotericin</a:t>
            </a:r>
            <a:r>
              <a:rPr lang="en-US" sz="2800" b="1" dirty="0" smtClean="0">
                <a:solidFill>
                  <a:srgbClr val="CCFFFF"/>
                </a:solidFill>
              </a:rPr>
              <a:t> B – (1 mg/kg infusions daily </a:t>
            </a:r>
            <a:r>
              <a:rPr lang="en-US" dirty="0" smtClean="0">
                <a:solidFill>
                  <a:srgbClr val="CCFFFF"/>
                </a:solidFill>
              </a:rPr>
              <a:t>on days 1-20, 21-40 and 61-80</a:t>
            </a:r>
            <a:r>
              <a:rPr lang="en-US" sz="2800" b="1" dirty="0" smtClean="0">
                <a:solidFill>
                  <a:srgbClr val="CCFFFF"/>
                </a:solidFill>
              </a:rPr>
              <a:t>) to a total of 60 infusions (Indian data)</a:t>
            </a:r>
          </a:p>
          <a:p>
            <a:pPr algn="ctr">
              <a:lnSpc>
                <a:spcPct val="110000"/>
              </a:lnSpc>
              <a:buSzPct val="80000"/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CCFFFF"/>
                </a:solidFill>
              </a:rPr>
              <a:t>EXISTING TREATMENT REGIMEN IMPOSSIBLE TO DELIVER TO PATIENTS</a:t>
            </a:r>
          </a:p>
          <a:p>
            <a:pPr>
              <a:lnSpc>
                <a:spcPct val="110000"/>
              </a:lnSpc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CCFFFF"/>
                </a:solidFill>
              </a:rPr>
              <a:t>None compliance is the rule</a:t>
            </a:r>
          </a:p>
          <a:p>
            <a:pPr>
              <a:lnSpc>
                <a:spcPct val="110000"/>
              </a:lnSpc>
              <a:buSzPct val="80000"/>
              <a:buFont typeface="Wingdings" pitchFamily="2" charset="2"/>
              <a:buChar char="§"/>
            </a:pPr>
            <a:r>
              <a:rPr lang="en-US" sz="2800" b="1" u="sng" dirty="0" err="1" smtClean="0">
                <a:solidFill>
                  <a:srgbClr val="CCFFFF"/>
                </a:solidFill>
              </a:rPr>
              <a:t>Miltefosine</a:t>
            </a:r>
            <a:r>
              <a:rPr lang="en-US" sz="2800" b="1" u="sng" dirty="0" smtClean="0">
                <a:solidFill>
                  <a:srgbClr val="CCFFFF"/>
                </a:solidFill>
              </a:rPr>
              <a:t> – 100 mg daily for 3 months</a:t>
            </a:r>
            <a:r>
              <a:rPr lang="en-US" sz="2800" dirty="0" smtClean="0">
                <a:solidFill>
                  <a:srgbClr val="CCFFFF"/>
                </a:solidFill>
              </a:rPr>
              <a:t> (WHO 2010; </a:t>
            </a:r>
            <a:r>
              <a:rPr lang="en-US" sz="2800" dirty="0" err="1" smtClean="0">
                <a:solidFill>
                  <a:srgbClr val="CCFFFF"/>
                </a:solidFill>
              </a:rPr>
              <a:t>Sundar</a:t>
            </a:r>
            <a:r>
              <a:rPr lang="en-US" sz="2800" dirty="0" smtClean="0">
                <a:solidFill>
                  <a:srgbClr val="CCFFFF"/>
                </a:solidFill>
              </a:rPr>
              <a:t> et al, AJTMH 2014)</a:t>
            </a:r>
            <a:endParaRPr lang="en-US" sz="2800" b="1" u="sng" dirty="0" smtClean="0">
              <a:solidFill>
                <a:srgbClr val="CC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29828"/>
            <a:ext cx="7376864" cy="77889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PKDL: Before &amp; After </a:t>
            </a:r>
            <a:r>
              <a:rPr lang="en-US" sz="36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Miltefosine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Tt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57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1"/>
            <a:ext cx="472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Visceral </a:t>
            </a:r>
            <a:r>
              <a:rPr lang="en-US" sz="4000" dirty="0" err="1" smtClean="0"/>
              <a:t>Leishmaniasis</a:t>
            </a:r>
            <a:r>
              <a:rPr lang="en-US" sz="4000" dirty="0" smtClean="0"/>
              <a:t> – Clinical Features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57350"/>
            <a:ext cx="7696200" cy="489585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66FFFF"/>
                </a:solidFill>
              </a:rPr>
              <a:t>Fever with rigor &amp; chills</a:t>
            </a:r>
          </a:p>
          <a:p>
            <a:pPr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66FFFF"/>
                </a:solidFill>
              </a:rPr>
              <a:t>Remarkable splenomegaly </a:t>
            </a:r>
          </a:p>
          <a:p>
            <a:pPr>
              <a:buFontTx/>
              <a:buBlip>
                <a:blip r:embed="rId2"/>
              </a:buBlip>
            </a:pPr>
            <a:r>
              <a:rPr lang="en-US" dirty="0">
                <a:solidFill>
                  <a:srgbClr val="66FFFF"/>
                </a:solidFill>
              </a:rPr>
              <a:t>M</a:t>
            </a:r>
            <a:r>
              <a:rPr lang="en-US" dirty="0" smtClean="0">
                <a:solidFill>
                  <a:srgbClr val="66FFFF"/>
                </a:solidFill>
              </a:rPr>
              <a:t>ild hepatomegaly</a:t>
            </a:r>
          </a:p>
          <a:p>
            <a:pPr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66FFFF"/>
                </a:solidFill>
              </a:rPr>
              <a:t>Anemia &amp; its consequences</a:t>
            </a:r>
          </a:p>
          <a:p>
            <a:pPr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66FFFF"/>
                </a:solidFill>
              </a:rPr>
              <a:t>Leukopenia </a:t>
            </a:r>
          </a:p>
          <a:p>
            <a:pPr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66FFFF"/>
                </a:solidFill>
              </a:rPr>
              <a:t>Thrombocytopenia </a:t>
            </a:r>
          </a:p>
          <a:p>
            <a:pPr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66FFFF"/>
                </a:solidFill>
              </a:rPr>
              <a:t>Bleeding manifestations</a:t>
            </a:r>
          </a:p>
          <a:p>
            <a:pPr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66FFFF"/>
                </a:solidFill>
              </a:rPr>
              <a:t>Liver and Renal Dysfunctions - Occasional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PKDL : The problems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As cases of PKDL are considered </a:t>
            </a:r>
            <a:r>
              <a:rPr lang="en-IN" dirty="0" smtClean="0"/>
              <a:t>important reservoir of infection, </a:t>
            </a:r>
            <a:r>
              <a:rPr lang="en-IN" dirty="0"/>
              <a:t>their detection and treatment are </a:t>
            </a:r>
            <a:r>
              <a:rPr lang="en-IN" dirty="0" smtClean="0"/>
              <a:t>important for VL elimination.</a:t>
            </a:r>
          </a:p>
          <a:p>
            <a:pPr marL="0" indent="0">
              <a:buNone/>
            </a:pPr>
            <a:endParaRPr lang="en-IN" sz="900" dirty="0" smtClean="0"/>
          </a:p>
          <a:p>
            <a:r>
              <a:rPr lang="en-IN" dirty="0" smtClean="0"/>
              <a:t>As patient are asymptomatic they often don’t come forward for the treatment</a:t>
            </a:r>
          </a:p>
          <a:p>
            <a:pPr marL="0" indent="0">
              <a:buNone/>
            </a:pPr>
            <a:endParaRPr lang="en-IN" sz="800" dirty="0" smtClean="0"/>
          </a:p>
          <a:p>
            <a:r>
              <a:rPr lang="en-IN" dirty="0" smtClean="0"/>
              <a:t>Clinicians not trained may confuse it with leprosy/fungal infection.</a:t>
            </a:r>
          </a:p>
          <a:p>
            <a:pPr marL="0" indent="0">
              <a:buNone/>
            </a:pPr>
            <a:endParaRPr lang="en-IN" sz="900" dirty="0" smtClean="0"/>
          </a:p>
          <a:p>
            <a:r>
              <a:rPr lang="en-IN" dirty="0" smtClean="0"/>
              <a:t>When diagnosed, treatment is difficult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8817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219200"/>
            <a:ext cx="7239000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Asymtomatics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 -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Although there is no evidence that these transmit the infection, studies are ongoing to gather the evidences</a:t>
            </a:r>
          </a:p>
          <a:p>
            <a:pPr>
              <a:buFont typeface="Wingdings" pitchFamily="2" charset="2"/>
              <a:buChar char="v"/>
            </a:pPr>
            <a:endParaRPr lang="en-US" sz="8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No treatment is safe enough to be administered  to healthy individuals</a:t>
            </a:r>
          </a:p>
          <a:p>
            <a:pPr>
              <a:buFont typeface="Wingdings" pitchFamily="2" charset="2"/>
              <a:buChar char="v"/>
            </a:pPr>
            <a:endParaRPr lang="en-US" sz="9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Orally administrable, absolutely safe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antileismanial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drugs are needed </a:t>
            </a:r>
          </a:p>
          <a:p>
            <a:pPr>
              <a:buFont typeface="Wingdings" pitchFamily="2" charset="2"/>
              <a:buChar char="v"/>
            </a:pPr>
            <a:endParaRPr lang="en-US" sz="8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Better regimens for the treatment of PKDL</a:t>
            </a:r>
          </a:p>
          <a:p>
            <a:pPr>
              <a:buFont typeface="Wingdings" pitchFamily="2" charset="2"/>
              <a:buChar char="v"/>
            </a:pPr>
            <a:endParaRPr lang="en-US" sz="8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Early detection &amp;  treatment of HIV/VL</a:t>
            </a:r>
          </a:p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    Co-infection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				</a:t>
            </a:r>
            <a:endParaRPr lang="en-US" sz="3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0"/>
            <a:ext cx="63595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What are the possible solutions: Way Forward?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Conclusions</a:t>
            </a:r>
            <a:endParaRPr lang="en-US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4495800"/>
          </a:xfrm>
        </p:spPr>
        <p:txBody>
          <a:bodyPr/>
          <a:lstStyle/>
          <a:p>
            <a:pPr algn="just">
              <a:buClrTx/>
              <a:buSzPct val="100000"/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Despite many barriers and obstacles, substantial progress has been made over past years</a:t>
            </a:r>
          </a:p>
          <a:p>
            <a:pPr algn="just">
              <a:buClrTx/>
              <a:buSzPct val="100000"/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SzPct val="100000"/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Eliminating VL as a public health problem is technically possible and operationally feasible, particularly following the renewed commitment by the three countries' governments as well as local and international stakeholders.</a:t>
            </a:r>
          </a:p>
          <a:p>
            <a:pPr algn="just">
              <a:buClrTx/>
              <a:buSzPct val="100000"/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SzPct val="100000"/>
              <a:buFont typeface="Wingdings" pitchFamily="2" charset="2"/>
              <a:buChar char="v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Asyptomatic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infection, HIV-VL co-infection and PKDL are potential threats to sustain the elimination target.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7106" name="Picture 2" descr="C:\Users\shyam\Documents\My Academic pictures\SARAH OCT 05\DSC01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324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17725" y="0"/>
          <a:ext cx="49085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Bitmap Image" r:id="rId3" imgW="3648584" imgH="5095238" progId="PBrush">
                  <p:embed/>
                </p:oleObj>
              </mc:Choice>
              <mc:Fallback>
                <p:oleObj name="Bitmap Image" r:id="rId3" imgW="3648584" imgH="509523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5" y="0"/>
                        <a:ext cx="490855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Secondary infections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371600"/>
            <a:ext cx="5943600" cy="5105400"/>
          </a:xfrm>
        </p:spPr>
        <p:txBody>
          <a:bodyPr/>
          <a:lstStyle/>
          <a:p>
            <a:pPr lvl="1">
              <a:lnSpc>
                <a:spcPct val="120000"/>
              </a:lnSpc>
              <a:buSzPct val="65000"/>
              <a:buFontTx/>
              <a:buBlip>
                <a:blip r:embed="rId2"/>
              </a:buBlip>
            </a:pPr>
            <a:r>
              <a:rPr lang="en-US" smtClean="0">
                <a:solidFill>
                  <a:srgbClr val="66FFFF"/>
                </a:solidFill>
              </a:rPr>
              <a:t>Tuberculosis </a:t>
            </a:r>
          </a:p>
          <a:p>
            <a:pPr lvl="1">
              <a:lnSpc>
                <a:spcPct val="120000"/>
              </a:lnSpc>
              <a:buSzPct val="65000"/>
              <a:buFontTx/>
              <a:buBlip>
                <a:blip r:embed="rId2"/>
              </a:buBlip>
            </a:pPr>
            <a:r>
              <a:rPr lang="en-US" smtClean="0">
                <a:solidFill>
                  <a:srgbClr val="66FFFF"/>
                </a:solidFill>
              </a:rPr>
              <a:t>Pneumonia</a:t>
            </a:r>
          </a:p>
          <a:p>
            <a:pPr lvl="1">
              <a:lnSpc>
                <a:spcPct val="120000"/>
              </a:lnSpc>
              <a:buSzPct val="65000"/>
              <a:buFontTx/>
              <a:buBlip>
                <a:blip r:embed="rId2"/>
              </a:buBlip>
            </a:pPr>
            <a:r>
              <a:rPr lang="en-US" smtClean="0">
                <a:solidFill>
                  <a:srgbClr val="66FFFF"/>
                </a:solidFill>
              </a:rPr>
              <a:t>Herpes zoster</a:t>
            </a:r>
          </a:p>
          <a:p>
            <a:pPr lvl="1">
              <a:lnSpc>
                <a:spcPct val="120000"/>
              </a:lnSpc>
              <a:buSzPct val="65000"/>
              <a:buFontTx/>
              <a:buBlip>
                <a:blip r:embed="rId2"/>
              </a:buBlip>
            </a:pPr>
            <a:r>
              <a:rPr lang="en-US" smtClean="0">
                <a:solidFill>
                  <a:srgbClr val="66FFFF"/>
                </a:solidFill>
              </a:rPr>
              <a:t>Scabies</a:t>
            </a:r>
          </a:p>
          <a:p>
            <a:pPr lvl="1">
              <a:lnSpc>
                <a:spcPct val="120000"/>
              </a:lnSpc>
              <a:buSzPct val="65000"/>
              <a:buFontTx/>
              <a:buBlip>
                <a:blip r:embed="rId2"/>
              </a:buBlip>
            </a:pPr>
            <a:r>
              <a:rPr lang="en-US" smtClean="0">
                <a:solidFill>
                  <a:srgbClr val="66FFFF"/>
                </a:solidFill>
              </a:rPr>
              <a:t>GI infections </a:t>
            </a:r>
          </a:p>
          <a:p>
            <a:pPr lvl="2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mtClean="0">
                <a:solidFill>
                  <a:srgbClr val="66FFFF"/>
                </a:solidFill>
              </a:rPr>
              <a:t>Amebic dysentry</a:t>
            </a:r>
          </a:p>
          <a:p>
            <a:pPr lvl="2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mtClean="0">
                <a:solidFill>
                  <a:srgbClr val="66FFFF"/>
                </a:solidFill>
              </a:rPr>
              <a:t>Bacillary dysentry</a:t>
            </a:r>
          </a:p>
          <a:p>
            <a:pPr lvl="2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mtClean="0">
                <a:solidFill>
                  <a:srgbClr val="66FFFF"/>
                </a:solidFill>
              </a:rPr>
              <a:t>Gastroenteritis</a:t>
            </a:r>
          </a:p>
          <a:p>
            <a:pPr algn="ctr">
              <a:buFontTx/>
              <a:buNone/>
            </a:pPr>
            <a:r>
              <a:rPr lang="en-GB" sz="2800" b="1" u="sng" smtClean="0">
                <a:solidFill>
                  <a:srgbClr val="CCFFFF"/>
                </a:solidFill>
              </a:rPr>
              <a:t>If untreated, most patient dies</a:t>
            </a:r>
            <a:endParaRPr lang="en-US" smtClean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4606925" y="6092825"/>
            <a:ext cx="1130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>
                <a:solidFill>
                  <a:srgbClr val="C7C1A9"/>
                </a:solidFill>
                <a:latin typeface="+mn-lt"/>
                <a:cs typeface="+mn-cs"/>
              </a:rPr>
              <a:t>Photography: Kyra</a:t>
            </a:r>
            <a:endParaRPr lang="en-US" sz="900">
              <a:solidFill>
                <a:srgbClr val="C7C1A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38200" y="6211669"/>
            <a:ext cx="792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1800" dirty="0">
                <a:latin typeface="Euphemia UCAS Italic" charset="0"/>
              </a:rPr>
              <a:t> Fine needle splenic aspirates are taken for diagnostic purposes</a:t>
            </a:r>
          </a:p>
          <a:p>
            <a:pPr>
              <a:buFontTx/>
              <a:buChar char="•"/>
            </a:pPr>
            <a:endParaRPr lang="en-US" sz="1800" dirty="0">
              <a:effectLst>
                <a:outerShdw blurRad="38100" dist="38100" dir="2700000" algn="tl">
                  <a:srgbClr val="808080"/>
                </a:outerShdw>
              </a:effectLst>
              <a:latin typeface="Euphemia UCAS Italic" charset="0"/>
            </a:endParaRP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69" y="3962401"/>
            <a:ext cx="207126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666247" cy="213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865177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990600"/>
          </a:xfrm>
        </p:spPr>
        <p:txBody>
          <a:bodyPr/>
          <a:lstStyle/>
          <a:p>
            <a:r>
              <a:rPr lang="en-US" dirty="0" smtClean="0"/>
              <a:t>Diagnosis of Visceral </a:t>
            </a:r>
            <a:r>
              <a:rPr lang="en-US" dirty="0" err="1" smtClean="0"/>
              <a:t>Leishmaniasis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icture 5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1102429" y="304800"/>
            <a:ext cx="62261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rK39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Immunochromatographhi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Test  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Sundar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et al,  Lancet1998)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 of VL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Sodium </a:t>
            </a:r>
            <a:r>
              <a:rPr lang="en-US" dirty="0" err="1" smtClean="0"/>
              <a:t>stibogluconate</a:t>
            </a:r>
            <a:r>
              <a:rPr lang="en-US" dirty="0" smtClean="0"/>
              <a:t> (SSG) resistance became widespread in India</a:t>
            </a:r>
          </a:p>
          <a:p>
            <a:r>
              <a:rPr lang="en-US" dirty="0" smtClean="0"/>
              <a:t>Treatment with conventional </a:t>
            </a:r>
            <a:r>
              <a:rPr lang="en-US" dirty="0" err="1" smtClean="0"/>
              <a:t>amphotericin</a:t>
            </a:r>
            <a:r>
              <a:rPr lang="en-US" dirty="0" smtClean="0"/>
              <a:t> B was difficult to execute in the endemic areas</a:t>
            </a:r>
          </a:p>
          <a:p>
            <a:r>
              <a:rPr lang="en-US" dirty="0" smtClean="0"/>
              <a:t>Oral </a:t>
            </a:r>
            <a:r>
              <a:rPr lang="en-US" dirty="0" err="1" smtClean="0"/>
              <a:t>miltefosine</a:t>
            </a:r>
            <a:r>
              <a:rPr lang="en-US" dirty="0" smtClean="0"/>
              <a:t> (</a:t>
            </a:r>
            <a:r>
              <a:rPr lang="en-US" dirty="0" err="1" smtClean="0"/>
              <a:t>hexadecylphosphocholine</a:t>
            </a:r>
            <a:r>
              <a:rPr lang="en-US" dirty="0" smtClean="0"/>
              <a:t>) was first tested for VL in a pilot study (</a:t>
            </a:r>
            <a:r>
              <a:rPr lang="en-US" dirty="0" err="1" smtClean="0"/>
              <a:t>Sundar</a:t>
            </a:r>
            <a:r>
              <a:rPr lang="en-US" dirty="0" smtClean="0"/>
              <a:t> et al, Lancet 1998)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1">
  <a:themeElements>
    <a:clrScheme name="">
      <a:dk1>
        <a:srgbClr val="000000"/>
      </a:dk1>
      <a:lt1>
        <a:srgbClr val="FFFFFF"/>
      </a:lt1>
      <a:dk2>
        <a:srgbClr val="3366FF"/>
      </a:dk2>
      <a:lt2>
        <a:srgbClr val="FFFF99"/>
      </a:lt2>
      <a:accent1>
        <a:srgbClr val="009966"/>
      </a:accent1>
      <a:accent2>
        <a:srgbClr val="00CCCC"/>
      </a:accent2>
      <a:accent3>
        <a:srgbClr val="ADB8FF"/>
      </a:accent3>
      <a:accent4>
        <a:srgbClr val="DADADA"/>
      </a:accent4>
      <a:accent5>
        <a:srgbClr val="AACAB8"/>
      </a:accent5>
      <a:accent6>
        <a:srgbClr val="00B9B9"/>
      </a:accent6>
      <a:hlink>
        <a:srgbClr val="000080"/>
      </a:hlink>
      <a:folHlink>
        <a:srgbClr val="9999FF"/>
      </a:folHlink>
    </a:clrScheme>
    <a:fontScheme name="A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A1 1">
        <a:dk1>
          <a:srgbClr val="000000"/>
        </a:dk1>
        <a:lt1>
          <a:srgbClr val="FFFFFF"/>
        </a:lt1>
        <a:dk2>
          <a:srgbClr val="0000FF"/>
        </a:dk2>
        <a:lt2>
          <a:srgbClr val="FFFF99"/>
        </a:lt2>
        <a:accent1>
          <a:srgbClr val="009966"/>
        </a:accent1>
        <a:accent2>
          <a:srgbClr val="00CCCC"/>
        </a:accent2>
        <a:accent3>
          <a:srgbClr val="AAAAFF"/>
        </a:accent3>
        <a:accent4>
          <a:srgbClr val="DADADA"/>
        </a:accent4>
        <a:accent5>
          <a:srgbClr val="AACAB8"/>
        </a:accent5>
        <a:accent6>
          <a:srgbClr val="00B9B9"/>
        </a:accent6>
        <a:hlink>
          <a:srgbClr val="000080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1 2">
        <a:dk1>
          <a:srgbClr val="000000"/>
        </a:dk1>
        <a:lt1>
          <a:srgbClr val="FFFFFF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1">
  <a:themeElements>
    <a:clrScheme name="">
      <a:dk1>
        <a:srgbClr val="000000"/>
      </a:dk1>
      <a:lt1>
        <a:srgbClr val="FFFFFF"/>
      </a:lt1>
      <a:dk2>
        <a:srgbClr val="3366FF"/>
      </a:dk2>
      <a:lt2>
        <a:srgbClr val="FFFF99"/>
      </a:lt2>
      <a:accent1>
        <a:srgbClr val="009966"/>
      </a:accent1>
      <a:accent2>
        <a:srgbClr val="00CCCC"/>
      </a:accent2>
      <a:accent3>
        <a:srgbClr val="ADB8FF"/>
      </a:accent3>
      <a:accent4>
        <a:srgbClr val="DADADA"/>
      </a:accent4>
      <a:accent5>
        <a:srgbClr val="AACAB8"/>
      </a:accent5>
      <a:accent6>
        <a:srgbClr val="00B9B9"/>
      </a:accent6>
      <a:hlink>
        <a:srgbClr val="000080"/>
      </a:hlink>
      <a:folHlink>
        <a:srgbClr val="9999FF"/>
      </a:folHlink>
    </a:clrScheme>
    <a:fontScheme name="A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A1 1">
        <a:dk1>
          <a:srgbClr val="000000"/>
        </a:dk1>
        <a:lt1>
          <a:srgbClr val="FFFFFF"/>
        </a:lt1>
        <a:dk2>
          <a:srgbClr val="0000FF"/>
        </a:dk2>
        <a:lt2>
          <a:srgbClr val="FFFF99"/>
        </a:lt2>
        <a:accent1>
          <a:srgbClr val="009966"/>
        </a:accent1>
        <a:accent2>
          <a:srgbClr val="00CCCC"/>
        </a:accent2>
        <a:accent3>
          <a:srgbClr val="AAAAFF"/>
        </a:accent3>
        <a:accent4>
          <a:srgbClr val="DADADA"/>
        </a:accent4>
        <a:accent5>
          <a:srgbClr val="AACAB8"/>
        </a:accent5>
        <a:accent6>
          <a:srgbClr val="00B9B9"/>
        </a:accent6>
        <a:hlink>
          <a:srgbClr val="000080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1 2">
        <a:dk1>
          <a:srgbClr val="000000"/>
        </a:dk1>
        <a:lt1>
          <a:srgbClr val="FFFFFF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A1">
  <a:themeElements>
    <a:clrScheme name="">
      <a:dk1>
        <a:srgbClr val="000000"/>
      </a:dk1>
      <a:lt1>
        <a:srgbClr val="FFFFFF"/>
      </a:lt1>
      <a:dk2>
        <a:srgbClr val="3366FF"/>
      </a:dk2>
      <a:lt2>
        <a:srgbClr val="FFFF99"/>
      </a:lt2>
      <a:accent1>
        <a:srgbClr val="009966"/>
      </a:accent1>
      <a:accent2>
        <a:srgbClr val="00CCCC"/>
      </a:accent2>
      <a:accent3>
        <a:srgbClr val="ADB8FF"/>
      </a:accent3>
      <a:accent4>
        <a:srgbClr val="DADADA"/>
      </a:accent4>
      <a:accent5>
        <a:srgbClr val="AACAB8"/>
      </a:accent5>
      <a:accent6>
        <a:srgbClr val="00B9B9"/>
      </a:accent6>
      <a:hlink>
        <a:srgbClr val="000080"/>
      </a:hlink>
      <a:folHlink>
        <a:srgbClr val="9999FF"/>
      </a:folHlink>
    </a:clrScheme>
    <a:fontScheme name="A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A1 1">
        <a:dk1>
          <a:srgbClr val="000000"/>
        </a:dk1>
        <a:lt1>
          <a:srgbClr val="FFFFFF"/>
        </a:lt1>
        <a:dk2>
          <a:srgbClr val="0000FF"/>
        </a:dk2>
        <a:lt2>
          <a:srgbClr val="FFFF99"/>
        </a:lt2>
        <a:accent1>
          <a:srgbClr val="009966"/>
        </a:accent1>
        <a:accent2>
          <a:srgbClr val="00CCCC"/>
        </a:accent2>
        <a:accent3>
          <a:srgbClr val="AAAAFF"/>
        </a:accent3>
        <a:accent4>
          <a:srgbClr val="DADADA"/>
        </a:accent4>
        <a:accent5>
          <a:srgbClr val="AACAB8"/>
        </a:accent5>
        <a:accent6>
          <a:srgbClr val="00B9B9"/>
        </a:accent6>
        <a:hlink>
          <a:srgbClr val="000080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1 2">
        <a:dk1>
          <a:srgbClr val="000000"/>
        </a:dk1>
        <a:lt1>
          <a:srgbClr val="FFFFFF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A1">
  <a:themeElements>
    <a:clrScheme name="">
      <a:dk1>
        <a:srgbClr val="000000"/>
      </a:dk1>
      <a:lt1>
        <a:srgbClr val="FFFFFF"/>
      </a:lt1>
      <a:dk2>
        <a:srgbClr val="3366FF"/>
      </a:dk2>
      <a:lt2>
        <a:srgbClr val="FFFF99"/>
      </a:lt2>
      <a:accent1>
        <a:srgbClr val="009966"/>
      </a:accent1>
      <a:accent2>
        <a:srgbClr val="00CCCC"/>
      </a:accent2>
      <a:accent3>
        <a:srgbClr val="ADB8FF"/>
      </a:accent3>
      <a:accent4>
        <a:srgbClr val="DADADA"/>
      </a:accent4>
      <a:accent5>
        <a:srgbClr val="AACAB8"/>
      </a:accent5>
      <a:accent6>
        <a:srgbClr val="00B9B9"/>
      </a:accent6>
      <a:hlink>
        <a:srgbClr val="000080"/>
      </a:hlink>
      <a:folHlink>
        <a:srgbClr val="9999FF"/>
      </a:folHlink>
    </a:clrScheme>
    <a:fontScheme name="A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A1 1">
        <a:dk1>
          <a:srgbClr val="000000"/>
        </a:dk1>
        <a:lt1>
          <a:srgbClr val="FFFFFF"/>
        </a:lt1>
        <a:dk2>
          <a:srgbClr val="0000FF"/>
        </a:dk2>
        <a:lt2>
          <a:srgbClr val="FFFF99"/>
        </a:lt2>
        <a:accent1>
          <a:srgbClr val="009966"/>
        </a:accent1>
        <a:accent2>
          <a:srgbClr val="00CCCC"/>
        </a:accent2>
        <a:accent3>
          <a:srgbClr val="AAAAFF"/>
        </a:accent3>
        <a:accent4>
          <a:srgbClr val="DADADA"/>
        </a:accent4>
        <a:accent5>
          <a:srgbClr val="AACAB8"/>
        </a:accent5>
        <a:accent6>
          <a:srgbClr val="00B9B9"/>
        </a:accent6>
        <a:hlink>
          <a:srgbClr val="000080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1 2">
        <a:dk1>
          <a:srgbClr val="000000"/>
        </a:dk1>
        <a:lt1>
          <a:srgbClr val="FFFFFF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66FF"/>
    </a:dk2>
    <a:lt2>
      <a:srgbClr val="FFFF99"/>
    </a:lt2>
    <a:accent1>
      <a:srgbClr val="009966"/>
    </a:accent1>
    <a:accent2>
      <a:srgbClr val="00CCCC"/>
    </a:accent2>
    <a:accent3>
      <a:srgbClr val="ADB8FF"/>
    </a:accent3>
    <a:accent4>
      <a:srgbClr val="DADADA"/>
    </a:accent4>
    <a:accent5>
      <a:srgbClr val="AACAB8"/>
    </a:accent5>
    <a:accent6>
      <a:srgbClr val="00B9B9"/>
    </a:accent6>
    <a:hlink>
      <a:srgbClr val="000080"/>
    </a:hlink>
    <a:folHlink>
      <a:srgbClr val="9999FF"/>
    </a:folHlink>
  </a:clrScheme>
  <a:fontScheme name="A1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Final Thesis defence presentation_CorREHERSALcted</Template>
  <TotalTime>32956</TotalTime>
  <Words>1528</Words>
  <Application>Microsoft Macintosh PowerPoint</Application>
  <PresentationFormat>On-screen Show (4:3)</PresentationFormat>
  <Paragraphs>251</Paragraphs>
  <Slides>43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Median</vt:lpstr>
      <vt:lpstr>Equity</vt:lpstr>
      <vt:lpstr>A1</vt:lpstr>
      <vt:lpstr>1_A1</vt:lpstr>
      <vt:lpstr>2_A1</vt:lpstr>
      <vt:lpstr>3_A1</vt:lpstr>
      <vt:lpstr>Bitmap Image</vt:lpstr>
      <vt:lpstr>SHYAM SUNDAR</vt:lpstr>
      <vt:lpstr>PowerPoint Presentation</vt:lpstr>
      <vt:lpstr>PowerPoint Presentation</vt:lpstr>
      <vt:lpstr>Visceral Leishmaniasis – Clinical Features</vt:lpstr>
      <vt:lpstr>PowerPoint Presentation</vt:lpstr>
      <vt:lpstr>Secondary infections</vt:lpstr>
      <vt:lpstr>Diagnosis of Visceral Leishmaniasis</vt:lpstr>
      <vt:lpstr>PowerPoint Presentation</vt:lpstr>
      <vt:lpstr>Treatment of VL</vt:lpstr>
      <vt:lpstr>Miltefosine</vt:lpstr>
      <vt:lpstr>Kala-azar Elimination Program</vt:lpstr>
      <vt:lpstr>Why Kala-azar Elimination Is Possible?  </vt:lpstr>
      <vt:lpstr>VL elimination </vt:lpstr>
      <vt:lpstr>PowerPoint Presentation</vt:lpstr>
      <vt:lpstr>PowerPoint Presentation</vt:lpstr>
      <vt:lpstr>Single Dose AmBisome Therapy in VL  </vt:lpstr>
      <vt:lpstr>Therapeutic options for VL</vt:lpstr>
      <vt:lpstr>PowerPoint Presentation</vt:lpstr>
      <vt:lpstr>Asymptomatic Infections</vt:lpstr>
      <vt:lpstr>Asymptomatic infections vs. clinical disease</vt:lpstr>
      <vt:lpstr>Serology and qPCR in asymptomatic individuals in Endemic Areas</vt:lpstr>
      <vt:lpstr>qPCR &amp; serology in Asymptomatic Individuals</vt:lpstr>
      <vt:lpstr>Key Challenges and management of  asymptomatic infection for VL elimination</vt:lpstr>
      <vt:lpstr>PowerPoint Presentation</vt:lpstr>
      <vt:lpstr>HIV-VL Coinfection</vt:lpstr>
      <vt:lpstr>HIV-VL Co-infection</vt:lpstr>
      <vt:lpstr>HIV-VL Co-infection  </vt:lpstr>
      <vt:lpstr>PowerPoint Presentation</vt:lpstr>
      <vt:lpstr>HIV-VL Co-infection –  Clinical features</vt:lpstr>
      <vt:lpstr>HIV-VL Co-infection - Diagnosis </vt:lpstr>
      <vt:lpstr>HIV-VL Co-infection - Treatment</vt:lpstr>
      <vt:lpstr>Maintenance:  </vt:lpstr>
      <vt:lpstr>Post Kala-azar Dermal Leishmaniasis</vt:lpstr>
      <vt:lpstr>PKDL</vt:lpstr>
      <vt:lpstr>PowerPoint Presentation</vt:lpstr>
      <vt:lpstr>PowerPoint Presentation</vt:lpstr>
      <vt:lpstr>Diagnosis of PKDL</vt:lpstr>
      <vt:lpstr>Tretment of PKDL</vt:lpstr>
      <vt:lpstr>PKDL: Before &amp; After Miltefosine Tt  </vt:lpstr>
      <vt:lpstr>      PKDL : The problems</vt:lpstr>
      <vt:lpstr>PowerPoint Presentation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OPSingh</dc:creator>
  <cp:lastModifiedBy>Shyam Sundar</cp:lastModifiedBy>
  <cp:revision>193</cp:revision>
  <dcterms:created xsi:type="dcterms:W3CDTF">2006-08-16T00:00:00Z</dcterms:created>
  <dcterms:modified xsi:type="dcterms:W3CDTF">2016-10-15T15:12:26Z</dcterms:modified>
</cp:coreProperties>
</file>