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3"/>
  </p:notesMasterIdLst>
  <p:sldIdLst>
    <p:sldId id="256" r:id="rId2"/>
    <p:sldId id="390" r:id="rId3"/>
    <p:sldId id="392" r:id="rId4"/>
    <p:sldId id="393" r:id="rId5"/>
    <p:sldId id="395" r:id="rId6"/>
    <p:sldId id="398" r:id="rId7"/>
    <p:sldId id="415" r:id="rId8"/>
    <p:sldId id="397" r:id="rId9"/>
    <p:sldId id="276" r:id="rId10"/>
    <p:sldId id="344" r:id="rId11"/>
    <p:sldId id="345" r:id="rId12"/>
    <p:sldId id="277" r:id="rId13"/>
    <p:sldId id="279" r:id="rId14"/>
    <p:sldId id="404" r:id="rId15"/>
    <p:sldId id="330" r:id="rId16"/>
    <p:sldId id="405" r:id="rId17"/>
    <p:sldId id="346" r:id="rId18"/>
    <p:sldId id="399" r:id="rId19"/>
    <p:sldId id="401" r:id="rId20"/>
    <p:sldId id="402" r:id="rId21"/>
    <p:sldId id="342" r:id="rId22"/>
    <p:sldId id="288" r:id="rId23"/>
    <p:sldId id="289" r:id="rId24"/>
    <p:sldId id="290" r:id="rId25"/>
    <p:sldId id="291" r:id="rId26"/>
    <p:sldId id="292" r:id="rId27"/>
    <p:sldId id="411" r:id="rId28"/>
    <p:sldId id="294" r:id="rId29"/>
    <p:sldId id="295" r:id="rId30"/>
    <p:sldId id="296" r:id="rId31"/>
    <p:sldId id="297" r:id="rId32"/>
    <p:sldId id="412" r:id="rId33"/>
    <p:sldId id="316" r:id="rId34"/>
    <p:sldId id="317" r:id="rId35"/>
    <p:sldId id="318" r:id="rId36"/>
    <p:sldId id="319" r:id="rId37"/>
    <p:sldId id="339" r:id="rId38"/>
    <p:sldId id="340" r:id="rId39"/>
    <p:sldId id="325" r:id="rId40"/>
    <p:sldId id="324" r:id="rId41"/>
    <p:sldId id="347" r:id="rId42"/>
    <p:sldId id="351" r:id="rId43"/>
    <p:sldId id="331" r:id="rId44"/>
    <p:sldId id="350" r:id="rId45"/>
    <p:sldId id="420" r:id="rId46"/>
    <p:sldId id="421" r:id="rId47"/>
    <p:sldId id="422" r:id="rId48"/>
    <p:sldId id="419" r:id="rId49"/>
    <p:sldId id="418" r:id="rId50"/>
    <p:sldId id="416" r:id="rId51"/>
    <p:sldId id="417" r:id="rId52"/>
    <p:sldId id="414" r:id="rId53"/>
    <p:sldId id="391" r:id="rId54"/>
    <p:sldId id="406" r:id="rId55"/>
    <p:sldId id="407" r:id="rId56"/>
    <p:sldId id="326" r:id="rId57"/>
    <p:sldId id="322" r:id="rId58"/>
    <p:sldId id="321" r:id="rId59"/>
    <p:sldId id="332" r:id="rId60"/>
    <p:sldId id="333" r:id="rId61"/>
    <p:sldId id="341" r:id="rId62"/>
    <p:sldId id="323" r:id="rId63"/>
    <p:sldId id="338" r:id="rId64"/>
    <p:sldId id="293" r:id="rId65"/>
    <p:sldId id="320" r:id="rId66"/>
    <p:sldId id="367" r:id="rId67"/>
    <p:sldId id="368" r:id="rId68"/>
    <p:sldId id="369" r:id="rId69"/>
    <p:sldId id="409" r:id="rId70"/>
    <p:sldId id="410" r:id="rId71"/>
    <p:sldId id="388" r:id="rId72"/>
    <p:sldId id="396" r:id="rId73"/>
    <p:sldId id="389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382" r:id="rId87"/>
    <p:sldId id="383" r:id="rId88"/>
    <p:sldId id="384" r:id="rId89"/>
    <p:sldId id="385" r:id="rId90"/>
    <p:sldId id="386" r:id="rId91"/>
    <p:sldId id="387" r:id="rId92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p14="http://schemas.microsoft.com/office/powerpoint/2010/main" xmlns:mv="urn:schemas-microsoft-com:mac:vml" xmlns:mc="http://schemas.openxmlformats.org/markup-compatibility/2006" val="1"/>
      </p:ext>
    </p:extLst>
  </p:showPr>
  <p:clrMru>
    <a:srgbClr val="0033CC"/>
    <a:srgbClr val="FF9900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32" d="100"/>
          <a:sy n="32" d="100"/>
        </p:scale>
        <p:origin x="-924" y="-870"/>
      </p:cViewPr>
      <p:guideLst>
        <p:guide orient="horz" pos="4200"/>
        <p:guide pos="67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1.6764629773391004E-4"/>
          <c:y val="4.8501245036678103E-2"/>
          <c:w val="0.97500000000000098"/>
          <c:h val="0.950862340483301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050"/>
            </a:solidFill>
          </c:spPr>
          <c:explosion val="25"/>
          <c:dPt>
            <c:idx val="0"/>
            <c:explosion val="5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64-4544-BAD6-E9D4550A685B}"/>
              </c:ext>
            </c:extLst>
          </c:dPt>
          <c:dPt>
            <c:idx val="1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64-4544-BAD6-E9D4550A685B}"/>
              </c:ext>
            </c:extLst>
          </c:dPt>
          <c:dLbls>
            <c:dLbl>
              <c:idx val="0"/>
              <c:layout>
                <c:manualLayout>
                  <c:x val="-8.9450899430254208E-2"/>
                  <c:y val="5.7688329323417921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effectLst/>
                      </a:defRPr>
                    </a:pPr>
                    <a:r>
                      <a:rPr lang="en-US" sz="2400" b="1" dirty="0">
                        <a:solidFill>
                          <a:schemeClr val="bg1"/>
                        </a:solidFill>
                        <a:effectLst/>
                      </a:rPr>
                      <a:t>30%</a:t>
                    </a:r>
                    <a:endParaRPr lang="en-US" sz="2400" b="1" dirty="0">
                      <a:solidFill>
                        <a:srgbClr val="002F5F"/>
                      </a:solidFill>
                      <a:effectLst/>
                    </a:endParaRP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64-4544-BAD6-E9D4550A685B}"/>
                </c:ext>
              </c:extLst>
            </c:dLbl>
            <c:dLbl>
              <c:idx val="1"/>
              <c:layout>
                <c:manualLayout>
                  <c:x val="0.10564204436335702"/>
                  <c:y val="-0.29528834937299508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effectLst/>
                      </a:defRPr>
                    </a:pPr>
                    <a:r>
                      <a:rPr lang="en-US" sz="2400" b="1" dirty="0">
                        <a:solidFill>
                          <a:schemeClr val="bg1"/>
                        </a:solidFill>
                        <a:effectLst/>
                      </a:rPr>
                      <a:t>70%</a:t>
                    </a:r>
                    <a:endParaRPr lang="en-US" sz="2400" b="1" dirty="0">
                      <a:solidFill>
                        <a:srgbClr val="002F5F"/>
                      </a:solidFill>
                      <a:effectLst/>
                    </a:endParaRP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64-4544-BAD6-E9D4550A6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LDL-C Under Control</c:v>
                </c:pt>
                <c:pt idx="1">
                  <c:v>LDL-C Not Controlled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A64-4544-BAD6-E9D4550A685B}"/>
            </c:ext>
          </c:extLst>
        </c:ser>
      </c:pie3DChart>
    </c:plotArea>
    <c:plotVisOnly val="1"/>
    <c:dispBlanksAs val="zero"/>
  </c:chart>
  <c:spPr>
    <a:noFill/>
    <a:effectLst>
      <a:outerShdw blurRad="76200" dist="12700" dir="2700000" sy="-23000" kx="-800400" algn="bl" rotWithShape="0">
        <a:schemeClr val="tx1">
          <a:lumMod val="65000"/>
          <a:lumOff val="35000"/>
          <a:alpha val="20000"/>
        </a:schemeClr>
      </a:outerShdw>
    </a:effectLst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5499857441741897E-2"/>
          <c:y val="0"/>
          <c:w val="0.7377592470295562"/>
          <c:h val="0.883416699907644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spPr>
              <a:solidFill>
                <a:srgbClr val="0070C0"/>
              </a:solidFill>
              <a:ln w="28575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479-4A7A-BF20-97F524A172BD}"/>
              </c:ext>
            </c:extLst>
          </c:dPt>
          <c:dPt>
            <c:idx val="1"/>
            <c:spPr>
              <a:solidFill>
                <a:srgbClr val="00B050"/>
              </a:solidFill>
              <a:ln w="28575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479-4A7A-BF20-97F524A172BD}"/>
              </c:ext>
            </c:extLst>
          </c:dPt>
          <c:cat>
            <c:strRef>
              <c:f>Sheet1!$A$2:$A$3</c:f>
              <c:strCache>
                <c:ptCount val="2"/>
                <c:pt idx="0">
                  <c:v>High LDL-C</c:v>
                </c:pt>
                <c:pt idx="1">
                  <c:v>Normal LDL-C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479-4A7A-BF20-97F524A172BD}"/>
            </c:ext>
          </c:extLst>
        </c:ser>
        <c:firstSliceAng val="27"/>
      </c:pieChart>
    </c:plotArea>
    <c:plotVisOnly val="1"/>
    <c:dispBlanksAs val="zero"/>
  </c:chart>
  <c:txPr>
    <a:bodyPr/>
    <a:lstStyle/>
    <a:p>
      <a:pPr>
        <a:defRPr sz="2000"/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5499857441741897E-2"/>
          <c:y val="0"/>
          <c:w val="0.66503197327607122"/>
          <c:h val="0.67734738018859419"/>
        </c:manualLayout>
      </c:layout>
      <c:pieChart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dPt>
            <c:idx val="0"/>
            <c:spPr>
              <a:gradFill flip="none" rotWithShape="1">
                <a:gsLst>
                  <a:gs pos="0">
                    <a:srgbClr val="F68E38">
                      <a:shade val="30000"/>
                      <a:satMod val="115000"/>
                    </a:srgbClr>
                  </a:gs>
                  <a:gs pos="50000">
                    <a:srgbClr val="F68E38">
                      <a:shade val="67500"/>
                      <a:satMod val="115000"/>
                    </a:srgbClr>
                  </a:gs>
                  <a:gs pos="100000">
                    <a:srgbClr val="F68E38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28575">
                <a:solidFill>
                  <a:schemeClr val="bg1"/>
                </a:solidFill>
              </a:ln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8F-45DC-932D-7F8C0991A056}"/>
              </c:ext>
            </c:extLst>
          </c:dPt>
          <c:dPt>
            <c:idx val="1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8575">
                <a:solidFill>
                  <a:schemeClr val="bg1"/>
                </a:solidFill>
              </a:ln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8F-45DC-932D-7F8C0991A056}"/>
              </c:ext>
            </c:extLst>
          </c:dPt>
          <c:dPt>
            <c:idx val="2"/>
            <c:spPr>
              <a:gradFill flip="none" rotWithShape="1">
                <a:gsLst>
                  <a:gs pos="0">
                    <a:srgbClr val="C0504D">
                      <a:shade val="30000"/>
                      <a:satMod val="115000"/>
                    </a:srgbClr>
                  </a:gs>
                  <a:gs pos="50000">
                    <a:srgbClr val="C0504D">
                      <a:shade val="67500"/>
                      <a:satMod val="115000"/>
                    </a:srgbClr>
                  </a:gs>
                  <a:gs pos="100000">
                    <a:srgbClr val="C0504D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chemeClr val="bg1"/>
                </a:solidFill>
              </a:ln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8F-45DC-932D-7F8C0991A056}"/>
              </c:ext>
            </c:extLst>
          </c:dPt>
          <c:cat>
            <c:strRef>
              <c:f>Sheet1!$A$2:$A$4</c:f>
              <c:strCache>
                <c:ptCount val="3"/>
                <c:pt idx="0">
                  <c:v>Treated at goal</c:v>
                </c:pt>
                <c:pt idx="1">
                  <c:v>Treated not at goal</c:v>
                </c:pt>
                <c:pt idx="2">
                  <c:v>Untreated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23</c:v>
                </c:pt>
                <c:pt idx="1">
                  <c:v>11</c:v>
                </c:pt>
                <c:pt idx="2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78F-45DC-932D-7F8C0991A056}"/>
            </c:ext>
          </c:extLst>
        </c:ser>
        <c:firstSliceAng val="0"/>
      </c:pieChart>
    </c:plotArea>
    <c:plotVisOnly val="1"/>
    <c:dispBlanksAs val="zero"/>
  </c:chart>
  <c:spPr>
    <a:effectLst/>
  </c:spPr>
  <c:txPr>
    <a:bodyPr/>
    <a:lstStyle/>
    <a:p>
      <a:pPr>
        <a:defRPr sz="1800"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0.42439</cdr:x>
      <cdr:y>0.31982</cdr:y>
    </cdr:from>
    <cdr:to>
      <cdr:x>0.71931</cdr:x>
      <cdr:y>0.6588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61415" y="1400113"/>
          <a:ext cx="1779996" cy="1483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chemeClr val="bg1"/>
              </a:solidFill>
            </a:rPr>
            <a:t>71 million (33.5%) have high LDL-C</a:t>
          </a:r>
          <a:r>
            <a:rPr lang="en-US" sz="1800" b="1" baseline="30000" dirty="0">
              <a:solidFill>
                <a:schemeClr val="bg1"/>
              </a:solidFill>
            </a:rPr>
            <a:t>b</a:t>
          </a:r>
          <a:endParaRPr lang="en-US" sz="1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0.09782</cdr:x>
      <cdr:y>0.22997</cdr:y>
    </cdr:from>
    <cdr:to>
      <cdr:x>0.4166</cdr:x>
      <cdr:y>0.75443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8990" y="838968"/>
          <a:ext cx="1202509" cy="1913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chemeClr val="bg1"/>
              </a:solidFill>
            </a:rPr>
            <a:t>66.5% 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at LDL-C 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goal levels 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without 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cholesterol-lowering medication</a:t>
          </a:r>
          <a:r>
            <a:rPr lang="en-US" sz="1800" b="1" baseline="30000" dirty="0">
              <a:solidFill>
                <a:schemeClr val="bg1"/>
              </a:solidFill>
            </a:rPr>
            <a:t>b</a:t>
          </a:r>
          <a:endParaRPr lang="en-US" sz="18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632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1pPr>
    <a:lvl2pPr indent="2286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2pPr>
    <a:lvl3pPr indent="4572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3pPr>
    <a:lvl4pPr indent="6858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4pPr>
    <a:lvl5pPr indent="9144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5pPr>
    <a:lvl6pPr indent="11430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6pPr>
    <a:lvl7pPr indent="13716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7pPr>
    <a:lvl8pPr indent="16002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8pPr>
    <a:lvl9pPr indent="1828800" defTabSz="457200" latinLnBrk="0">
      <a:lnSpc>
        <a:spcPct val="125000"/>
      </a:lnSpc>
      <a:defRPr sz="1700">
        <a:latin typeface="Apple SD 산돌고딕 Neo 일반체"/>
        <a:ea typeface="Apple SD 산돌고딕 Neo 일반체"/>
        <a:cs typeface="Apple SD 산돌고딕 Neo 일반체"/>
        <a:sym typeface="Apple SD 산돌고딕 Neo 일반체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7420D64-575D-49FB-A39C-3D1F72C553DF}" type="slidenum">
              <a:rPr lang="en-US"/>
              <a:pPr/>
              <a:t>22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695325"/>
            <a:ext cx="54816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70C13E31-6770-4BEE-9296-49E938F492EC}" type="slidenum">
              <a:rPr lang="en-US">
                <a:latin typeface="Times New Roman" pitchFamily="18" charset="0"/>
                <a:cs typeface="Arial" pitchFamily="34" charset="0"/>
              </a:rPr>
              <a:pPr/>
              <a:t>50</a:t>
            </a:fld>
            <a:endParaRPr lang="en-US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/>
        <p:txBody>
          <a:bodyPr lIns="89419" tIns="44710" rIns="89419" bIns="44710"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Included among the cardiovascular events were death, myocardial infarction, unstable angina requiring hospitalization,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coronary revascularization, stroke, transient ischemic attack, and hospitalization for heart failure. Cardiovascular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events were reported in 29 of 2976 patients in the evolocumab group (Kaplan–Meier 1-year event rate, 0.95%)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and in 31 of 1489 patients in the standard-therapy group (Kaplan–Meier 1-year event rate, 2.18%). The inset shows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the same data on an expanded y axis. The P value was calculated with the use of a log-rank test.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19" tIns="44710" rIns="89419" bIns="44710"/>
          <a:lstStyle/>
          <a:p>
            <a:pPr algn="ctr" hangingPunct="0"/>
            <a:fld id="{96387D97-4002-4BF6-AEA0-ADEC5F07AABE}" type="slidenum">
              <a:rPr lang="en-US">
                <a:latin typeface="Helvetica Light"/>
              </a:rPr>
              <a:pPr algn="ctr" hangingPunct="0"/>
              <a:t>57</a:t>
            </a:fld>
            <a:endParaRPr lang="en-US">
              <a:latin typeface="Helvetica Ligh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/>
        <p:txBody>
          <a:bodyPr lIns="89419" tIns="44710" rIns="89419" bIns="44710"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LDL cholesterol was measured in both the OSLER-1 and OSLER-2 trials at 12, 24, and 48 weeks and in the OSLER-1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trial at 4 and 36 weeks. Shown are median values with 95% confidence intervals in the two studies. Values for the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baseline measurement were obtained before randomization into a parent study. The dashed lines indicate that patients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were receiving either evolocumab or placebo during the period from baseline to enrollment into OSLER. In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the chart below the graph, the absolute and percentage reductions in the LDL level in the evolocumab group are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000000"/>
                </a:solidFill>
              </a:rPr>
              <a:t>compared with those in the standard-therapy group and are presented as means.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19" tIns="44710" rIns="89419" bIns="44710"/>
          <a:lstStyle/>
          <a:p>
            <a:pPr algn="ctr" hangingPunct="0"/>
            <a:fld id="{48F10A2D-6B5B-44D5-A8A9-A551CB9A7CBB}" type="slidenum">
              <a:rPr lang="en-US">
                <a:latin typeface="Helvetica Light"/>
              </a:rPr>
              <a:pPr algn="ctr" hangingPunct="0"/>
              <a:t>58</a:t>
            </a:fld>
            <a:endParaRPr lang="en-US">
              <a:latin typeface="Helvetica Ligh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120" y="8685552"/>
            <a:ext cx="2971336" cy="456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89419" tIns="44710" rIns="89419" bIns="44710" numCol="1" anchorCtr="0" compatLnSpc="1">
            <a:prstTxWarp prst="textNoShape">
              <a:avLst/>
            </a:prstTxWarp>
          </a:bodyPr>
          <a:lstStyle/>
          <a:p>
            <a:fld id="{ED6497B8-E8F6-4820-8439-7F793C17E672}" type="slidenum">
              <a:rPr lang="en-US" smtClean="0">
                <a:latin typeface="Arial" pitchFamily="34" charset="0"/>
              </a:rPr>
              <a:pPr/>
              <a:t>59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89419" tIns="44710" rIns="89419" bIns="4471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Higher Founder effect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D7AB833A-2B86-4688-B2AA-308FCC7CFE67}" type="slidenum">
              <a:rPr lang="en-US" sz="1200"/>
              <a:pPr algn="r"/>
              <a:t>59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142875"/>
            <a:ext cx="6581775" cy="4114800"/>
          </a:xfrm>
          <a:ln/>
        </p:spPr>
      </p:sp>
      <p:sp>
        <p:nvSpPr>
          <p:cNvPr id="15872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7388"/>
            <a:ext cx="54864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327185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 New Roman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78FA6C01-863B-40C1-B59C-92E4C55E3D7B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Image Placeholder 25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4130917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 New Roman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defTabSz="942975"/>
            <a:fld id="{29F2E8E8-DC0D-4C2E-8A88-7A16579E17B3}" type="slidenum">
              <a:rPr lang="en-US"/>
              <a:pPr defTabSz="942975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defTabSz="942975"/>
            <a:fld id="{19F5BF97-7A24-41AC-8730-6404C10C59B7}" type="slidenum">
              <a:rPr lang="en-GB"/>
              <a:pPr defTabSz="942975"/>
              <a:t>80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defTabSz="769938" eaLnBrk="0" hangingPunct="0"/>
            <a:fld id="{2A07C41B-F044-40F8-B4F1-2F993710FAFA}" type="slidenum">
              <a:rPr lang="en-US" sz="1000"/>
              <a:pPr defTabSz="769938" eaLnBrk="0" hangingPunct="0"/>
              <a:t>81</a:t>
            </a:fld>
            <a:endParaRPr lang="en-US"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7388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F7714032-95F0-44F0-BC05-B2B5E41B6BA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933393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6044" y="559008"/>
            <a:ext cx="5565913" cy="3147934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Maley/19/Figure 36-22</a:t>
            </a:r>
          </a:p>
          <a:p>
            <a:pPr eaLnBrk="1" hangingPunct="1">
              <a:spcBef>
                <a:spcPct val="0"/>
              </a:spcBef>
            </a:pPr>
            <a:endParaRPr lang="en-GB" smtClean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b="1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What about arcus cornealis?  Also can we note that tendon xanthomas [in asterix] may not be visible but detected through physical exam? </a:t>
            </a:r>
          </a:p>
        </p:txBody>
      </p:sp>
      <p:sp>
        <p:nvSpPr>
          <p:cNvPr id="72708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hangingPunct="0"/>
            <a:r>
              <a:rPr lang="en-US">
                <a:latin typeface="Helvetica Light"/>
              </a:rPr>
              <a:t>FH Presentations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558800"/>
            <a:ext cx="5035550" cy="31480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77697817-EE29-40D0-BAF6-E4323081669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475" y="2395454"/>
            <a:ext cx="936805" cy="863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3369" tIns="46684" rIns="93369" bIns="46684" rtlCol="0">
            <a:spAutoFit/>
          </a:bodyPr>
          <a:lstStyle/>
          <a:p>
            <a:r>
              <a:rPr lang="en-US" sz="1000" dirty="0"/>
              <a:t>Waters DD, et al.2009:31, A2, and 33, B3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39280" y="2322286"/>
            <a:ext cx="1389595" cy="306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9280" y="2695668"/>
            <a:ext cx="597431" cy="45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065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14328" y="2239863"/>
            <a:ext cx="14307344" cy="4514454"/>
          </a:xfrm>
          <a:prstGeom prst="rect">
            <a:avLst/>
          </a:prstGeom>
        </p:spPr>
        <p:txBody>
          <a:bodyPr lIns="69453" tIns="69453" rIns="69453" bIns="69453" anchor="b">
            <a:normAutofit/>
          </a:bodyPr>
          <a:lstStyle>
            <a:lvl1pPr defTabSz="584200"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14328" y="6875859"/>
            <a:ext cx="14307344" cy="1545333"/>
          </a:xfrm>
          <a:prstGeom prst="rect">
            <a:avLst/>
          </a:prstGeom>
        </p:spPr>
        <p:txBody>
          <a:bodyPr lIns="69453" tIns="69453" rIns="69453" bIns="69453" anchor="t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3514328" y="8699003"/>
            <a:ext cx="14307344" cy="647701"/>
          </a:xfrm>
          <a:prstGeom prst="rect">
            <a:avLst/>
          </a:prstGeom>
        </p:spPr>
        <p:txBody>
          <a:bodyPr lIns="69453" tIns="69453" rIns="69453" bIns="69453" anchor="t">
            <a:sp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sz="quarter" idx="14"/>
          </p:nvPr>
        </p:nvSpPr>
        <p:spPr>
          <a:xfrm>
            <a:off x="3514328" y="5832971"/>
            <a:ext cx="14307344" cy="939801"/>
          </a:xfrm>
          <a:prstGeom prst="rect">
            <a:avLst/>
          </a:prstGeom>
        </p:spPr>
        <p:txBody>
          <a:bodyPr lIns="69453" tIns="69453" rIns="69453" bIns="69453">
            <a:sp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pic" idx="13"/>
          </p:nvPr>
        </p:nvSpPr>
        <p:spPr>
          <a:xfrm>
            <a:off x="1778000" y="0"/>
            <a:ext cx="17772641" cy="13335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1555750" y="2678112"/>
            <a:ext cx="18224500" cy="4067176"/>
          </a:xfrm>
          <a:prstGeom prst="rect">
            <a:avLst/>
          </a:prstGeom>
        </p:spPr>
        <p:txBody>
          <a:bodyPr lIns="44450" tIns="44450" rIns="44450" bIns="44450" anchor="b">
            <a:normAutofit/>
          </a:bodyPr>
          <a:lstStyle>
            <a:lvl1pPr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1555750" y="6856412"/>
            <a:ext cx="18224500" cy="1389063"/>
          </a:xfrm>
          <a:prstGeom prst="rect">
            <a:avLst/>
          </a:prstGeom>
        </p:spPr>
        <p:txBody>
          <a:bodyPr lIns="44450" tIns="44450" rIns="44450" bIns="4445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10456297" y="12112625"/>
            <a:ext cx="412294" cy="419100"/>
          </a:xfrm>
          <a:prstGeom prst="rect">
            <a:avLst/>
          </a:prstGeom>
        </p:spPr>
        <p:txBody>
          <a:bodyPr lIns="44450" tIns="44450" rIns="44450" bIns="44450"/>
          <a:lstStyle>
            <a:lvl1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/>
          <p:nvPr/>
        </p:nvSpPr>
        <p:spPr>
          <a:xfrm>
            <a:off x="20333970" y="12928600"/>
            <a:ext cx="10020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535353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r>
              <a:t>SB/SPLL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12359571"/>
            <a:ext cx="4978400" cy="709965"/>
          </a:xfrm>
          <a:prstGeom prst="rect">
            <a:avLst/>
          </a:prstGeom>
        </p:spPr>
        <p:txBody>
          <a:bodyPr lIns="198114" tIns="99057" rIns="198114" bIns="99057"/>
          <a:lstStyle/>
          <a:p>
            <a:fld id="{1D8BD707-D9CF-40AE-B4C6-C98DA3205C09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89800" y="12359571"/>
            <a:ext cx="6756400" cy="709965"/>
          </a:xfrm>
          <a:prstGeom prst="rect">
            <a:avLst/>
          </a:prstGeom>
        </p:spPr>
        <p:txBody>
          <a:bodyPr lIns="198114" tIns="99057" rIns="198114" bIns="9905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22001" y="12700000"/>
            <a:ext cx="479298" cy="471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12359571"/>
            <a:ext cx="4978400" cy="709965"/>
          </a:xfrm>
          <a:prstGeom prst="rect">
            <a:avLst/>
          </a:prstGeom>
        </p:spPr>
        <p:txBody>
          <a:bodyPr lIns="198114" tIns="99057" rIns="198114" bIns="99057"/>
          <a:lstStyle/>
          <a:p>
            <a:fld id="{1D8BD707-D9CF-40AE-B4C6-C98DA3205C09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89800" y="12359571"/>
            <a:ext cx="6756400" cy="709965"/>
          </a:xfrm>
          <a:prstGeom prst="rect">
            <a:avLst/>
          </a:prstGeom>
        </p:spPr>
        <p:txBody>
          <a:bodyPr lIns="198114" tIns="99057" rIns="198114" bIns="9905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22001" y="12700000"/>
            <a:ext cx="479298" cy="471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192742" y="1355109"/>
            <a:ext cx="18950517" cy="10998287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  <a:effectLst>
            <a:prstShdw prst="shdw17" dist="17961" dir="2700000">
              <a:srgbClr val="7A1F5C"/>
            </a:prstShdw>
          </a:effectLst>
        </p:spPr>
        <p:txBody>
          <a:bodyPr wrap="none" lIns="198114" tIns="99057" rIns="198114" bIns="9905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52133" y="592668"/>
            <a:ext cx="19083867" cy="63649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3974455" y="868164"/>
            <a:ext cx="13369727" cy="809129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514328" y="9185175"/>
            <a:ext cx="14307344" cy="1944689"/>
          </a:xfrm>
          <a:prstGeom prst="rect">
            <a:avLst/>
          </a:prstGeom>
        </p:spPr>
        <p:txBody>
          <a:bodyPr lIns="69453" tIns="69453" rIns="69453" bIns="69453" anchor="b">
            <a:normAutofit/>
          </a:bodyPr>
          <a:lstStyle>
            <a:lvl1pPr defTabSz="584200"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514328" y="11199316"/>
            <a:ext cx="14307344" cy="1545333"/>
          </a:xfrm>
          <a:prstGeom prst="rect">
            <a:avLst/>
          </a:prstGeom>
        </p:spPr>
        <p:txBody>
          <a:bodyPr lIns="69453" tIns="69453" rIns="69453" bIns="69453" anchor="t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0414046" y="12640468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185333"/>
            <a:ext cx="18135600" cy="2222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600200" y="3852333"/>
            <a:ext cx="18135600" cy="8001000"/>
          </a:xfrm>
        </p:spPr>
        <p:txBody>
          <a:bodyPr/>
          <a:lstStyle/>
          <a:p>
            <a:pPr lvl="0"/>
            <a:endParaRPr lang="en-ZA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600200" y="12149667"/>
            <a:ext cx="4445000" cy="889000"/>
          </a:xfrm>
          <a:prstGeom prst="rect">
            <a:avLst/>
          </a:prstGeom>
          <a:ln/>
        </p:spPr>
        <p:txBody>
          <a:bodyPr lIns="138678" tIns="69339" rIns="138678" bIns="69339"/>
          <a:lstStyle>
            <a:lvl1pPr defTabSz="1664135">
              <a:defRPr/>
            </a:lvl1pPr>
          </a:lstStyle>
          <a:p>
            <a:pPr>
              <a:defRPr/>
            </a:pPr>
            <a:endParaRPr lang="en-GB" sz="33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289800" y="12149667"/>
            <a:ext cx="6756400" cy="889000"/>
          </a:xfrm>
          <a:prstGeom prst="rect">
            <a:avLst/>
          </a:prstGeom>
          <a:ln/>
        </p:spPr>
        <p:txBody>
          <a:bodyPr lIns="138678" tIns="69339" rIns="138678" bIns="69339"/>
          <a:lstStyle>
            <a:lvl1pPr defTabSz="1664135">
              <a:defRPr/>
            </a:lvl1pPr>
          </a:lstStyle>
          <a:p>
            <a:pPr>
              <a:defRPr/>
            </a:pPr>
            <a:endParaRPr lang="en-GB" sz="33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351469" y="12700000"/>
            <a:ext cx="620363" cy="610424"/>
          </a:xfrm>
          <a:ln/>
        </p:spPr>
        <p:txBody>
          <a:bodyPr/>
          <a:lstStyle>
            <a:lvl1pPr defTabSz="1664135">
              <a:defRPr/>
            </a:lvl1pPr>
          </a:lstStyle>
          <a:p>
            <a:pPr>
              <a:defRPr/>
            </a:pPr>
            <a:fld id="{415BF528-D837-4A76-B0CE-09147932E511}" type="slidenum">
              <a:rPr lang="en-GB" sz="330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GB" sz="33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105293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14328" y="4410273"/>
            <a:ext cx="14307344" cy="4514454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defTabSz="584200"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0963175" y="868164"/>
            <a:ext cx="7292579" cy="1125140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080246" y="868164"/>
            <a:ext cx="7292579" cy="5452071"/>
          </a:xfrm>
          <a:prstGeom prst="rect">
            <a:avLst/>
          </a:prstGeom>
        </p:spPr>
        <p:txBody>
          <a:bodyPr lIns="69453" tIns="69453" rIns="69453" bIns="69453" anchor="b">
            <a:normAutofit/>
          </a:bodyPr>
          <a:lstStyle>
            <a:lvl1pPr defTabSz="584200">
              <a:defRPr sz="8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080246" y="6511230"/>
            <a:ext cx="7292579" cy="5608341"/>
          </a:xfrm>
          <a:prstGeom prst="rect">
            <a:avLst/>
          </a:prstGeom>
        </p:spPr>
        <p:txBody>
          <a:bodyPr lIns="69453" tIns="69453" rIns="69453" bIns="69453" anchor="t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3080246" y="607714"/>
            <a:ext cx="15175508" cy="2951759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defTabSz="584200"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3080246" y="607714"/>
            <a:ext cx="15175508" cy="2951759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defTabSz="584200"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3080246" y="3559472"/>
            <a:ext cx="15175508" cy="8594825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marL="5926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371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4816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261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3706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/>
        </p:nvSpPr>
        <p:spPr>
          <a:xfrm>
            <a:off x="20333970" y="12928600"/>
            <a:ext cx="10020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535353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r>
              <a:t>SB/SPLL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sz="half" idx="13"/>
          </p:nvPr>
        </p:nvSpPr>
        <p:spPr>
          <a:xfrm>
            <a:off x="10963175" y="3559472"/>
            <a:ext cx="7292579" cy="8594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3080246" y="538261"/>
            <a:ext cx="15175508" cy="2951759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defTabSz="584200">
              <a:defRPr sz="108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3080246" y="3559472"/>
            <a:ext cx="7292579" cy="8594825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marL="465364" indent="-465364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08264" indent="-465364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151164" indent="-465364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494064" indent="-465364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836964" indent="-465364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3080246" y="1736328"/>
            <a:ext cx="15175508" cy="9862344"/>
          </a:xfrm>
          <a:prstGeom prst="rect">
            <a:avLst/>
          </a:prstGeom>
        </p:spPr>
        <p:txBody>
          <a:bodyPr lIns="69453" tIns="69453" rIns="69453" bIns="69453">
            <a:normAutofit/>
          </a:bodyPr>
          <a:lstStyle>
            <a:lvl1pPr marL="5926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371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4816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261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370666" indent="-592666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sz="half" idx="13"/>
          </p:nvPr>
        </p:nvSpPr>
        <p:spPr>
          <a:xfrm>
            <a:off x="3080246" y="1215429"/>
            <a:ext cx="7292579" cy="109041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4"/>
          </p:nvPr>
        </p:nvSpPr>
        <p:spPr>
          <a:xfrm>
            <a:off x="10963175" y="6962675"/>
            <a:ext cx="7292579" cy="515689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5"/>
          </p:nvPr>
        </p:nvSpPr>
        <p:spPr>
          <a:xfrm>
            <a:off x="10971677" y="1215429"/>
            <a:ext cx="7292579" cy="515689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</p:spPr>
        <p:txBody>
          <a:bodyPr lIns="69453" tIns="69453" rIns="69453" bIns="69453"/>
          <a:lstStyle>
            <a:lvl1pPr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84200" y="342900"/>
            <a:ext cx="20167600" cy="334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63500" tIns="63500" rIns="63500" bIns="6350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84200" y="342900"/>
            <a:ext cx="20167600" cy="1262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63500" tIns="63500" rIns="63500" bIns="635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452100" y="12700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sz="2400">
                <a:solidFill>
                  <a:srgbClr val="23232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406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914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422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1930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438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2946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3454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962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4470400" marR="0" indent="-406400" algn="l" defTabSz="825500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0" y="936171"/>
            <a:ext cx="21336000" cy="181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4450" tIns="44450" rIns="44450" bIns="44450">
            <a:spAutoFit/>
          </a:bodyPr>
          <a:lstStyle/>
          <a:p>
            <a:pPr defTabSz="825500">
              <a:defRPr sz="57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lang="en-US" sz="7200" b="1" dirty="0" smtClean="0">
                <a:solidFill>
                  <a:srgbClr val="FF9900"/>
                </a:solidFill>
              </a:rPr>
              <a:t>Management of difficult dyslipidemia</a:t>
            </a:r>
            <a:r>
              <a:rPr sz="7200" b="1" dirty="0" smtClean="0">
                <a:solidFill>
                  <a:srgbClr val="FF9900"/>
                </a:solidFill>
              </a:rPr>
              <a:t> </a:t>
            </a:r>
            <a:endParaRPr sz="7200" b="1" dirty="0">
              <a:solidFill>
                <a:srgbClr val="FF9900"/>
              </a:solidFill>
            </a:endParaRPr>
          </a:p>
          <a:p>
            <a:pPr defTabSz="825500">
              <a:defRPr sz="28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pPr>
            <a:endParaRPr sz="4000" b="1" dirty="0">
              <a:solidFill>
                <a:srgbClr val="FFC0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30286" y="9197554"/>
            <a:ext cx="15087600" cy="353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en-US" b="1" dirty="0">
                <a:solidFill>
                  <a:srgbClr val="0033CC"/>
                </a:solidFill>
                <a:latin typeface="Calibri" pitchFamily="34" charset="0"/>
              </a:rPr>
              <a:t>    </a:t>
            </a:r>
            <a:r>
              <a:rPr lang="en-US" sz="4400" b="1" dirty="0">
                <a:solidFill>
                  <a:srgbClr val="0033CC"/>
                </a:solidFill>
                <a:latin typeface="Calibri" pitchFamily="34" charset="0"/>
              </a:rPr>
              <a:t>Dr. J.P.S. Sawhney - DM,FESC,FACC                                            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en-US" sz="4400" b="1" dirty="0">
                <a:solidFill>
                  <a:srgbClr val="0033CC"/>
                </a:solidFill>
                <a:latin typeface="Calibri" pitchFamily="34" charset="0"/>
              </a:rPr>
              <a:t>Chief of Clinical Cardiology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en-US" sz="4400" b="1" dirty="0">
                <a:solidFill>
                  <a:srgbClr val="0033CC"/>
                </a:solidFill>
                <a:latin typeface="Calibri" pitchFamily="34" charset="0"/>
              </a:rPr>
              <a:t>Chairman -  Dept. of Cardiology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en-US" sz="4400" b="1" dirty="0">
                <a:solidFill>
                  <a:srgbClr val="0033CC"/>
                </a:solidFill>
                <a:latin typeface="Calibri" pitchFamily="34" charset="0"/>
              </a:rPr>
              <a:t>Sir Ganga Ram Hospital, New Delhi, India</a:t>
            </a:r>
          </a:p>
        </p:txBody>
      </p:sp>
      <p:pic>
        <p:nvPicPr>
          <p:cNvPr id="5" name="Picture 4" descr="NewBuildingBest2"/>
          <p:cNvPicPr>
            <a:picLocks noChangeAspect="1" noChangeArrowheads="1"/>
          </p:cNvPicPr>
          <p:nvPr/>
        </p:nvPicPr>
        <p:blipFill>
          <a:blip r:embed="rId3" cstate="print"/>
          <a:srcRect l="5774" r="1776"/>
          <a:stretch>
            <a:fillRect/>
          </a:stretch>
        </p:blipFill>
        <p:spPr bwMode="auto">
          <a:xfrm>
            <a:off x="5109042" y="4088316"/>
            <a:ext cx="11567874" cy="4684214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32031" r="53125" b="36298"/>
          <a:stretch>
            <a:fillRect/>
          </a:stretch>
        </p:blipFill>
        <p:spPr bwMode="auto">
          <a:xfrm>
            <a:off x="1909894" y="2947901"/>
            <a:ext cx="12090400" cy="851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Box 3"/>
          <p:cNvSpPr txBox="1">
            <a:spLocks noChangeArrowheads="1"/>
          </p:cNvSpPr>
          <p:nvPr/>
        </p:nvSpPr>
        <p:spPr bwMode="auto">
          <a:xfrm>
            <a:off x="0" y="1901473"/>
            <a:ext cx="21336000" cy="113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100" b="1" dirty="0">
                <a:solidFill>
                  <a:srgbClr val="FF9900"/>
                </a:solidFill>
              </a:rPr>
              <a:t>Maximal mean change after habitual food intake</a:t>
            </a:r>
          </a:p>
        </p:txBody>
      </p:sp>
      <p:sp>
        <p:nvSpPr>
          <p:cNvPr id="105476" name="TextBox 4"/>
          <p:cNvSpPr txBox="1">
            <a:spLocks noChangeArrowheads="1"/>
          </p:cNvSpPr>
          <p:nvPr/>
        </p:nvSpPr>
        <p:spPr bwMode="auto">
          <a:xfrm>
            <a:off x="0" y="11408834"/>
            <a:ext cx="21336000" cy="200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900" b="1" dirty="0"/>
              <a:t>Maximal mean changes at 1-6 hr after habitual food intake of lipids, lipoproteins, and </a:t>
            </a:r>
            <a:r>
              <a:rPr lang="en-US" sz="3900" b="1" dirty="0" err="1"/>
              <a:t>apolipoproteins</a:t>
            </a:r>
            <a:r>
              <a:rPr lang="en-US" sz="3900" b="1" dirty="0"/>
              <a:t> as part of standard and expanded lipid profiles in individuals in the Danish general population.  </a:t>
            </a:r>
          </a:p>
        </p:txBody>
      </p:sp>
      <p:sp>
        <p:nvSpPr>
          <p:cNvPr id="105477" name="TextBox 5"/>
          <p:cNvSpPr txBox="1">
            <a:spLocks noChangeArrowheads="1"/>
          </p:cNvSpPr>
          <p:nvPr/>
        </p:nvSpPr>
        <p:spPr bwMode="auto">
          <a:xfrm>
            <a:off x="0" y="0"/>
            <a:ext cx="21336000" cy="200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900" b="1" dirty="0">
                <a:solidFill>
                  <a:srgbClr val="FF9900"/>
                </a:solidFill>
              </a:rPr>
              <a:t>Fasting lipid profile no longer </a:t>
            </a:r>
            <a:r>
              <a:rPr lang="en-US" sz="6900" b="1" dirty="0" smtClean="0">
                <a:solidFill>
                  <a:srgbClr val="FF9900"/>
                </a:solidFill>
              </a:rPr>
              <a:t>required</a:t>
            </a:r>
          </a:p>
          <a:p>
            <a:pPr algn="r"/>
            <a:r>
              <a:rPr lang="en-US" b="1" dirty="0" smtClean="0">
                <a:solidFill>
                  <a:srgbClr val="0033CC"/>
                </a:solidFill>
              </a:rPr>
              <a:t>Dyslipidemia guidelines ESC 2016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0294" y="5101610"/>
            <a:ext cx="6765435" cy="4295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Simple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5400" b="1" dirty="0" smtClean="0">
                <a:solidFill>
                  <a:srgbClr val="0033CC"/>
                </a:solidFill>
              </a:rPr>
              <a:t>Compliance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More No.</a:t>
            </a:r>
          </a:p>
          <a:p>
            <a:pPr marL="619125" marR="0" indent="-619125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>
                <a:tab pos="560388" algn="l"/>
              </a:tabLst>
            </a:pPr>
            <a:r>
              <a:rPr lang="en-US" sz="5400" b="1" dirty="0" smtClean="0">
                <a:solidFill>
                  <a:srgbClr val="0033CC"/>
                </a:solidFill>
              </a:rPr>
              <a:t>Avoid early morning crowding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35156" r="51875" b="28906"/>
          <a:stretch>
            <a:fillRect/>
          </a:stretch>
        </p:blipFill>
        <p:spPr bwMode="auto">
          <a:xfrm>
            <a:off x="3437467" y="1848998"/>
            <a:ext cx="14401800" cy="1104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Box 2"/>
          <p:cNvSpPr txBox="1">
            <a:spLocks noChangeArrowheads="1"/>
          </p:cNvSpPr>
          <p:nvPr/>
        </p:nvSpPr>
        <p:spPr bwMode="auto">
          <a:xfrm>
            <a:off x="0" y="1"/>
            <a:ext cx="21336000" cy="18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200" b="1" dirty="0">
                <a:solidFill>
                  <a:srgbClr val="FF9900"/>
                </a:solidFill>
              </a:rPr>
              <a:t>When to use non-fasting and fasting blood sampling to assess the plasma lipid profile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Calibri" pitchFamily="34" charset="0"/>
              </a:rPr>
              <a:t>Familial Hypercholesterolemia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1481667"/>
            <a:ext cx="20091400" cy="1138767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6100" b="1" dirty="0" smtClean="0">
                <a:solidFill>
                  <a:srgbClr val="C00000"/>
                </a:solidFill>
              </a:rPr>
              <a:t>Under Diagnosed And Under Treated Clinical Entity</a:t>
            </a:r>
            <a:endParaRPr lang="en-US" sz="61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300" y="11408833"/>
            <a:ext cx="20091400" cy="1138767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pPr algn="ctr"/>
            <a:r>
              <a:rPr lang="en-US" sz="6100" b="1" dirty="0" smtClean="0">
                <a:solidFill>
                  <a:srgbClr val="C00000"/>
                </a:solidFill>
              </a:rPr>
              <a:t>1% OF FH ARE DIAGNOSED IN MOST COUNTRIES</a:t>
            </a:r>
            <a:endParaRPr lang="en-US" sz="61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336000" cy="2222500"/>
          </a:xfrm>
        </p:spPr>
        <p:txBody>
          <a:bodyPr>
            <a:noAutofit/>
          </a:bodyPr>
          <a:lstStyle/>
          <a:p>
            <a:pPr>
              <a:tabLst>
                <a:tab pos="615668" algn="l"/>
              </a:tabLst>
            </a:pPr>
            <a:r>
              <a:rPr lang="en-US" sz="5200" b="1" dirty="0" smtClean="0">
                <a:solidFill>
                  <a:srgbClr val="0033CC"/>
                </a:solidFill>
                <a:latin typeface="Cambria" pitchFamily="18" charset="0"/>
              </a:rPr>
              <a:t>Estimated per cent of individuals diagnosed with familial </a:t>
            </a:r>
            <a:r>
              <a:rPr lang="en-US" sz="5200" b="1" dirty="0" err="1" smtClean="0">
                <a:solidFill>
                  <a:srgbClr val="0033CC"/>
                </a:solidFill>
                <a:latin typeface="Cambria" pitchFamily="18" charset="0"/>
              </a:rPr>
              <a:t>hypercholesterolaemia</a:t>
            </a:r>
            <a:r>
              <a:rPr lang="en-US" sz="5200" b="1" dirty="0" smtClean="0">
                <a:solidFill>
                  <a:srgbClr val="0033CC"/>
                </a:solidFill>
                <a:latin typeface="Cambria" pitchFamily="18" charset="0"/>
              </a:rPr>
              <a:t> in different countries/territories</a:t>
            </a:r>
            <a:endParaRPr lang="en-US" sz="5200" b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800" y="2447883"/>
            <a:ext cx="14935200" cy="974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178800" y="12446001"/>
            <a:ext cx="12801600" cy="661714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3000" b="1" i="1" dirty="0" err="1" smtClean="0">
                <a:solidFill>
                  <a:srgbClr val="C00000"/>
                </a:solidFill>
              </a:rPr>
              <a:t>Nordestgaard</a:t>
            </a:r>
            <a:r>
              <a:rPr lang="en-US" sz="3000" b="1" i="1" dirty="0" smtClean="0">
                <a:solidFill>
                  <a:srgbClr val="C00000"/>
                </a:solidFill>
              </a:rPr>
              <a:t> et al., European Heart Journal (2013) 34, 3478–3490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710" t="8846" r="5727"/>
          <a:stretch>
            <a:fillRect/>
          </a:stretch>
        </p:blipFill>
        <p:spPr bwMode="auto">
          <a:xfrm>
            <a:off x="1" y="0"/>
            <a:ext cx="12713109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214555" y="3864077"/>
            <a:ext cx="7698659" cy="3094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Dutch Lipid</a:t>
            </a:r>
            <a:r>
              <a:rPr kumimoji="0" lang="en-US" sz="4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Clinic Network diagnostic criteria for familial </a:t>
            </a:r>
            <a:r>
              <a:rPr kumimoji="0" lang="en-US" sz="4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hypercholesterolaemia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3" cstate="print"/>
          <a:srcRect r="55461"/>
          <a:stretch>
            <a:fillRect/>
          </a:stretch>
        </p:blipFill>
        <p:spPr bwMode="auto">
          <a:xfrm>
            <a:off x="12713110" y="0"/>
            <a:ext cx="8622890" cy="27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214555" y="2304250"/>
            <a:ext cx="7698659" cy="878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ESC Guidelines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336000" cy="192563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00" b="1" dirty="0">
                <a:solidFill>
                  <a:srgbClr val="FF9900"/>
                </a:solidFill>
                <a:latin typeface="Cambria" charset="0"/>
                <a:ea typeface="ＭＳ Ｐゴシック" charset="-128"/>
              </a:rPr>
              <a:t>Visible Signs of FH</a:t>
            </a:r>
            <a:endParaRPr lang="en-GB" sz="7800" b="1" dirty="0">
              <a:solidFill>
                <a:srgbClr val="FF9900"/>
              </a:solidFill>
              <a:latin typeface="Cambria" charset="0"/>
              <a:ea typeface="ＭＳ Ｐゴシック" charset="-128"/>
            </a:endParaRPr>
          </a:p>
        </p:txBody>
      </p:sp>
      <p:pic>
        <p:nvPicPr>
          <p:cNvPr id="44035" name="Picture 2" descr="http://www.mdconsult.com/das/book/body/167086536-2/0/1555/f4-u1.0-B978-1-4160-2911-3..50038-8..gr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2139950"/>
            <a:ext cx="9634538" cy="94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11912600" y="6645569"/>
            <a:ext cx="9067800" cy="463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 algn="ctr" hangingPunct="0"/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Xanthelasma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Corneal 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arcus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Arcus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senilis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Achilles tendon 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xanthomas</a:t>
            </a:r>
            <a:endParaRPr lang="en-GB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 - Tendon 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xanthomas</a:t>
            </a:r>
            <a:endParaRPr lang="en-GB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- Tuberous 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xanthomas</a:t>
            </a:r>
            <a:endParaRPr lang="en-GB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 - 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Palmar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xanthomas</a:t>
            </a:r>
            <a:endParaRPr lang="en-GB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7251700" y="12593638"/>
            <a:ext cx="140843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8114" tIns="99057" rIns="198114" bIns="99057">
            <a:spAutoFit/>
          </a:bodyPr>
          <a:lstStyle/>
          <a:p>
            <a:pPr algn="r" hangingPunct="0"/>
            <a:r>
              <a:rPr lang="en-GB" sz="3000" b="1" i="1" dirty="0" err="1">
                <a:solidFill>
                  <a:schemeClr val="tx1"/>
                </a:solidFill>
                <a:latin typeface="Helvetica Light"/>
              </a:rPr>
              <a:t>Mahley</a:t>
            </a:r>
            <a:r>
              <a:rPr lang="en-GB" sz="3000" b="1" i="1" dirty="0">
                <a:solidFill>
                  <a:schemeClr val="tx1"/>
                </a:solidFill>
                <a:latin typeface="Helvetica Light"/>
              </a:rPr>
              <a:t> RW et al. In </a:t>
            </a:r>
            <a:r>
              <a:rPr lang="en-GB" sz="3000" b="1" i="1" dirty="0" err="1">
                <a:solidFill>
                  <a:schemeClr val="tx1"/>
                </a:solidFill>
                <a:latin typeface="Helvetica Light"/>
              </a:rPr>
              <a:t>Kronenberg</a:t>
            </a:r>
            <a:r>
              <a:rPr lang="en-GB" sz="3000" b="1" i="1" dirty="0">
                <a:solidFill>
                  <a:schemeClr val="tx1"/>
                </a:solidFill>
                <a:latin typeface="Helvetica Light"/>
              </a:rPr>
              <a:t>: Williams Textbook of Endocrinology 2008 </a:t>
            </a:r>
          </a:p>
        </p:txBody>
      </p:sp>
      <p:pic>
        <p:nvPicPr>
          <p:cNvPr id="6" name="Picture 5" descr="D:\PhD\Images FH Cases\WP_20141114_003.jpg"/>
          <p:cNvPicPr>
            <a:picLocks noChangeAspect="1" noChangeArrowheads="1"/>
          </p:cNvPicPr>
          <p:nvPr/>
        </p:nvPicPr>
        <p:blipFill>
          <a:blip r:embed="rId4" cstate="print"/>
          <a:srcRect l="24068" r="33871" b="31940"/>
          <a:stretch>
            <a:fillRect/>
          </a:stretch>
        </p:blipFill>
        <p:spPr bwMode="auto">
          <a:xfrm>
            <a:off x="12268200" y="1925638"/>
            <a:ext cx="7112000" cy="439261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44039" name="AutoShape 7" descr="data:image/jpeg;base64,/9j/4AAQSkZJRgABAQAAAQABAAD/2wCEAAkGBxMTEhUTExMWFRUVGBgaGBgXFxUXGhgdGhoXFxgaGhgYHSggGholHRcYITEiJSkrLi4uGB8zODMtNygtLisBCgoKDg0OGhAQGi0lICUtLS0tLS0tLS0tLS0tLS0tLS0tLS0tLS0tLS0tLS0tLS0tLS0tLS0tLS0tLS0tLS0tLf/AABEIAIkBcAMBIgACEQEDEQH/xAAbAAACAgMBAAAAAAAAAAAAAAAEBQIDAAEGB//EADwQAAEDAgMGAwgBAgUEAwAAAAEAAhEDIQQxQQUSUWFxgZGh8AYTIjKxwdHhQlLxFBUjcpIHM2LCU4Ky/8QAGQEAAwEBAQAAAAAAAAAAAAAAAAECAwQF/8QAJREAAgICAgIBBAMAAAAAAAAAAAECEQMhEjEEQVEUIjJhE3Gx/9oADAMBAAIRAxEAPwDhm0/mHBEUaYIFoAjuVXVMgmT0+/NTp1JmNBbx/BXLR6iJYlsZWu2wTPDvENuc0rc/OTqPUJrQZBEcze37SodhkQ9rpubeOUro8M6Ba/HhPFcw+o2e0dNUbhtpAt3XGCew8kqNFI6qiN4zn2V1amePbilGAx9rZeH1Rwx4OfrqU+OilPZqph5B4cvyl2JwQbcDIeJ/KcUsSDbPkP0o4nDbxOnCEUXZy9ag7duLEm458U1wFAEFpE8EbTwQgSEYcE0QQeM8LoURM5DbWzsy2SNUqpk/K7McV6C/DWc0iw6xl9Fz+0dlgAQOhPMTCJRIZzWIqFsRlqriGuaDyKlVwzmmDH34W4oc0XMOpHqQoAabNeGy12R16LoNm4kuaSXCQRI8gY1XNYWHiBp58E1p0iAHtvxHRNaGh3XYDOXhGfFJsbhyLjLVN8NUFQBzTc5g/vIq04YEH6c0NWMR7NxsSxxtx+y6HC1bD+rQz9Ui2hgZIgX46reCe5vbTVJNrsdWdRRfDrAkn+P48UbSFs88wdOKU4arIB89UYx82Mn1xWqYnENw1KJ9ev0rqYsQQ2Txjy8UJRMEzOauDrcM81aM5Jl7aWRAb9vBVVKUGS2Tfl4hbLzn+FgeNSRxj1mmSrA6lCfG985ui6L2xIG+4Zkz0+6gCLk2vwyVZeAXHeN72i3Pmki392gqoQLEi+jbWz7IOTMcyR46lbrVQRvRAt30utf4j3meYyjLv2RdhFUSN5IvwUnCG2Hj6zUQ8AGwE24cstMlpjgBmDGhJQM1UdbhPnlqqMS3KNDyWi9p18/sUDiMaGmA4Gf46qWFl7+ncR9ELXxFonp+ihsRi924fB4RISXHbZdqBbO314KasHOhvVxjTYwe6X4jHBozImwmSCkWM243lzvPgk9XHOcciOETYKlEzeQ6yrtEAXdbxHiEJUqEgOs4cjB/C5p2JIj4nmL3GeuWinRxTjmSBxc0/wDrn3lPiT/IOKlQG7XAQf8AafwVS+uzWOov4hAUsRBu5nf0FRiQD8szwAJ+pKOInIYVa7Is4+Mj6fVLquI4VD2/SpdgnOvBHdrR9FF2zHZ+8Z/ycfonRLkyNJxdaSepgeACn/A3Avp53VTaFSxhpGu5H91tuHkARGZMm/5UtAmXBw3SNZ56KQxpkansPNYMOYkXtpf7rVWg10DdgjUWPdCQ2F+/bcmoJ/puB4HXmqauJE2drz/KDq4V7ZJHQhSa4R8QP9+iqrJUqYWzarmZuIGhuQBzGnayPoe0Dhd46OblysgsLX3TG/8ADqdyfGYV9TZ9Gp8W+0HiGlviAUUPkx1gfaI5i0/yOX6TEbfgguMH/dIPguOrbLe27CHN4gH7qlz3tvux5jyyT4lLI/Z6LQ2/TcTcCeFwmlPaQMiRfmL/ALXlQxECY3Z5H6yjcHj3A/MRw+UjuClQ/wCQ9Lwe0WuLg9wB/wD1a0KGLqNeN3OBmMx21j7rz+vtGq2C4hw/qBHhnYq8bSLxZ5a8TuhwEOHVJ2UpKzoXYNtUEOF2zcZjmOIVb9mncEmSIuOB480n2fjXAyHQ4W3SRBHIlM6W2okXsco0/RUUUmDvwTqbt5trxAm/M80ZRN893ezGnJWtxwcd68GMvVimFKm1wmPKe6mi00DtwLmu32mxzg5/tMaIJEz4/dYMKR8p8bgorDtvwSL9FVXC71siNULUwm8ZycE5eeCoqDeuRcdlToSBcNQgZwfXiixPdSaJg/VSfdNIqyZqqPvSeihrkouRYJIJY8CZnsoMq8Nfwqt/mo7yLJotdiONskBtHGgEEHMx2P4lbrvMnhCRYvFyd7QRHTIecpNj0h1tPFgboBIABceIA/aHONLGDibzqOJt4Ln9t44mruMuQwlxPkOQACkasS55k6TYE5wBwH5KqjPmOnbXg/FJIybGXUKittxwmRA52/slL6opsk55uJMZ6AC6RYys6sZMhoyEGSOpTUSJZKHeN9p3Os1uWunjZKXbYfcndPGZKWYgtBvJJyAsPO5KrIB4GOGV+a1UEc8srDK20KhvvROgm3ZCvrTMvceWSrBjXIcLDx1VZZ/I6akRPjdUkkZtyZH3gzLbZ5flXMdaSN3gPpZVCk4mXbxbpMiTwjgj8Psx78pHcD+3cyixpMHbxO63xJPeFv3lV9m5cbNA7mU8wvs82JI3j1MfkppQ2NFyTHDLwGf3U2i1FnL0NlA/9xzp4CTPeB61RdJrm2ZSEDi0THM70ea6U4B39Qa3g2fqe6D/AMLSaYu48DLv7KWy1A56tiq8wGsPJpy/4i3iqq9Oo4Q7cGtpcf8AkTC6d+GnOQNB+mql+Cj5Wxzhs+eSQ+Ilw+zzN2ju2R4zZFu2SCflH1HgRIR9KmNRB9aphSEpBQno7Epf7T0keI+8IyhgIPHgRw6fspoKYK2cOM0y1FCX/K2zfdE3uFur7PtMfxnOLg9nflPWsjgeRV7aMC1hnE/ROmJxRxz/AGde0/AQbaCx6ifol1fZFZkw0jkJ+hXoYpcI8vqp1ACPiAPmhIXE8yo1XzBMuyg/onyVdWruG7HDjNx2kWXoVfZlNxndaeBgHzS+vsxosBbhmEEuJxdQAy4EgdIB8Mih/eOEfCC31aQulxvs8Llnw9MvBKKmxyP/ABPUkHtCbIpongqzKgLHWdFpsY4E/lQbTDD7twnho4SfMdlS3CvZZ7bf1A+YOhV7qJIh0kfxd+5iRySHsPbQPz03SBxAlvJw1H0RDaJc3ejdc3OPrzal+CxRDpddwsd628NOcpzhKouM2uvcH4Tln90mhqTM2TjAP/Hr8p5cinuExhY4/DmJieFiR5WXMuBpucQN5ureXEfXxR+FxILQ5suAFxq0xf8Ass6NVI6/DYglGFyTbOq/CIy04xp1TIVFJui9jlsC/VUNcPG33hXh1sk0M20ALbj3C1vZQVom1/NMDHuVD6ix75NuCiCOCTKSJNWEwtOdGQVdRs6qaE2BbXcdxwFiQfoT9lz+OIFN0H5fd26H9p3tCsQDrAJ6WXPmj/qFunwkjiIMed1aRlJm8PhiKr5vLDvHjvBvlYhVY6rNVrNBG8RnciR4fVG/4mHPABJho5ZH9pfVbF43nE7xgi5vA9cFokYSZmPxG+4NFm+u5W8RiA1u7TAnV3Dr+FVUcd6RmRnqOnMrVPDndg+aZPYnxdza7tTmf0rsJhzF2ieck9mgRCZswoCIdUZTaT48eafIXAWs2W4neIBcdIhreFhaUxobDBvUO8eVo6cPqo09qMDoJsbtPHl64hG0tpsNgQlZSii6jswCIiOGR8QjWU2gXEco/CWnbDJjeHjxyW/8yb/VnzSstJDppGgC0anQpU3aTeKmMeOIQVoMNKc79ST5LN0C2nKEL/jJssdWCAtFrnAi0WVFSotGsOnrNU1qvoJCtEGttA0V4fZLqdZXtqg3yTJTGLKoI6K9tUJOcTGqpq7SAzPe6Eh8h3UxDR6+y03aAJ3ZXJ4j2ga3+SVYr2sP8G34lVsl5Yrs9DOJ1B9fZVP2g0awvMKntJXvEAdEDX2pWd8zyjiZ/UI9W/zRrXFs5iRfncfTxQlfbDN4NLwIkm/CwHcnyXl7cW7VxPPXpfTkovqSSZNzqnxRD8h/B6LjNv0shUEnnlxKjQ2mxwJ3rH5Z4C0rlfZfC4epU3a8gEEAgxfQrosT7GYhm9Uoua5gPwyfiuYHKMlosDa5Iz+qSdMONZp4dFWQw2AF9P0uRrVKzXkVS4GTaIlOcAwu1IJFhbvyE/ZZNHRCfIaMo3ytzV7WRlzVIcWxN7C/X1HgiqRB1Uu0aUiAkiCDawIN1d7oQHNs4xcZcL8QttCk0xkpbGkMdnuLbdxHn5z4psx9kjo1oKPoVeahmkXQ0bFpHMK05pe2obIii8zdTZqgsaaKRdxjh24qtr7qyo+dFQFVRuoMKoc7qyqVS++STKRv3iprVFhtr4qhz0iWV1hIgpfUaA4nj9tUZUfAS6rUVpmTRS+nnf5vsIQ9PD7psO6JJ5LHu3RJVJkNIpa1BV8ZcgRI04qVeuXWGQzKBx9PdbexOR9fRUv2Q79FGNx1viBBOW6cuci4Sf3tes7dZvOtnlaLmckw2VsR+Jq7k21IgDrbTOy7vE4WhgcO4saAc5i5MRmujFj57fRx58rjpdnlO0tmupAbxIdPyyCepg26IBtVwIujNpVy9xcTJJlLiplV6Ip1ssfVJcTlJmBMDkJWCu4ZOPiVXZSaFI0FU9p1R/InqiKO2nDMdwhKAE3FtU9x3sv8LXU3bwdcW1zjNXGDkrQubiyeG27Nt4gplS2w7W64yvg3sN2uHUQo0sW5uqzaZtHN8noFPaYdrHf1ZE+/suIwuPBN7J/g8UCAD2So2UrGDjckKmrWjVW1XW/KV4mvEn+1kiijaO0HNFkkxO0nHUnqtY7EFx4/RW7M2LUqy6DuiCTBymJ6c1SMJSbehdvFx6roNm+zTnDeqAiBIHE8OQ/KbbK2NSY5pMyCCJ4rqcW/4TC6McF7OadnmG16YY73bcm5nK/RL3IrG/8AcdP9R+qGdmsJO2aJaIFaCI2cyma1MViW0i9oqFtyGyN4gcYlNfbLDYOnid3A1HVaIY2XOn577wBIEjLTiitEXuhZg33hev8A/T7a/vKfunmS3zXjlAwV6B/09J99bUfpb+PL7qJzQThZ323NhUa7DLRvEWcAJEZLzbFYKrhnWpkibHRes4h0ti6DxeEbUbuuATzRjLrs08blBb6PPNm1SQS75pmNBpHMH7oh9IyS203jlw7K3aGynUn5W0Kvwx3uo8NBY81wcn0z1eCq0C0cWDY2KMbko4/Zu8N8Z5oXCVzkcwp9k0FtJBRlGr6CFmbqTHQUNAmNqNTK6NY7VJ6NRM8KZ+yk0QVScZRIeoUmcVa1g6+CCrKi6beapfb+yIfT9WQlbkk2CKKhzCEq1oVz0FiKiBMpq1JQ+a1UdOS0CqRDMdUhAVqped1vfkrMa85DM5IjDYXdbzOv3VIigN/wC2Q46lU0MO+s4ambcOaJdhnPMtB3GkS7POYvxsV1Ps/hg1sgCycVye+jSUeMLRZgtnik0ARIESub9unuNHqRPiutxdN2dkr25ss1KDhGi7FO3xR5uTHS5M8YxJ0Q4iU2x2EN5EEWKVlixWmTNWdJ7a0dmtbQOAfUcXNJqh8/CYbAuB8U70xbJcyCsDbqbWptkwi0W0wvSNgOLsO0HgI7ZLicBgSY4us0fUrvaNP3VMACYC1xpxi2KVSaQDtfC7xBICSv2BTcTcMsZkSLCRHM8V0QpuLS99iSTHAZAeSVY1+sxHqFEpfbbNseK266OLr4QscW+immynZfFHn9VpxD3wYhNqOxmwC09ljyNljSehsWR8t+SXbQDo+T6Jy+xy8FGthSR8Xh+eKzuzoo4rFUXE3EBO9h1d1hANjY+R75LMZhbny/KFwdQNPMFUm0TxQ/wtPeIIzGYTio2WpJgakQ4H9fpP6Lw4c+C6cMk3+zl8jG1tdHnu3NmEVXQM7jnxCRVGr07aOyxVEi27kea5THYAbxDxuP46OV5cftHPCXpnM7qwNTh+xKkyIPMFTobEgzUcGjhmVjxkVoE2Xgy8zk0XJXqfsDs2JqQQDl00SL2f2GaxADS2kPF3Mr1XA4IU2BjbWXVihxVmU5Xow0LeSFfRg5wmAY0ZlB1ajQ4S8NkxJNhzXNJU7O3FG0AbUqN3YIBHMcM0if7PVAw1aUuAkuj+m8mM4RLarahc51QCCIG6fiBkTP8bxn/Ut7S2nSpvLKb5DRBMESRmuaWRP8kelHE4qo/wCEtmQ8RYkZ5XjgeaQ7Wwm5UJAgTbor6e0g2owszMz3tfw8Cm22me8aHC9vDkob9GbjTEtICApvbIstMp2CsIACq7Rm1TNYd6a4ZyTsbqmOEqc1LLQ8w5txRYZ28Evwr+KP3oEZ+CP7Gyp7RbXmha5EI17ZE/VL8VlwSaKQtrvSvFZ2TDESl9TNCQmQAUnTCm0WU3U5srXRlewHCUd6qJyCZV6bXVG0i7db/IgTuiwWsNTDZI4eKDdTrMeagDXSMnDeFxnB1Upr2Wo7HdLBH3LiwDcaQCZE6nKb/tE0MM6i2m9+VZvwbt7yLO4GDpyXNUsXWa4OcN7OQZEyDmWwefZZitpvc7eDAzIjdL7ECCbk3Nj2T5u7Ojh69HeNpggHitigIjRciz2pqSfhAFrBth0Eo2j7RuiXNEHqF1QywTPPzePkaEPtZ7PkPL2CZzGjguHxOzw6zTun+l1l61V20xzYLDlyt0SvF4DD1swJtcwM/XZbPhPdo5OGSPo8yZsSoDeI4ymGE2a1p/8Akdo1v3XYV/ZnDsMOdOeRkW6K3Z/+Hp5CO1z3KIwgntoh83pJgextjEH3lT5osOATpwa0S60IXFbX3jDBAHfRK8Xi7/ESCcpmD3RPPFKo7NMfiye5uie0cXvE6D15pBtDEg2BsiMZVcLGCDlmJ9Qlr6BnI+M+a5G29s7aUVSM2fQDn3C6mnhWj5bdEDsbDQJ4p5SodkiQmnhmi+v1UMUxFbqqq5KTShJjKQ3TzXNvw53iSLTku3dQkye3VLsZgs1VCFWGrfDCY06w6DwSqrS3TOQC3hWOqHedZugPlZUtlWdLhNoQIIVmKZRqj4m+SUtqtaeQIMACe3kpvxW4xrnQXPJsJJHASdbGVqsk0q7MZ4McnfRYPZ6i4w0kToDCZ4T2bosG9ANpknS8Z9EJTok0y90D4d4dBn0NlZhmFxYwktL3Rc2aILiY1t5qllkn+Jm/Fj8nQ4LatGkLC45KVX2lkfA3xKT09nf6b90/6jBvAEbwOdidDEeKniKzKlMOZLJkBtnFjhMtM3gnzRLJkl+i4eNii+myzE7SquBO8Y5WSnFb7gDYgzmZPhoj6DmwSCfiNo0bz4q0hpJiY0J5cOvPmuZ477Z3xaj0hRSwRdmEyw+wZMOEETbpdG0agBJsJmQBa5yujcNVJPE+OXryU8I9DlkkDDYraY3gJy5ROl9VGk/NsCE1qYshpEmS7rMx5pPWIn16upnBR6MVJvsoxTIuhRcIms9Ct8FMSZEJiyJw5Q1Rl1dhxkhlRQ5w78k2o+MJHQfpKZ4araZSi9ltaCa06XhLMQUwfVzngluIdCqTFFC3F6ylxz5I7GPS/euhCkixivpIdhOiJptOabM12EaEWlN9kvaGjeaCOYBHdJXH6IrBVt0nnknj7HNaD8RhmOm1/XjZK8Vgm27WAtz8pRtU9ZyQ7jJsTOVtVpVFRFr8CwOO6bcxJvExOo06KzD4FhHzT8UA5kDUwbQAUS8ZyBnnGWmeigaAvDhlMc8otl/ZUpK+i3bXZYdmtbvyQ+N4MDTF4sSYMxw1S7FbLe2m8iN9jQ5wJgXtDTwuMjqrnUniAHEtmYyv+JA8FVjnVCGtBNnA2kQA7eP0Tbh8GUoy9Ms2js4UnbgcfhaA6SHHfjMECImbJFXwbgZJDmHMwN5uhP7GUJ/XqOcLkm8+CoDNUnw9EqMktnPVmVd7Pf3QMmhpIiG5WJ87IirUNQX+IRYnMg8efJGsoQetx+FCpQ3TIFifMpcgqhSKBLiD/HL7IzC4YOR9PB3RdOju6KRMpweH3ZHX9I6FoMurWs5pWJIkFAtmQp5rW6kaFRjJQfTmyLNMXUCzRNMmhBitnb7uXBQ/w5bon7qYhUup6FPQKxBh8OS7eN5mOgiPrPYKWFwe+/fIs0kNHe59cE7FEcPXoInD0GgARlZUmAKQ7d3c7RxzVFNxcWlwmGm3A5eNj4Jx7lucKFOiGEkXkyf0nyZSoop0XR8IIHJU1MDuOJcQA/MD4jMcrCR9E0dWtyQr2l1zZTzLQDhhukt5/CeI0B6IoEnP7qT2chYTJVlJozF1Ltlpk6TeXqUTTrbtm8R6lUsIM6eXBSLgL+HkhNImWzVSoYzvp9yhCZK29ywHVZyfJjSohVjJVNKlUdNkM8pJ0Q1ZJ7ldRaLXQjbImm/tZFlJDCgYTSg4QldONUYwkTKSNKtBVQHsgcRdFVX2F8kB70mZERZNgloAxTkvqG6PxQ4Ja+5QRJF9ByNovtCW0XcUZSOSGzPiFlllEHNba5aLtSjo0qwynW1OWsZjXPmtVAP487cuSHoAT104yrtwE2Ez6+i2jKyaogQczfqqyNB3RbI4R9vQWvd8rHn2TaRSZRSBCI3hn9lJuH6x215LdOlnafBLYnRUQDMtEKh1McPBFPZ1z58+C28CPXripskBdRuLQAtPpSjt3gq9xOyWDijClu2V0QeSyECora1b3lJwgZKESlYUapre6ZEKqll2RTfshIojCw8VM5euCnwQIGICi6mDeVd+B9XKl6bKSJU2d1Z7pV0EQMj60U2KikU1ItsrD83rgqn5+uCLKSMa2c1YykOyup5jp+FZxVJBYE9mZvwUWMO6bEAG3jqi9T/9/otVP/YfUpvoPZBwsLXg58dEGRkOFkXV+XufohRms2WkZAVasfkVTTyUlPoHebqom8qdXIdFApIlmckTTpzyKGpoxuiYgiiCDCY09EAz8I5uXdSaFj4uSg3ORL8j1VdTIoGhTijZK3ZptU1SuonEiZFj0VRddCBEUMwqIQfTupinJ5KmjmO/2RDckDTJ+5ssY4iPLkpU1J2aENl2Hfa95/JVjWbtunT1kgqefijn5eP2VxZElRucpBHlKwtvxWVNeoU6OfrgqJNB3ko55XVb8vXEqTM+4+6Q6MAkSR6n8qBzHqyud8o6fcqg5jv90UIxxK0R+lt+Z6lTf8x7oAqcqXFWP06qiokFH//Z"/>
          <p:cNvSpPr>
            <a:spLocks noChangeAspect="1" noChangeArrowheads="1"/>
          </p:cNvSpPr>
          <p:nvPr/>
        </p:nvSpPr>
        <p:spPr bwMode="auto">
          <a:xfrm>
            <a:off x="347663" y="-1212850"/>
            <a:ext cx="81788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algn="ctr" hangingPunct="0"/>
            <a:endParaRPr lang="en-US">
              <a:latin typeface="Helvetica Light"/>
            </a:endParaRPr>
          </a:p>
        </p:txBody>
      </p:sp>
      <p:sp>
        <p:nvSpPr>
          <p:cNvPr id="44040" name="AutoShape 9" descr="data:image/jpeg;base64,/9j/4AAQSkZJRgABAQAAAQABAAD/2wCEAAkGBxMTEhUTExMWFRUVGBgaGBgXFxUXGhgdGhoXFxgaGhgYHSggGholHRcYITEiJSkrLi4uGB8zODMtNygtLisBCgoKDg0OGhAQGi0lICUtLS0tLS0tLS0tLS0tLS0tLS0tLS0tLS0tLS0tLS0tLS0tLS0tLS0tLS0tLS0tLS0tLf/AABEIAIkBcAMBIgACEQEDEQH/xAAbAAACAgMBAAAAAAAAAAAAAAAEBQIDAAEGB//EADwQAAEDAgMGAwgBAgUEAwAAAAEAAhEDIQQxQQUSUWFxgZGh8AYTIjKxwdHhQlLxFBUjcpIHM2LCU4Ky/8QAGQEAAwEBAQAAAAAAAAAAAAAAAAECAwQF/8QAJREAAgICAgIBBAMAAAAAAAAAAAECEQMhEjEEQVEUIjJhE3Gx/9oADAMBAAIRAxEAPwDhm0/mHBEUaYIFoAjuVXVMgmT0+/NTp1JmNBbx/BXLR6iJYlsZWu2wTPDvENuc0rc/OTqPUJrQZBEcze37SodhkQ9rpubeOUro8M6Ba/HhPFcw+o2e0dNUbhtpAt3XGCew8kqNFI6qiN4zn2V1amePbilGAx9rZeH1Rwx4OfrqU+OilPZqph5B4cvyl2JwQbcDIeJ/KcUsSDbPkP0o4nDbxOnCEUXZy9ag7duLEm458U1wFAEFpE8EbTwQgSEYcE0QQeM8LoURM5DbWzsy2SNUqpk/K7McV6C/DWc0iw6xl9Fz+0dlgAQOhPMTCJRIZzWIqFsRlqriGuaDyKlVwzmmDH34W4oc0XMOpHqQoAabNeGy12R16LoNm4kuaSXCQRI8gY1XNYWHiBp58E1p0iAHtvxHRNaGh3XYDOXhGfFJsbhyLjLVN8NUFQBzTc5g/vIq04YEH6c0NWMR7NxsSxxtx+y6HC1bD+rQz9Ui2hgZIgX46reCe5vbTVJNrsdWdRRfDrAkn+P48UbSFs88wdOKU4arIB89UYx82Mn1xWqYnENw1KJ9ev0rqYsQQ2Txjy8UJRMEzOauDrcM81aM5Jl7aWRAb9vBVVKUGS2Tfl4hbLzn+FgeNSRxj1mmSrA6lCfG985ui6L2xIG+4Zkz0+6gCLk2vwyVZeAXHeN72i3Pmki392gqoQLEi+jbWz7IOTMcyR46lbrVQRvRAt30utf4j3meYyjLv2RdhFUSN5IvwUnCG2Hj6zUQ8AGwE24cstMlpjgBmDGhJQM1UdbhPnlqqMS3KNDyWi9p18/sUDiMaGmA4Gf46qWFl7+ncR9ELXxFonp+ihsRi924fB4RISXHbZdqBbO314KasHOhvVxjTYwe6X4jHBozImwmSCkWM243lzvPgk9XHOcciOETYKlEzeQ6yrtEAXdbxHiEJUqEgOs4cjB/C5p2JIj4nmL3GeuWinRxTjmSBxc0/wDrn3lPiT/IOKlQG7XAQf8AafwVS+uzWOov4hAUsRBu5nf0FRiQD8szwAJ+pKOInIYVa7Is4+Mj6fVLquI4VD2/SpdgnOvBHdrR9FF2zHZ+8Z/ycfonRLkyNJxdaSepgeACn/A3Avp53VTaFSxhpGu5H91tuHkARGZMm/5UtAmXBw3SNZ56KQxpkansPNYMOYkXtpf7rVWg10DdgjUWPdCQ2F+/bcmoJ/puB4HXmqauJE2drz/KDq4V7ZJHQhSa4R8QP9+iqrJUqYWzarmZuIGhuQBzGnayPoe0Dhd46OblysgsLX3TG/8ADqdyfGYV9TZ9Gp8W+0HiGlviAUUPkx1gfaI5i0/yOX6TEbfgguMH/dIPguOrbLe27CHN4gH7qlz3tvux5jyyT4lLI/Z6LQ2/TcTcCeFwmlPaQMiRfmL/ALXlQxECY3Z5H6yjcHj3A/MRw+UjuClQ/wCQ9Lwe0WuLg9wB/wD1a0KGLqNeN3OBmMx21j7rz+vtGq2C4hw/qBHhnYq8bSLxZ5a8TuhwEOHVJ2UpKzoXYNtUEOF2zcZjmOIVb9mncEmSIuOB480n2fjXAyHQ4W3SRBHIlM6W2okXsco0/RUUUmDvwTqbt5trxAm/M80ZRN893ezGnJWtxwcd68GMvVimFKm1wmPKe6mi00DtwLmu32mxzg5/tMaIJEz4/dYMKR8p8bgorDtvwSL9FVXC71siNULUwm8ZycE5eeCoqDeuRcdlToSBcNQgZwfXiixPdSaJg/VSfdNIqyZqqPvSeihrkouRYJIJY8CZnsoMq8Nfwqt/mo7yLJotdiONskBtHGgEEHMx2P4lbrvMnhCRYvFyd7QRHTIecpNj0h1tPFgboBIABceIA/aHONLGDibzqOJt4Ln9t44mruMuQwlxPkOQACkasS55k6TYE5wBwH5KqjPmOnbXg/FJIybGXUKittxwmRA52/slL6opsk55uJMZ6AC6RYys6sZMhoyEGSOpTUSJZKHeN9p3Os1uWunjZKXbYfcndPGZKWYgtBvJJyAsPO5KrIB4GOGV+a1UEc8srDK20KhvvROgm3ZCvrTMvceWSrBjXIcLDx1VZZ/I6akRPjdUkkZtyZH3gzLbZ5flXMdaSN3gPpZVCk4mXbxbpMiTwjgj8Psx78pHcD+3cyixpMHbxO63xJPeFv3lV9m5cbNA7mU8wvs82JI3j1MfkppQ2NFyTHDLwGf3U2i1FnL0NlA/9xzp4CTPeB61RdJrm2ZSEDi0THM70ea6U4B39Qa3g2fqe6D/AMLSaYu48DLv7KWy1A56tiq8wGsPJpy/4i3iqq9Oo4Q7cGtpcf8AkTC6d+GnOQNB+mql+Cj5Wxzhs+eSQ+Ilw+zzN2ju2R4zZFu2SCflH1HgRIR9KmNRB9aphSEpBQno7Epf7T0keI+8IyhgIPHgRw6fspoKYK2cOM0y1FCX/K2zfdE3uFur7PtMfxnOLg9nflPWsjgeRV7aMC1hnE/ROmJxRxz/AGde0/AQbaCx6ifol1fZFZkw0jkJ+hXoYpcI8vqp1ACPiAPmhIXE8yo1XzBMuyg/onyVdWruG7HDjNx2kWXoVfZlNxndaeBgHzS+vsxosBbhmEEuJxdQAy4EgdIB8Mih/eOEfCC31aQulxvs8Llnw9MvBKKmxyP/ABPUkHtCbIpongqzKgLHWdFpsY4E/lQbTDD7twnho4SfMdlS3CvZZ7bf1A+YOhV7qJIh0kfxd+5iRySHsPbQPz03SBxAlvJw1H0RDaJc3ejdc3OPrzal+CxRDpddwsd628NOcpzhKouM2uvcH4Tln90mhqTM2TjAP/Hr8p5cinuExhY4/DmJieFiR5WXMuBpucQN5ureXEfXxR+FxILQ5suAFxq0xf8Ass6NVI6/DYglGFyTbOq/CIy04xp1TIVFJui9jlsC/VUNcPG33hXh1sk0M20ALbj3C1vZQVom1/NMDHuVD6ix75NuCiCOCTKSJNWEwtOdGQVdRs6qaE2BbXcdxwFiQfoT9lz+OIFN0H5fd26H9p3tCsQDrAJ6WXPmj/qFunwkjiIMed1aRlJm8PhiKr5vLDvHjvBvlYhVY6rNVrNBG8RnciR4fVG/4mHPABJho5ZH9pfVbF43nE7xgi5vA9cFokYSZmPxG+4NFm+u5W8RiA1u7TAnV3Dr+FVUcd6RmRnqOnMrVPDndg+aZPYnxdza7tTmf0rsJhzF2ieck9mgRCZswoCIdUZTaT48eafIXAWs2W4neIBcdIhreFhaUxobDBvUO8eVo6cPqo09qMDoJsbtPHl64hG0tpsNgQlZSii6jswCIiOGR8QjWU2gXEco/CWnbDJjeHjxyW/8yb/VnzSstJDppGgC0anQpU3aTeKmMeOIQVoMNKc79ST5LN0C2nKEL/jJssdWCAtFrnAi0WVFSotGsOnrNU1qvoJCtEGttA0V4fZLqdZXtqg3yTJTGLKoI6K9tUJOcTGqpq7SAzPe6Eh8h3UxDR6+y03aAJ3ZXJ4j2ga3+SVYr2sP8G34lVsl5Yrs9DOJ1B9fZVP2g0awvMKntJXvEAdEDX2pWd8zyjiZ/UI9W/zRrXFs5iRfncfTxQlfbDN4NLwIkm/CwHcnyXl7cW7VxPPXpfTkovqSSZNzqnxRD8h/B6LjNv0shUEnnlxKjQ2mxwJ3rH5Z4C0rlfZfC4epU3a8gEEAgxfQrosT7GYhm9Uoua5gPwyfiuYHKMlosDa5Iz+qSdMONZp4dFWQw2AF9P0uRrVKzXkVS4GTaIlOcAwu1IJFhbvyE/ZZNHRCfIaMo3ytzV7WRlzVIcWxN7C/X1HgiqRB1Uu0aUiAkiCDawIN1d7oQHNs4xcZcL8QttCk0xkpbGkMdnuLbdxHn5z4psx9kjo1oKPoVeahmkXQ0bFpHMK05pe2obIii8zdTZqgsaaKRdxjh24qtr7qyo+dFQFVRuoMKoc7qyqVS++STKRv3iprVFhtr4qhz0iWV1hIgpfUaA4nj9tUZUfAS6rUVpmTRS+nnf5vsIQ9PD7psO6JJ5LHu3RJVJkNIpa1BV8ZcgRI04qVeuXWGQzKBx9PdbexOR9fRUv2Q79FGNx1viBBOW6cuci4Sf3tes7dZvOtnlaLmckw2VsR+Jq7k21IgDrbTOy7vE4WhgcO4saAc5i5MRmujFj57fRx58rjpdnlO0tmupAbxIdPyyCepg26IBtVwIujNpVy9xcTJJlLiplV6Ip1ssfVJcTlJmBMDkJWCu4ZOPiVXZSaFI0FU9p1R/InqiKO2nDMdwhKAE3FtU9x3sv8LXU3bwdcW1zjNXGDkrQubiyeG27Nt4gplS2w7W64yvg3sN2uHUQo0sW5uqzaZtHN8noFPaYdrHf1ZE+/suIwuPBN7J/g8UCAD2So2UrGDjckKmrWjVW1XW/KV4mvEn+1kiijaO0HNFkkxO0nHUnqtY7EFx4/RW7M2LUqy6DuiCTBymJ6c1SMJSbehdvFx6roNm+zTnDeqAiBIHE8OQ/KbbK2NSY5pMyCCJ4rqcW/4TC6McF7OadnmG16YY73bcm5nK/RL3IrG/8AcdP9R+qGdmsJO2aJaIFaCI2cyma1MViW0i9oqFtyGyN4gcYlNfbLDYOnid3A1HVaIY2XOn577wBIEjLTiitEXuhZg33hev8A/T7a/vKfunmS3zXjlAwV6B/09J99bUfpb+PL7qJzQThZ323NhUa7DLRvEWcAJEZLzbFYKrhnWpkibHRes4h0ti6DxeEbUbuuATzRjLrs08blBb6PPNm1SQS75pmNBpHMH7oh9IyS203jlw7K3aGynUn5W0Kvwx3uo8NBY81wcn0z1eCq0C0cWDY2KMbko4/Zu8N8Z5oXCVzkcwp9k0FtJBRlGr6CFmbqTHQUNAmNqNTK6NY7VJ6NRM8KZ+yk0QVScZRIeoUmcVa1g6+CCrKi6beapfb+yIfT9WQlbkk2CKKhzCEq1oVz0FiKiBMpq1JQ+a1UdOS0CqRDMdUhAVqped1vfkrMa85DM5IjDYXdbzOv3VIigN/wC2Q46lU0MO+s4ambcOaJdhnPMtB3GkS7POYvxsV1Ps/hg1sgCycVye+jSUeMLRZgtnik0ARIESub9unuNHqRPiutxdN2dkr25ss1KDhGi7FO3xR5uTHS5M8YxJ0Q4iU2x2EN5EEWKVlixWmTNWdJ7a0dmtbQOAfUcXNJqh8/CYbAuB8U70xbJcyCsDbqbWptkwi0W0wvSNgOLsO0HgI7ZLicBgSY4us0fUrvaNP3VMACYC1xpxi2KVSaQDtfC7xBICSv2BTcTcMsZkSLCRHM8V0QpuLS99iSTHAZAeSVY1+sxHqFEpfbbNseK266OLr4QscW+immynZfFHn9VpxD3wYhNqOxmwC09ljyNljSehsWR8t+SXbQDo+T6Jy+xy8FGthSR8Xh+eKzuzoo4rFUXE3EBO9h1d1hANjY+R75LMZhbny/KFwdQNPMFUm0TxQ/wtPeIIzGYTio2WpJgakQ4H9fpP6Lw4c+C6cMk3+zl8jG1tdHnu3NmEVXQM7jnxCRVGr07aOyxVEi27kea5THYAbxDxuP46OV5cftHPCXpnM7qwNTh+xKkyIPMFTobEgzUcGjhmVjxkVoE2Xgy8zk0XJXqfsDs2JqQQDl00SL2f2GaxADS2kPF3Mr1XA4IU2BjbWXVihxVmU5Xow0LeSFfRg5wmAY0ZlB1ajQ4S8NkxJNhzXNJU7O3FG0AbUqN3YIBHMcM0if7PVAw1aUuAkuj+m8mM4RLarahc51QCCIG6fiBkTP8bxn/Ut7S2nSpvLKb5DRBMESRmuaWRP8kelHE4qo/wCEtmQ8RYkZ5XjgeaQ7Wwm5UJAgTbor6e0g2owszMz3tfw8Cm22me8aHC9vDkob9GbjTEtICApvbIstMp2CsIACq7Rm1TNYd6a4ZyTsbqmOEqc1LLQ8w5txRYZ28Evwr+KP3oEZ+CP7Gyp7RbXmha5EI17ZE/VL8VlwSaKQtrvSvFZ2TDESl9TNCQmQAUnTCm0WU3U5srXRlewHCUd6qJyCZV6bXVG0i7db/IgTuiwWsNTDZI4eKDdTrMeagDXSMnDeFxnB1Upr2Wo7HdLBH3LiwDcaQCZE6nKb/tE0MM6i2m9+VZvwbt7yLO4GDpyXNUsXWa4OcN7OQZEyDmWwefZZitpvc7eDAzIjdL7ECCbk3Nj2T5u7Ojh69HeNpggHitigIjRciz2pqSfhAFrBth0Eo2j7RuiXNEHqF1QywTPPzePkaEPtZ7PkPL2CZzGjguHxOzw6zTun+l1l61V20xzYLDlyt0SvF4DD1swJtcwM/XZbPhPdo5OGSPo8yZsSoDeI4ymGE2a1p/8Akdo1v3XYV/ZnDsMOdOeRkW6K3Z/+Hp5CO1z3KIwgntoh83pJgextjEH3lT5osOATpwa0S60IXFbX3jDBAHfRK8Xi7/ESCcpmD3RPPFKo7NMfiye5uie0cXvE6D15pBtDEg2BsiMZVcLGCDlmJ9Qlr6BnI+M+a5G29s7aUVSM2fQDn3C6mnhWj5bdEDsbDQJ4p5SodkiQmnhmi+v1UMUxFbqqq5KTShJjKQ3TzXNvw53iSLTku3dQkye3VLsZgs1VCFWGrfDCY06w6DwSqrS3TOQC3hWOqHedZugPlZUtlWdLhNoQIIVmKZRqj4m+SUtqtaeQIMACe3kpvxW4xrnQXPJsJJHASdbGVqsk0q7MZ4McnfRYPZ6i4w0kToDCZ4T2bosG9ANpknS8Z9EJTok0y90D4d4dBn0NlZhmFxYwktL3Rc2aILiY1t5qllkn+Jm/Fj8nQ4LatGkLC45KVX2lkfA3xKT09nf6b90/6jBvAEbwOdidDEeKniKzKlMOZLJkBtnFjhMtM3gnzRLJkl+i4eNii+myzE7SquBO8Y5WSnFb7gDYgzmZPhoj6DmwSCfiNo0bz4q0hpJiY0J5cOvPmuZ477Z3xaj0hRSwRdmEyw+wZMOEETbpdG0agBJsJmQBa5yujcNVJPE+OXryU8I9DlkkDDYraY3gJy5ROl9VGk/NsCE1qYshpEmS7rMx5pPWIn16upnBR6MVJvsoxTIuhRcIms9Ct8FMSZEJiyJw5Q1Rl1dhxkhlRQ5w78k2o+MJHQfpKZ4araZSi9ltaCa06XhLMQUwfVzngluIdCqTFFC3F6ylxz5I7GPS/euhCkixivpIdhOiJptOabM12EaEWlN9kvaGjeaCOYBHdJXH6IrBVt0nnknj7HNaD8RhmOm1/XjZK8Vgm27WAtz8pRtU9ZyQ7jJsTOVtVpVFRFr8CwOO6bcxJvExOo06KzD4FhHzT8UA5kDUwbQAUS8ZyBnnGWmeigaAvDhlMc8otl/ZUpK+i3bXZYdmtbvyQ+N4MDTF4sSYMxw1S7FbLe2m8iN9jQ5wJgXtDTwuMjqrnUniAHEtmYyv+JA8FVjnVCGtBNnA2kQA7eP0Tbh8GUoy9Ms2js4UnbgcfhaA6SHHfjMECImbJFXwbgZJDmHMwN5uhP7GUJ/XqOcLkm8+CoDNUnw9EqMktnPVmVd7Pf3QMmhpIiG5WJ87IirUNQX+IRYnMg8efJGsoQetx+FCpQ3TIFifMpcgqhSKBLiD/HL7IzC4YOR9PB3RdOju6KRMpweH3ZHX9I6FoMurWs5pWJIkFAtmQp5rW6kaFRjJQfTmyLNMXUCzRNMmhBitnb7uXBQ/w5bon7qYhUup6FPQKxBh8OS7eN5mOgiPrPYKWFwe+/fIs0kNHe59cE7FEcPXoInD0GgARlZUmAKQ7d3c7RxzVFNxcWlwmGm3A5eNj4Jx7lucKFOiGEkXkyf0nyZSoop0XR8IIHJU1MDuOJcQA/MD4jMcrCR9E0dWtyQr2l1zZTzLQDhhukt5/CeI0B6IoEnP7qT2chYTJVlJozF1Ltlpk6TeXqUTTrbtm8R6lUsIM6eXBSLgL+HkhNImWzVSoYzvp9yhCZK29ywHVZyfJjSohVjJVNKlUdNkM8pJ0Q1ZJ7ldRaLXQjbImm/tZFlJDCgYTSg4QldONUYwkTKSNKtBVQHsgcRdFVX2F8kB70mZERZNgloAxTkvqG6PxQ4Ja+5QRJF9ByNovtCW0XcUZSOSGzPiFlllEHNba5aLtSjo0qwynW1OWsZjXPmtVAP487cuSHoAT104yrtwE2Ez6+i2jKyaogQczfqqyNB3RbI4R9vQWvd8rHn2TaRSZRSBCI3hn9lJuH6x215LdOlnafBLYnRUQDMtEKh1McPBFPZ1z58+C28CPXripskBdRuLQAtPpSjt3gq9xOyWDijClu2V0QeSyECora1b3lJwgZKESlYUapre6ZEKqll2RTfshIojCw8VM5euCnwQIGICi6mDeVd+B9XKl6bKSJU2d1Z7pV0EQMj60U2KikU1ItsrD83rgqn5+uCLKSMa2c1YykOyup5jp+FZxVJBYE9mZvwUWMO6bEAG3jqi9T/9/otVP/YfUpvoPZBwsLXg58dEGRkOFkXV+XufohRms2WkZAVasfkVTTyUlPoHebqom8qdXIdFApIlmckTTpzyKGpoxuiYgiiCDCY09EAz8I5uXdSaFj4uSg3ORL8j1VdTIoGhTijZK3ZptU1SuonEiZFj0VRddCBEUMwqIQfTupinJ5KmjmO/2RDckDTJ+5ssY4iPLkpU1J2aENl2Hfa95/JVjWbtunT1kgqefijn5eP2VxZElRucpBHlKwtvxWVNeoU6OfrgqJNB3ko55XVb8vXEqTM+4+6Q6MAkSR6n8qBzHqyud8o6fcqg5jv90UIxxK0R+lt+Z6lTf8x7oAqcqXFWP06qiokFH//Z"/>
          <p:cNvSpPr>
            <a:spLocks noChangeAspect="1" noChangeArrowheads="1"/>
          </p:cNvSpPr>
          <p:nvPr/>
        </p:nvSpPr>
        <p:spPr bwMode="auto">
          <a:xfrm>
            <a:off x="347663" y="-1212850"/>
            <a:ext cx="81788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algn="ctr" hangingPunct="0"/>
            <a:endParaRPr lang="en-US">
              <a:latin typeface="Helvetica Light"/>
            </a:endParaRPr>
          </a:p>
        </p:txBody>
      </p:sp>
      <p:sp>
        <p:nvSpPr>
          <p:cNvPr id="44041" name="AutoShape 11" descr="data:image/jpeg;base64,/9j/4AAQSkZJRgABAQAAAQABAAD/2wCEAAkGBxMTEhUTExMWFRUVGBgaGBgXFxUXGhgdGhoXFxgaGhgYHSggGholHRcYITEiJSkrLi4uGB8zODMtNygtLisBCgoKDg0OGhAQGi0lICUtLS0tLS0tLS0tLS0tLS0tLS0tLS0tLS0tLS0tLS0tLS0tLS0tLS0tLS0tLS0tLS0tLf/AABEIAIkBcAMBIgACEQEDEQH/xAAbAAACAgMBAAAAAAAAAAAAAAAEBQIDAAEGB//EADwQAAEDAgMGAwgBAgUEAwAAAAEAAhEDIQQxQQUSUWFxgZGh8AYTIjKxwdHhQlLxFBUjcpIHM2LCU4Ky/8QAGQEAAwEBAQAAAAAAAAAAAAAAAAECAwQF/8QAJREAAgICAgIBBAMAAAAAAAAAAAECEQMhEjEEQVEUIjJhE3Gx/9oADAMBAAIRAxEAPwDhm0/mHBEUaYIFoAjuVXVMgmT0+/NTp1JmNBbx/BXLR6iJYlsZWu2wTPDvENuc0rc/OTqPUJrQZBEcze37SodhkQ9rpubeOUro8M6Ba/HhPFcw+o2e0dNUbhtpAt3XGCew8kqNFI6qiN4zn2V1amePbilGAx9rZeH1Rwx4OfrqU+OilPZqph5B4cvyl2JwQbcDIeJ/KcUsSDbPkP0o4nDbxOnCEUXZy9ag7duLEm458U1wFAEFpE8EbTwQgSEYcE0QQeM8LoURM5DbWzsy2SNUqpk/K7McV6C/DWc0iw6xl9Fz+0dlgAQOhPMTCJRIZzWIqFsRlqriGuaDyKlVwzmmDH34W4oc0XMOpHqQoAabNeGy12R16LoNm4kuaSXCQRI8gY1XNYWHiBp58E1p0iAHtvxHRNaGh3XYDOXhGfFJsbhyLjLVN8NUFQBzTc5g/vIq04YEH6c0NWMR7NxsSxxtx+y6HC1bD+rQz9Ui2hgZIgX46reCe5vbTVJNrsdWdRRfDrAkn+P48UbSFs88wdOKU4arIB89UYx82Mn1xWqYnENw1KJ9ev0rqYsQQ2Txjy8UJRMEzOauDrcM81aM5Jl7aWRAb9vBVVKUGS2Tfl4hbLzn+FgeNSRxj1mmSrA6lCfG985ui6L2xIG+4Zkz0+6gCLk2vwyVZeAXHeN72i3Pmki392gqoQLEi+jbWz7IOTMcyR46lbrVQRvRAt30utf4j3meYyjLv2RdhFUSN5IvwUnCG2Hj6zUQ8AGwE24cstMlpjgBmDGhJQM1UdbhPnlqqMS3KNDyWi9p18/sUDiMaGmA4Gf46qWFl7+ncR9ELXxFonp+ihsRi924fB4RISXHbZdqBbO314KasHOhvVxjTYwe6X4jHBozImwmSCkWM243lzvPgk9XHOcciOETYKlEzeQ6yrtEAXdbxHiEJUqEgOs4cjB/C5p2JIj4nmL3GeuWinRxTjmSBxc0/wDrn3lPiT/IOKlQG7XAQf8AafwVS+uzWOov4hAUsRBu5nf0FRiQD8szwAJ+pKOInIYVa7Is4+Mj6fVLquI4VD2/SpdgnOvBHdrR9FF2zHZ+8Z/ycfonRLkyNJxdaSepgeACn/A3Avp53VTaFSxhpGu5H91tuHkARGZMm/5UtAmXBw3SNZ56KQxpkansPNYMOYkXtpf7rVWg10DdgjUWPdCQ2F+/bcmoJ/puB4HXmqauJE2drz/KDq4V7ZJHQhSa4R8QP9+iqrJUqYWzarmZuIGhuQBzGnayPoe0Dhd46OblysgsLX3TG/8ADqdyfGYV9TZ9Gp8W+0HiGlviAUUPkx1gfaI5i0/yOX6TEbfgguMH/dIPguOrbLe27CHN4gH7qlz3tvux5jyyT4lLI/Z6LQ2/TcTcCeFwmlPaQMiRfmL/ALXlQxECY3Z5H6yjcHj3A/MRw+UjuClQ/wCQ9Lwe0WuLg9wB/wD1a0KGLqNeN3OBmMx21j7rz+vtGq2C4hw/qBHhnYq8bSLxZ5a8TuhwEOHVJ2UpKzoXYNtUEOF2zcZjmOIVb9mncEmSIuOB480n2fjXAyHQ4W3SRBHIlM6W2okXsco0/RUUUmDvwTqbt5trxAm/M80ZRN893ezGnJWtxwcd68GMvVimFKm1wmPKe6mi00DtwLmu32mxzg5/tMaIJEz4/dYMKR8p8bgorDtvwSL9FVXC71siNULUwm8ZycE5eeCoqDeuRcdlToSBcNQgZwfXiixPdSaJg/VSfdNIqyZqqPvSeihrkouRYJIJY8CZnsoMq8Nfwqt/mo7yLJotdiONskBtHGgEEHMx2P4lbrvMnhCRYvFyd7QRHTIecpNj0h1tPFgboBIABceIA/aHONLGDibzqOJt4Ln9t44mruMuQwlxPkOQACkasS55k6TYE5wBwH5KqjPmOnbXg/FJIybGXUKittxwmRA52/slL6opsk55uJMZ6AC6RYys6sZMhoyEGSOpTUSJZKHeN9p3Os1uWunjZKXbYfcndPGZKWYgtBvJJyAsPO5KrIB4GOGV+a1UEc8srDK20KhvvROgm3ZCvrTMvceWSrBjXIcLDx1VZZ/I6akRPjdUkkZtyZH3gzLbZ5flXMdaSN3gPpZVCk4mXbxbpMiTwjgj8Psx78pHcD+3cyixpMHbxO63xJPeFv3lV9m5cbNA7mU8wvs82JI3j1MfkppQ2NFyTHDLwGf3U2i1FnL0NlA/9xzp4CTPeB61RdJrm2ZSEDi0THM70ea6U4B39Qa3g2fqe6D/AMLSaYu48DLv7KWy1A56tiq8wGsPJpy/4i3iqq9Oo4Q7cGtpcf8AkTC6d+GnOQNB+mql+Cj5Wxzhs+eSQ+Ilw+zzN2ju2R4zZFu2SCflH1HgRIR9KmNRB9aphSEpBQno7Epf7T0keI+8IyhgIPHgRw6fspoKYK2cOM0y1FCX/K2zfdE3uFur7PtMfxnOLg9nflPWsjgeRV7aMC1hnE/ROmJxRxz/AGde0/AQbaCx6ifol1fZFZkw0jkJ+hXoYpcI8vqp1ACPiAPmhIXE8yo1XzBMuyg/onyVdWruG7HDjNx2kWXoVfZlNxndaeBgHzS+vsxosBbhmEEuJxdQAy4EgdIB8Mih/eOEfCC31aQulxvs8Llnw9MvBKKmxyP/ABPUkHtCbIpongqzKgLHWdFpsY4E/lQbTDD7twnho4SfMdlS3CvZZ7bf1A+YOhV7qJIh0kfxd+5iRySHsPbQPz03SBxAlvJw1H0RDaJc3ejdc3OPrzal+CxRDpddwsd628NOcpzhKouM2uvcH4Tln90mhqTM2TjAP/Hr8p5cinuExhY4/DmJieFiR5WXMuBpucQN5ureXEfXxR+FxILQ5suAFxq0xf8Ass6NVI6/DYglGFyTbOq/CIy04xp1TIVFJui9jlsC/VUNcPG33hXh1sk0M20ALbj3C1vZQVom1/NMDHuVD6ix75NuCiCOCTKSJNWEwtOdGQVdRs6qaE2BbXcdxwFiQfoT9lz+OIFN0H5fd26H9p3tCsQDrAJ6WXPmj/qFunwkjiIMed1aRlJm8PhiKr5vLDvHjvBvlYhVY6rNVrNBG8RnciR4fVG/4mHPABJho5ZH9pfVbF43nE7xgi5vA9cFokYSZmPxG+4NFm+u5W8RiA1u7TAnV3Dr+FVUcd6RmRnqOnMrVPDndg+aZPYnxdza7tTmf0rsJhzF2ieck9mgRCZswoCIdUZTaT48eafIXAWs2W4neIBcdIhreFhaUxobDBvUO8eVo6cPqo09qMDoJsbtPHl64hG0tpsNgQlZSii6jswCIiOGR8QjWU2gXEco/CWnbDJjeHjxyW/8yb/VnzSstJDppGgC0anQpU3aTeKmMeOIQVoMNKc79ST5LN0C2nKEL/jJssdWCAtFrnAi0WVFSotGsOnrNU1qvoJCtEGttA0V4fZLqdZXtqg3yTJTGLKoI6K9tUJOcTGqpq7SAzPe6Eh8h3UxDR6+y03aAJ3ZXJ4j2ga3+SVYr2sP8G34lVsl5Yrs9DOJ1B9fZVP2g0awvMKntJXvEAdEDX2pWd8zyjiZ/UI9W/zRrXFs5iRfncfTxQlfbDN4NLwIkm/CwHcnyXl7cW7VxPPXpfTkovqSSZNzqnxRD8h/B6LjNv0shUEnnlxKjQ2mxwJ3rH5Z4C0rlfZfC4epU3a8gEEAgxfQrosT7GYhm9Uoua5gPwyfiuYHKMlosDa5Iz+qSdMONZp4dFWQw2AF9P0uRrVKzXkVS4GTaIlOcAwu1IJFhbvyE/ZZNHRCfIaMo3ytzV7WRlzVIcWxN7C/X1HgiqRB1Uu0aUiAkiCDawIN1d7oQHNs4xcZcL8QttCk0xkpbGkMdnuLbdxHn5z4psx9kjo1oKPoVeahmkXQ0bFpHMK05pe2obIii8zdTZqgsaaKRdxjh24qtr7qyo+dFQFVRuoMKoc7qyqVS++STKRv3iprVFhtr4qhz0iWV1hIgpfUaA4nj9tUZUfAS6rUVpmTRS+nnf5vsIQ9PD7psO6JJ5LHu3RJVJkNIpa1BV8ZcgRI04qVeuXWGQzKBx9PdbexOR9fRUv2Q79FGNx1viBBOW6cuci4Sf3tes7dZvOtnlaLmckw2VsR+Jq7k21IgDrbTOy7vE4WhgcO4saAc5i5MRmujFj57fRx58rjpdnlO0tmupAbxIdPyyCepg26IBtVwIujNpVy9xcTJJlLiplV6Ip1ssfVJcTlJmBMDkJWCu4ZOPiVXZSaFI0FU9p1R/InqiKO2nDMdwhKAE3FtU9x3sv8LXU3bwdcW1zjNXGDkrQubiyeG27Nt4gplS2w7W64yvg3sN2uHUQo0sW5uqzaZtHN8noFPaYdrHf1ZE+/suIwuPBN7J/g8UCAD2So2UrGDjckKmrWjVW1XW/KV4mvEn+1kiijaO0HNFkkxO0nHUnqtY7EFx4/RW7M2LUqy6DuiCTBymJ6c1SMJSbehdvFx6roNm+zTnDeqAiBIHE8OQ/KbbK2NSY5pMyCCJ4rqcW/4TC6McF7OadnmG16YY73bcm5nK/RL3IrG/8AcdP9R+qGdmsJO2aJaIFaCI2cyma1MViW0i9oqFtyGyN4gcYlNfbLDYOnid3A1HVaIY2XOn577wBIEjLTiitEXuhZg33hev8A/T7a/vKfunmS3zXjlAwV6B/09J99bUfpb+PL7qJzQThZ323NhUa7DLRvEWcAJEZLzbFYKrhnWpkibHRes4h0ti6DxeEbUbuuATzRjLrs08blBb6PPNm1SQS75pmNBpHMH7oh9IyS203jlw7K3aGynUn5W0Kvwx3uo8NBY81wcn0z1eCq0C0cWDY2KMbko4/Zu8N8Z5oXCVzkcwp9k0FtJBRlGr6CFmbqTHQUNAmNqNTK6NY7VJ6NRM8KZ+yk0QVScZRIeoUmcVa1g6+CCrKi6beapfb+yIfT9WQlbkk2CKKhzCEq1oVz0FiKiBMpq1JQ+a1UdOS0CqRDMdUhAVqped1vfkrMa85DM5IjDYXdbzOv3VIigN/wC2Q46lU0MO+s4ambcOaJdhnPMtB3GkS7POYvxsV1Ps/hg1sgCycVye+jSUeMLRZgtnik0ARIESub9unuNHqRPiutxdN2dkr25ss1KDhGi7FO3xR5uTHS5M8YxJ0Q4iU2x2EN5EEWKVlixWmTNWdJ7a0dmtbQOAfUcXNJqh8/CYbAuB8U70xbJcyCsDbqbWptkwi0W0wvSNgOLsO0HgI7ZLicBgSY4us0fUrvaNP3VMACYC1xpxi2KVSaQDtfC7xBICSv2BTcTcMsZkSLCRHM8V0QpuLS99iSTHAZAeSVY1+sxHqFEpfbbNseK266OLr4QscW+immynZfFHn9VpxD3wYhNqOxmwC09ljyNljSehsWR8t+SXbQDo+T6Jy+xy8FGthSR8Xh+eKzuzoo4rFUXE3EBO9h1d1hANjY+R75LMZhbny/KFwdQNPMFUm0TxQ/wtPeIIzGYTio2WpJgakQ4H9fpP6Lw4c+C6cMk3+zl8jG1tdHnu3NmEVXQM7jnxCRVGr07aOyxVEi27kea5THYAbxDxuP46OV5cftHPCXpnM7qwNTh+xKkyIPMFTobEgzUcGjhmVjxkVoE2Xgy8zk0XJXqfsDs2JqQQDl00SL2f2GaxADS2kPF3Mr1XA4IU2BjbWXVihxVmU5Xow0LeSFfRg5wmAY0ZlB1ajQ4S8NkxJNhzXNJU7O3FG0AbUqN3YIBHMcM0if7PVAw1aUuAkuj+m8mM4RLarahc51QCCIG6fiBkTP8bxn/Ut7S2nSpvLKb5DRBMESRmuaWRP8kelHE4qo/wCEtmQ8RYkZ5XjgeaQ7Wwm5UJAgTbor6e0g2owszMz3tfw8Cm22me8aHC9vDkob9GbjTEtICApvbIstMp2CsIACq7Rm1TNYd6a4ZyTsbqmOEqc1LLQ8w5txRYZ28Evwr+KP3oEZ+CP7Gyp7RbXmha5EI17ZE/VL8VlwSaKQtrvSvFZ2TDESl9TNCQmQAUnTCm0WU3U5srXRlewHCUd6qJyCZV6bXVG0i7db/IgTuiwWsNTDZI4eKDdTrMeagDXSMnDeFxnB1Upr2Wo7HdLBH3LiwDcaQCZE6nKb/tE0MM6i2m9+VZvwbt7yLO4GDpyXNUsXWa4OcN7OQZEyDmWwefZZitpvc7eDAzIjdL7ECCbk3Nj2T5u7Ojh69HeNpggHitigIjRciz2pqSfhAFrBth0Eo2j7RuiXNEHqF1QywTPPzePkaEPtZ7PkPL2CZzGjguHxOzw6zTun+l1l61V20xzYLDlyt0SvF4DD1swJtcwM/XZbPhPdo5OGSPo8yZsSoDeI4ymGE2a1p/8Akdo1v3XYV/ZnDsMOdOeRkW6K3Z/+Hp5CO1z3KIwgntoh83pJgextjEH3lT5osOATpwa0S60IXFbX3jDBAHfRK8Xi7/ESCcpmD3RPPFKo7NMfiye5uie0cXvE6D15pBtDEg2BsiMZVcLGCDlmJ9Qlr6BnI+M+a5G29s7aUVSM2fQDn3C6mnhWj5bdEDsbDQJ4p5SodkiQmnhmi+v1UMUxFbqqq5KTShJjKQ3TzXNvw53iSLTku3dQkye3VLsZgs1VCFWGrfDCY06w6DwSqrS3TOQC3hWOqHedZugPlZUtlWdLhNoQIIVmKZRqj4m+SUtqtaeQIMACe3kpvxW4xrnQXPJsJJHASdbGVqsk0q7MZ4McnfRYPZ6i4w0kToDCZ4T2bosG9ANpknS8Z9EJTok0y90D4d4dBn0NlZhmFxYwktL3Rc2aILiY1t5qllkn+Jm/Fj8nQ4LatGkLC45KVX2lkfA3xKT09nf6b90/6jBvAEbwOdidDEeKniKzKlMOZLJkBtnFjhMtM3gnzRLJkl+i4eNii+myzE7SquBO8Y5WSnFb7gDYgzmZPhoj6DmwSCfiNo0bz4q0hpJiY0J5cOvPmuZ477Z3xaj0hRSwRdmEyw+wZMOEETbpdG0agBJsJmQBa5yujcNVJPE+OXryU8I9DlkkDDYraY3gJy5ROl9VGk/NsCE1qYshpEmS7rMx5pPWIn16upnBR6MVJvsoxTIuhRcIms9Ct8FMSZEJiyJw5Q1Rl1dhxkhlRQ5w78k2o+MJHQfpKZ4araZSi9ltaCa06XhLMQUwfVzngluIdCqTFFC3F6ylxz5I7GPS/euhCkixivpIdhOiJptOabM12EaEWlN9kvaGjeaCOYBHdJXH6IrBVt0nnknj7HNaD8RhmOm1/XjZK8Vgm27WAtz8pRtU9ZyQ7jJsTOVtVpVFRFr8CwOO6bcxJvExOo06KzD4FhHzT8UA5kDUwbQAUS8ZyBnnGWmeigaAvDhlMc8otl/ZUpK+i3bXZYdmtbvyQ+N4MDTF4sSYMxw1S7FbLe2m8iN9jQ5wJgXtDTwuMjqrnUniAHEtmYyv+JA8FVjnVCGtBNnA2kQA7eP0Tbh8GUoy9Ms2js4UnbgcfhaA6SHHfjMECImbJFXwbgZJDmHMwN5uhP7GUJ/XqOcLkm8+CoDNUnw9EqMktnPVmVd7Pf3QMmhpIiG5WJ87IirUNQX+IRYnMg8efJGsoQetx+FCpQ3TIFifMpcgqhSKBLiD/HL7IzC4YOR9PB3RdOju6KRMpweH3ZHX9I6FoMurWs5pWJIkFAtmQp5rW6kaFRjJQfTmyLNMXUCzRNMmhBitnb7uXBQ/w5bon7qYhUup6FPQKxBh8OS7eN5mOgiPrPYKWFwe+/fIs0kNHe59cE7FEcPXoInD0GgARlZUmAKQ7d3c7RxzVFNxcWlwmGm3A5eNj4Jx7lucKFOiGEkXkyf0nyZSoop0XR8IIHJU1MDuOJcQA/MD4jMcrCR9E0dWtyQr2l1zZTzLQDhhukt5/CeI0B6IoEnP7qT2chYTJVlJozF1Ltlpk6TeXqUTTrbtm8R6lUsIM6eXBSLgL+HkhNImWzVSoYzvp9yhCZK29ywHVZyfJjSohVjJVNKlUdNkM8pJ0Q1ZJ7ldRaLXQjbImm/tZFlJDCgYTSg4QldONUYwkTKSNKtBVQHsgcRdFVX2F8kB70mZERZNgloAxTkvqG6PxQ4Ja+5QRJF9ByNovtCW0XcUZSOSGzPiFlllEHNba5aLtSjo0qwynW1OWsZjXPmtVAP487cuSHoAT104yrtwE2Ez6+i2jKyaogQczfqqyNB3RbI4R9vQWvd8rHn2TaRSZRSBCI3hn9lJuH6x215LdOlnafBLYnRUQDMtEKh1McPBFPZ1z58+C28CPXripskBdRuLQAtPpSjt3gq9xOyWDijClu2V0QeSyECora1b3lJwgZKESlYUapre6ZEKqll2RTfshIojCw8VM5euCnwQIGICi6mDeVd+B9XKl6bKSJU2d1Z7pV0EQMj60U2KikU1ItsrD83rgqn5+uCLKSMa2c1YykOyup5jp+FZxVJBYE9mZvwUWMO6bEAG3jqi9T/9/otVP/YfUpvoPZBwsLXg58dEGRkOFkXV+XufohRms2WkZAVasfkVTTyUlPoHebqom8qdXIdFApIlmckTTpzyKGpoxuiYgiiCDCY09EAz8I5uXdSaFj4uSg3ORL8j1VdTIoGhTijZK3ZptU1SuonEiZFj0VRddCBEUMwqIQfTupinJ5KmjmO/2RDckDTJ+5ssY4iPLkpU1J2aENl2Hfa95/JVjWbtunT1kgqefijn5eP2VxZElRucpBHlKwtvxWVNeoU6OfrgqJNB3ko55XVb8vXEqTM+4+6Q6MAkSR6n8qBzHqyud8o6fcqg5jv90UIxxK0R+lt+Z6lTf8x7oAqcqXFWP06qiokFH//Z"/>
          <p:cNvSpPr>
            <a:spLocks noChangeAspect="1" noChangeArrowheads="1"/>
          </p:cNvSpPr>
          <p:nvPr/>
        </p:nvSpPr>
        <p:spPr bwMode="auto">
          <a:xfrm>
            <a:off x="347663" y="-1212850"/>
            <a:ext cx="81788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algn="ctr" hangingPunct="0"/>
            <a:endParaRPr lang="en-US">
              <a:latin typeface="Helvetica Light"/>
            </a:endParaRPr>
          </a:p>
        </p:txBody>
      </p:sp>
      <p:pic>
        <p:nvPicPr>
          <p:cNvPr id="44042" name="Picture 13" descr="https://encrypted-tbn3.gstatic.com/images?q=tbn:ANd9GcSvwgFqHI8abHCj7g0DhEWP2AX533hWd19GI8W2dZPhB7PnMQv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6400" y="2074863"/>
            <a:ext cx="4800600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872" t="10633" b="42886"/>
          <a:stretch>
            <a:fillRect/>
          </a:stretch>
        </p:blipFill>
        <p:spPr bwMode="auto">
          <a:xfrm>
            <a:off x="-1" y="-48930"/>
            <a:ext cx="14192773" cy="39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92772" y="351779"/>
            <a:ext cx="6641783" cy="3218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Recommendations for the detection and treatment of patients with heterozygous familial hypercholesterolemia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r="55461"/>
          <a:stretch>
            <a:fillRect/>
          </a:stretch>
        </p:blipFill>
        <p:spPr bwMode="auto">
          <a:xfrm>
            <a:off x="15928258" y="8259097"/>
            <a:ext cx="5466732" cy="274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928258" y="7380171"/>
            <a:ext cx="5407742" cy="878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ESC Guidelines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872" t="56091" r="6649"/>
          <a:stretch>
            <a:fillRect/>
          </a:stretch>
        </p:blipFill>
        <p:spPr bwMode="auto">
          <a:xfrm>
            <a:off x="-1" y="3897097"/>
            <a:ext cx="15928259" cy="943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21979" t="3085" r="21072" b="14198"/>
          <a:stretch>
            <a:fillRect/>
          </a:stretch>
        </p:blipFill>
        <p:spPr bwMode="auto">
          <a:xfrm>
            <a:off x="355600" y="1805782"/>
            <a:ext cx="13009033" cy="1152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14579600" y="12520083"/>
            <a:ext cx="6400800" cy="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r"/>
            <a:r>
              <a:rPr lang="en-US" b="1" i="1">
                <a:solidFill>
                  <a:srgbClr val="FFC000"/>
                </a:solidFill>
              </a:rPr>
              <a:t>Goldberg et al </a:t>
            </a:r>
          </a:p>
        </p:txBody>
      </p:sp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0" y="1"/>
            <a:ext cx="21336000" cy="18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9900"/>
                </a:solidFill>
                <a:latin typeface="Cambria" charset="0"/>
              </a:rPr>
              <a:t>Treatment algorithm for patients with Familial Hypercholesterolemia</a:t>
            </a:r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13512800" y="4445001"/>
            <a:ext cx="7823200" cy="463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</a:rPr>
              <a:t>Mipomersen</a:t>
            </a:r>
            <a:r>
              <a:rPr lang="en-US" b="1" dirty="0">
                <a:solidFill>
                  <a:srgbClr val="FF9900"/>
                </a:solidFill>
              </a:rPr>
              <a:t> – </a:t>
            </a:r>
            <a:r>
              <a:rPr lang="en-US" b="1" dirty="0" err="1">
                <a:solidFill>
                  <a:srgbClr val="FF9900"/>
                </a:solidFill>
              </a:rPr>
              <a:t>ApoB</a:t>
            </a:r>
            <a:r>
              <a:rPr lang="en-US" b="1" dirty="0">
                <a:solidFill>
                  <a:srgbClr val="FF9900"/>
                </a:solidFill>
              </a:rPr>
              <a:t> synthesis Inhibitors</a:t>
            </a:r>
          </a:p>
          <a:p>
            <a:endParaRPr lang="en-US" b="1" dirty="0">
              <a:solidFill>
                <a:srgbClr val="FF9900"/>
              </a:solidFill>
            </a:endParaRPr>
          </a:p>
          <a:p>
            <a:endParaRPr lang="en-US" b="1" dirty="0">
              <a:solidFill>
                <a:srgbClr val="FF9900"/>
              </a:solidFill>
            </a:endParaRPr>
          </a:p>
          <a:p>
            <a:r>
              <a:rPr lang="en-US" b="1" dirty="0" err="1">
                <a:solidFill>
                  <a:srgbClr val="FF9900"/>
                </a:solidFill>
              </a:rPr>
              <a:t>Lomitapide</a:t>
            </a:r>
            <a:r>
              <a:rPr lang="en-US" b="1" dirty="0">
                <a:solidFill>
                  <a:srgbClr val="FF9900"/>
                </a:solidFill>
              </a:rPr>
              <a:t> – MTP inhibitors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44500" y="366800"/>
            <a:ext cx="20391438" cy="1763096"/>
          </a:xfrm>
        </p:spPr>
        <p:txBody>
          <a:bodyPr anchor="ctr">
            <a:noAutofit/>
          </a:bodyPr>
          <a:lstStyle/>
          <a:p>
            <a:pPr algn="ctr"/>
            <a:r>
              <a:rPr lang="en-IN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IMPROVE-IT:  Study Design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05101" y="2463800"/>
            <a:ext cx="9325811" cy="1248028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832067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Patients stabilized post ACS ≤ 10 days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:</a:t>
            </a:r>
          </a:p>
          <a:p>
            <a:pPr defTabSz="832067"/>
            <a:endParaRPr lang="en-US" sz="2400" b="1" dirty="0">
              <a:solidFill>
                <a:srgbClr val="00206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defTabSz="832067"/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LDL-C 50–125*mg/dL (or 50–100**mg/dL if prior lipid-lowering Rx)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696975" y="4321234"/>
            <a:ext cx="9942064" cy="638194"/>
          </a:xfrm>
          <a:prstGeom prst="rect">
            <a:avLst/>
          </a:prstGeom>
          <a:solidFill>
            <a:srgbClr val="DADADA"/>
          </a:solidFill>
          <a:ln w="25400" cap="flat" cmpd="sng" algn="ctr">
            <a:solidFill>
              <a:srgbClr val="8F8F8F"/>
            </a:solidFill>
            <a:prstDash val="solid"/>
          </a:ln>
          <a:effectLst/>
        </p:spPr>
        <p:txBody>
          <a:bodyPr wrap="square" lIns="138678" tIns="116490" rIns="138678" bIns="149772" rtlCol="0">
            <a:spAutoFit/>
          </a:bodyPr>
          <a:lstStyle/>
          <a:p>
            <a:pPr defTabSz="832067" hangingPunct="1">
              <a:defRPr/>
            </a:pPr>
            <a:r>
              <a:rPr lang="en-US" sz="2400" dirty="0">
                <a:latin typeface="Arial" pitchFamily="34" charset="0"/>
                <a:ea typeface="ＭＳ Ｐゴシック"/>
                <a:cs typeface="Arial" pitchFamily="34" charset="0"/>
              </a:rPr>
              <a:t>Standard Medical &amp; Interventional Therapy 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2296402" y="5739569"/>
            <a:ext cx="16743207" cy="1629833"/>
            <a:chOff x="310974" y="2999264"/>
            <a:chExt cx="8504486" cy="838200"/>
          </a:xfrm>
        </p:grpSpPr>
        <p:sp>
          <p:nvSpPr>
            <p:cNvPr id="85" name="Rounded Rectangle 84"/>
            <p:cNvSpPr/>
            <p:nvPr/>
          </p:nvSpPr>
          <p:spPr>
            <a:xfrm>
              <a:off x="5386460" y="2999264"/>
              <a:ext cx="3429000" cy="838200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832067" hangingPunct="1">
                <a:defRPr/>
              </a:pPr>
              <a:r>
                <a:rPr lang="en-US" sz="4000" b="1" dirty="0">
                  <a:latin typeface="Arial"/>
                  <a:ea typeface="ＭＳ Ｐゴシック"/>
                  <a:cs typeface="Arial"/>
                </a:rPr>
                <a:t>Ezetimibe / Simvastatin </a:t>
              </a:r>
              <a:br>
                <a:rPr lang="en-US" sz="4000" b="1" dirty="0">
                  <a:latin typeface="Arial"/>
                  <a:ea typeface="ＭＳ Ｐゴシック"/>
                  <a:cs typeface="Arial"/>
                </a:rPr>
              </a:br>
              <a:r>
                <a:rPr lang="en-US" sz="4000" b="1" dirty="0">
                  <a:latin typeface="Arial"/>
                  <a:ea typeface="ＭＳ Ｐゴシック"/>
                  <a:cs typeface="Arial"/>
                </a:rPr>
                <a:t>10 / 40 mg</a:t>
              </a: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310974" y="2999264"/>
              <a:ext cx="3480099" cy="838200"/>
            </a:xfrm>
            <a:prstGeom prst="roundRect">
              <a:avLst/>
            </a:prstGeom>
            <a:solidFill>
              <a:srgbClr val="00CCFF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832067" hangingPunct="1">
                <a:defRPr/>
              </a:pPr>
              <a:r>
                <a:rPr lang="en-US" sz="4000" b="1" dirty="0">
                  <a:latin typeface="Arial"/>
                  <a:ea typeface="ＭＳ Ｐゴシック"/>
                  <a:cs typeface="Arial"/>
                </a:rPr>
                <a:t>Simvastatin </a:t>
              </a:r>
              <a:br>
                <a:rPr lang="en-US" sz="4000" b="1" dirty="0">
                  <a:latin typeface="Arial"/>
                  <a:ea typeface="ＭＳ Ｐゴシック"/>
                  <a:cs typeface="Arial"/>
                </a:rPr>
              </a:br>
              <a:r>
                <a:rPr lang="en-US" sz="4000" b="1" dirty="0">
                  <a:latin typeface="Arial"/>
                  <a:ea typeface="ＭＳ Ｐゴシック"/>
                  <a:cs typeface="Arial"/>
                </a:rPr>
                <a:t>40 mg</a:t>
              </a:r>
              <a:endParaRPr lang="en-US" sz="4000" b="1" baseline="30000" dirty="0"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100768" y="7912688"/>
            <a:ext cx="9134476" cy="638194"/>
          </a:xfrm>
          <a:prstGeom prst="rect">
            <a:avLst/>
          </a:prstGeom>
          <a:solidFill>
            <a:srgbClr val="DADADA"/>
          </a:solidFill>
          <a:ln w="25400" cap="flat" cmpd="sng" algn="ctr">
            <a:solidFill>
              <a:srgbClr val="8F8F8F"/>
            </a:solidFill>
            <a:prstDash val="solid"/>
          </a:ln>
          <a:effectLst/>
        </p:spPr>
        <p:txBody>
          <a:bodyPr wrap="square" lIns="138678" tIns="116490" rIns="138678" bIns="149772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32067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Follow-up Visit Day 30, every 4 months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299633" y="9482679"/>
            <a:ext cx="14736735" cy="638194"/>
          </a:xfrm>
          <a:prstGeom prst="rect">
            <a:avLst/>
          </a:prstGeom>
          <a:solidFill>
            <a:srgbClr val="DADADA"/>
          </a:solidFill>
          <a:ln w="25400" cap="flat" cmpd="sng" algn="ctr">
            <a:solidFill>
              <a:srgbClr val="8F8F8F"/>
            </a:solidFill>
            <a:prstDash val="solid"/>
          </a:ln>
          <a:effectLst/>
        </p:spPr>
        <p:txBody>
          <a:bodyPr wrap="square" lIns="138678" tIns="116490" rIns="138678" bIns="149772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32067" hangingPunct="1"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Duration: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Minimum 2 ½-year follow-up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(at least 5250 events)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31171" y="10791475"/>
            <a:ext cx="9673662" cy="878696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832067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Primary Endpoint: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CV death, MI, hospital admission for UA,</a:t>
            </a:r>
          </a:p>
          <a:p>
            <a:pPr defTabSz="832067"/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coronary revascularization (≥ 30 days after randomization), or stroke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05254" y="4488497"/>
            <a:ext cx="134492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32067"/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N=18,144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867775" y="5488621"/>
            <a:ext cx="3600450" cy="2063636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832067"/>
            <a: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  <a:t>Uptitrated to </a:t>
            </a:r>
            <a:b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</a:br>
            <a: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  <a:t>Simva 80 mg </a:t>
            </a:r>
            <a:b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</a:br>
            <a: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  <a:t>if LDL-C &gt; 79</a:t>
            </a:r>
          </a:p>
          <a:p>
            <a:pPr defTabSz="832067"/>
            <a: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  <a:t>(adapted per </a:t>
            </a:r>
            <a:b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</a:br>
            <a:r>
              <a:rPr lang="en-US" sz="2500" i="1" dirty="0">
                <a:solidFill>
                  <a:srgbClr val="002060"/>
                </a:solidFill>
                <a:ea typeface="ＭＳ Ｐゴシック"/>
                <a:cs typeface="Arial"/>
              </a:rPr>
              <a:t>FDA label 2011)</a:t>
            </a:r>
          </a:p>
        </p:txBody>
      </p:sp>
      <p:sp>
        <p:nvSpPr>
          <p:cNvPr id="92" name="Text Box 19"/>
          <p:cNvSpPr txBox="1">
            <a:spLocks noChangeArrowheads="1"/>
          </p:cNvSpPr>
          <p:nvPr/>
        </p:nvSpPr>
        <p:spPr bwMode="auto">
          <a:xfrm>
            <a:off x="17417835" y="2815167"/>
            <a:ext cx="1893534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678" tIns="69339" rIns="138678" bIns="6933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832067" eaLnBrk="1" hangingPunct="1"/>
            <a:r>
              <a:rPr lang="en-US" sz="2500" i="1" dirty="0">
                <a:solidFill>
                  <a:srgbClr val="002060"/>
                </a:solidFill>
                <a:latin typeface="Arial"/>
                <a:cs typeface="Arial"/>
              </a:rPr>
              <a:t> *3.2mM  </a:t>
            </a:r>
          </a:p>
          <a:p>
            <a:pPr algn="r" defTabSz="832067" eaLnBrk="1" hangingPunct="1"/>
            <a:r>
              <a:rPr lang="en-US" sz="2500" i="1" dirty="0">
                <a:solidFill>
                  <a:srgbClr val="002060"/>
                </a:solidFill>
                <a:latin typeface="Arial"/>
                <a:cs typeface="Arial"/>
              </a:rPr>
              <a:t> **2.6mM</a:t>
            </a:r>
            <a:endParaRPr lang="en-US" sz="33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17606" y="5216972"/>
            <a:ext cx="6300788" cy="432153"/>
            <a:chOff x="2971800" y="2717800"/>
            <a:chExt cx="3200400" cy="304800"/>
          </a:xfrm>
        </p:grpSpPr>
        <p:cxnSp>
          <p:nvCxnSpPr>
            <p:cNvPr id="94" name="Straight Arrow Connector 93"/>
            <p:cNvCxnSpPr/>
            <p:nvPr/>
          </p:nvCxnSpPr>
          <p:spPr bwMode="auto">
            <a:xfrm>
              <a:off x="6172200" y="2717800"/>
              <a:ext cx="0" cy="304800"/>
            </a:xfrm>
            <a:prstGeom prst="straightConnector1">
              <a:avLst/>
            </a:prstGeom>
            <a:solidFill>
              <a:srgbClr val="110F3C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5" name="Straight Arrow Connector 94"/>
            <p:cNvCxnSpPr/>
            <p:nvPr/>
          </p:nvCxnSpPr>
          <p:spPr bwMode="auto">
            <a:xfrm>
              <a:off x="2971800" y="2717800"/>
              <a:ext cx="0" cy="304800"/>
            </a:xfrm>
            <a:prstGeom prst="straightConnector1">
              <a:avLst/>
            </a:prstGeom>
            <a:solidFill>
              <a:srgbClr val="110F3C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 6"/>
          <p:cNvGrpSpPr/>
          <p:nvPr/>
        </p:nvGrpSpPr>
        <p:grpSpPr>
          <a:xfrm>
            <a:off x="7517606" y="7385284"/>
            <a:ext cx="6300788" cy="440974"/>
            <a:chOff x="2971800" y="3888013"/>
            <a:chExt cx="3200400" cy="304800"/>
          </a:xfrm>
        </p:grpSpPr>
        <p:cxnSp>
          <p:nvCxnSpPr>
            <p:cNvPr id="97" name="Straight Arrow Connector 96"/>
            <p:cNvCxnSpPr/>
            <p:nvPr/>
          </p:nvCxnSpPr>
          <p:spPr bwMode="auto">
            <a:xfrm>
              <a:off x="6172200" y="3888013"/>
              <a:ext cx="0" cy="304800"/>
            </a:xfrm>
            <a:prstGeom prst="straightConnector1">
              <a:avLst/>
            </a:prstGeom>
            <a:solidFill>
              <a:srgbClr val="110F3C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Straight Arrow Connector 97"/>
            <p:cNvCxnSpPr/>
            <p:nvPr/>
          </p:nvCxnSpPr>
          <p:spPr bwMode="auto">
            <a:xfrm>
              <a:off x="2971800" y="3888013"/>
              <a:ext cx="0" cy="304800"/>
            </a:xfrm>
            <a:prstGeom prst="straightConnector1">
              <a:avLst/>
            </a:prstGeom>
            <a:solidFill>
              <a:srgbClr val="110F3C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99" name="Straight Arrow Connector 98"/>
          <p:cNvCxnSpPr/>
          <p:nvPr/>
        </p:nvCxnSpPr>
        <p:spPr bwMode="auto">
          <a:xfrm>
            <a:off x="10668000" y="8801680"/>
            <a:ext cx="0" cy="606903"/>
          </a:xfrm>
          <a:prstGeom prst="straightConnector1">
            <a:avLst/>
          </a:prstGeom>
          <a:solidFill>
            <a:srgbClr val="110F3C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0" name="Straight Arrow Connector 99"/>
          <p:cNvCxnSpPr/>
          <p:nvPr/>
        </p:nvCxnSpPr>
        <p:spPr bwMode="auto">
          <a:xfrm>
            <a:off x="10667999" y="10371667"/>
            <a:ext cx="3" cy="444500"/>
          </a:xfrm>
          <a:prstGeom prst="straightConnector1">
            <a:avLst/>
          </a:prstGeom>
          <a:solidFill>
            <a:srgbClr val="110F3C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10664072" y="3778250"/>
            <a:ext cx="7858" cy="481237"/>
          </a:xfrm>
          <a:prstGeom prst="straightConnector1">
            <a:avLst/>
          </a:prstGeom>
          <a:solidFill>
            <a:srgbClr val="110F3C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" name="TextBox 101"/>
          <p:cNvSpPr txBox="1"/>
          <p:nvPr/>
        </p:nvSpPr>
        <p:spPr>
          <a:xfrm>
            <a:off x="15828685" y="8333141"/>
            <a:ext cx="3293710" cy="909474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832067"/>
            <a:r>
              <a:rPr lang="en-US" sz="2500" i="1" dirty="0">
                <a:solidFill>
                  <a:srgbClr val="002060"/>
                </a:solidFill>
                <a:ea typeface="ＭＳ Ｐゴシック"/>
              </a:rPr>
              <a:t>90% power to detect </a:t>
            </a:r>
          </a:p>
          <a:p>
            <a:pPr defTabSz="832067"/>
            <a:r>
              <a:rPr lang="en-US" sz="2500" i="1" dirty="0">
                <a:solidFill>
                  <a:srgbClr val="002060"/>
                </a:solidFill>
                <a:ea typeface="ＭＳ Ｐゴシック"/>
              </a:rPr>
              <a:t>~9% difference</a:t>
            </a:r>
          </a:p>
        </p:txBody>
      </p:sp>
      <p:sp>
        <p:nvSpPr>
          <p:cNvPr id="103" name="矩形 24"/>
          <p:cNvSpPr/>
          <p:nvPr/>
        </p:nvSpPr>
        <p:spPr bwMode="auto">
          <a:xfrm>
            <a:off x="4619328" y="3167111"/>
            <a:ext cx="12475385" cy="7000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66413" tIns="83207" rIns="166413" bIns="83207" numCol="1" rtlCol="0" anchor="t" anchorCtr="0" compatLnSpc="1">
            <a:prstTxWarp prst="textNoShape">
              <a:avLst/>
            </a:prstTxWarp>
          </a:bodyPr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endParaRPr lang="zh-TW" altLang="en-US" sz="4400" dirty="0">
              <a:solidFill>
                <a:srgbClr val="002060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351" y="12192130"/>
            <a:ext cx="4481022" cy="694030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1664135"/>
            <a:r>
              <a:rPr lang="en-US" altLang="zh-TW" sz="1800" dirty="0">
                <a:solidFill>
                  <a:prstClr val="black"/>
                </a:solidFill>
                <a:ea typeface="新細明體" pitchFamily="18" charset="-120"/>
              </a:rPr>
              <a:t>Cannon CP, N Engl J Med. 2015;372:2387</a:t>
            </a:r>
            <a:endParaRPr lang="zh-TW" altLang="en-US" sz="1800" dirty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99958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4070" y="2129191"/>
            <a:ext cx="16085344" cy="9877778"/>
          </a:xfrm>
          <a:prstGeom prst="rect">
            <a:avLst/>
          </a:prstGeom>
          <a:solidFill>
            <a:srgbClr val="00206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8678" tIns="69339" rIns="138678" bIns="69339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28" y="2176478"/>
            <a:ext cx="13439949" cy="986275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44500" y="366800"/>
            <a:ext cx="20391438" cy="1763096"/>
          </a:xfrm>
        </p:spPr>
        <p:txBody>
          <a:bodyPr anchor="ctr">
            <a:noAutofit/>
          </a:bodyPr>
          <a:lstStyle/>
          <a:p>
            <a:pPr algn="ctr"/>
            <a:r>
              <a:rPr lang="en-IN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IMPROVE-IT:  </a:t>
            </a:r>
            <a:r>
              <a:rPr lang="en-US" altLang="en-US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LDL-C and Lipid Changes</a:t>
            </a:r>
            <a:endParaRPr lang="en-IN" sz="4000" b="1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36824" y="6301747"/>
            <a:ext cx="3785832" cy="1063362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832067"/>
            <a:r>
              <a:rPr lang="en-US" sz="3000" b="1" dirty="0">
                <a:solidFill>
                  <a:srgbClr val="FFFFFF"/>
                </a:solidFill>
              </a:rPr>
              <a:t>Median Time </a:t>
            </a:r>
            <a:r>
              <a:rPr lang="en-US" sz="3000" b="1" dirty="0" err="1">
                <a:solidFill>
                  <a:srgbClr val="FFFFFF"/>
                </a:solidFill>
              </a:rPr>
              <a:t>avg</a:t>
            </a:r>
            <a:endParaRPr lang="en-US" sz="3000" b="1" dirty="0">
              <a:solidFill>
                <a:srgbClr val="FFFFFF"/>
              </a:solidFill>
            </a:endParaRPr>
          </a:p>
          <a:p>
            <a:pPr defTabSz="832067"/>
            <a:r>
              <a:rPr lang="en-US" sz="3000" b="1" dirty="0">
                <a:solidFill>
                  <a:srgbClr val="FFFFFF"/>
                </a:solidFill>
              </a:rPr>
              <a:t>69.5 vs. 53.7 mg/dL</a:t>
            </a:r>
          </a:p>
        </p:txBody>
      </p:sp>
      <p:sp>
        <p:nvSpPr>
          <p:cNvPr id="16" name="文字方塊 5"/>
          <p:cNvSpPr txBox="1"/>
          <p:nvPr/>
        </p:nvSpPr>
        <p:spPr>
          <a:xfrm>
            <a:off x="15989217" y="5239625"/>
            <a:ext cx="1929555" cy="1155695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6600" b="1" dirty="0">
                <a:solidFill>
                  <a:srgbClr val="00B0F0"/>
                </a:solidFill>
                <a:ea typeface="新細明體" pitchFamily="18" charset="-120"/>
              </a:rPr>
              <a:t>69.5</a:t>
            </a:r>
            <a:endParaRPr kumimoji="1" lang="zh-TW" altLang="en-US" sz="6600" b="1" dirty="0">
              <a:solidFill>
                <a:srgbClr val="00B0F0"/>
              </a:solidFill>
              <a:ea typeface="新細明體" pitchFamily="18" charset="-120"/>
            </a:endParaRPr>
          </a:p>
        </p:txBody>
      </p:sp>
      <p:sp>
        <p:nvSpPr>
          <p:cNvPr id="17" name="文字方塊 6"/>
          <p:cNvSpPr txBox="1"/>
          <p:nvPr/>
        </p:nvSpPr>
        <p:spPr>
          <a:xfrm>
            <a:off x="15961436" y="6919813"/>
            <a:ext cx="1929555" cy="1155695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6600" b="1" dirty="0">
                <a:solidFill>
                  <a:srgbClr val="FFFF00"/>
                </a:solidFill>
                <a:ea typeface="新細明體" pitchFamily="18" charset="-120"/>
              </a:rPr>
              <a:t>53.7</a:t>
            </a:r>
            <a:endParaRPr kumimoji="1" lang="zh-TW" altLang="en-US" sz="6600" b="1" dirty="0">
              <a:solidFill>
                <a:srgbClr val="FFFF00"/>
              </a:solidFill>
              <a:ea typeface="新細明體" pitchFamily="18" charset="-12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val="879718973"/>
              </p:ext>
            </p:extLst>
          </p:nvPr>
        </p:nvGraphicFramePr>
        <p:xfrm>
          <a:off x="6855602" y="2320826"/>
          <a:ext cx="11935734" cy="2489200"/>
        </p:xfrm>
        <a:graphic>
          <a:graphicData uri="http://schemas.openxmlformats.org/drawingml/2006/table">
            <a:tbl>
              <a:tblPr firstRow="1" bandRow="1"/>
              <a:tblGrid>
                <a:gridCol w="2339674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2017546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178018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  <a:gridCol w="181974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3"/>
                    </a:ext>
                  </a:extLst>
                </a:gridCol>
                <a:gridCol w="1989289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4"/>
                    </a:ext>
                  </a:extLst>
                </a:gridCol>
                <a:gridCol w="1989289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5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1 Yr Mean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LDL-C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TG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HDL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hsCRP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622300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2900" dirty="0">
                          <a:solidFill>
                            <a:srgbClr val="66E0FF"/>
                          </a:solidFill>
                        </a:rPr>
                        <a:t>Simva</a:t>
                      </a:r>
                      <a:endParaRPr lang="en-US" sz="2900" b="1" dirty="0">
                        <a:solidFill>
                          <a:srgbClr val="66E0FF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rgbClr val="66E0FF"/>
                          </a:solidFill>
                        </a:rPr>
                        <a:t>69.9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rgbClr val="66E0FF"/>
                          </a:solidFill>
                        </a:rPr>
                        <a:t>145.1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rgbClr val="66E0FF"/>
                          </a:solidFill>
                        </a:rPr>
                        <a:t>137.1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rgbClr val="66E0FF"/>
                          </a:solidFill>
                        </a:rPr>
                        <a:t>48.1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rgbClr val="66E0FF"/>
                          </a:solidFill>
                        </a:rPr>
                        <a:t>3.8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622300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2900" dirty="0">
                          <a:solidFill>
                            <a:schemeClr val="accent5"/>
                          </a:solidFill>
                        </a:rPr>
                        <a:t>EZ/Simva</a:t>
                      </a:r>
                      <a:endParaRPr lang="en-US" sz="29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accent5"/>
                          </a:solidFill>
                        </a:rPr>
                        <a:t>53.2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accent5"/>
                          </a:solidFill>
                        </a:rPr>
                        <a:t>125.8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accent5"/>
                          </a:solidFill>
                        </a:rPr>
                        <a:t>120.4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accent5"/>
                          </a:solidFill>
                        </a:rPr>
                        <a:t>48.7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accent5"/>
                          </a:solidFill>
                        </a:rPr>
                        <a:t>3.3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l-GR" sz="2900" dirty="0">
                          <a:solidFill>
                            <a:schemeClr val="bg1"/>
                          </a:solidFill>
                        </a:rPr>
                        <a:t>Δ</a:t>
                      </a:r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 in mg/dL</a:t>
                      </a:r>
                      <a:endParaRPr lang="en-US" sz="2900" b="1" dirty="0">
                        <a:solidFill>
                          <a:schemeClr val="bg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-16.7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-19.3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-16.7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+0.6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2900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4D5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87583" y="12539145"/>
            <a:ext cx="4481022" cy="694030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1664135"/>
            <a:r>
              <a:rPr lang="en-US" altLang="zh-TW" sz="1800" b="1" dirty="0">
                <a:solidFill>
                  <a:prstClr val="black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Cannon CP, N Engl J Med. 2015;372:2387</a:t>
            </a:r>
            <a:endParaRPr lang="zh-TW" altLang="en-US" sz="1800" b="1" dirty="0">
              <a:solidFill>
                <a:prstClr val="black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55393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 txBox="1">
            <a:spLocks noChangeArrowheads="1"/>
          </p:cNvSpPr>
          <p:nvPr/>
        </p:nvSpPr>
        <p:spPr bwMode="auto">
          <a:xfrm>
            <a:off x="711200" y="1528853"/>
            <a:ext cx="19735800" cy="1185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marL="612227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•"/>
            </a:pPr>
            <a:r>
              <a:rPr lang="en-US" sz="6100" b="1" dirty="0">
                <a:solidFill>
                  <a:schemeClr val="tx1"/>
                </a:solidFill>
                <a:ea typeface="ＭＳ Ｐゴシック" pitchFamily="34" charset="-128"/>
              </a:rPr>
              <a:t>Cardiology has contributed to 7 of the 10 years increase in life span </a:t>
            </a:r>
          </a:p>
          <a:p>
            <a:pPr marL="3336293" lvl="3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–"/>
            </a:pPr>
            <a:r>
              <a:rPr lang="en-US" sz="4300" b="1" dirty="0">
                <a:solidFill>
                  <a:srgbClr val="0070C0"/>
                </a:solidFill>
                <a:ea typeface="ＭＳ Ｐゴシック" pitchFamily="34" charset="-128"/>
              </a:rPr>
              <a:t>50 % life style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–"/>
            </a:pPr>
            <a:r>
              <a:rPr lang="en-US" sz="4300" b="1" dirty="0">
                <a:solidFill>
                  <a:schemeClr val="tx1"/>
                </a:solidFill>
              </a:rPr>
              <a:t>Exercise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–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Diet 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–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Tobacco cessation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                                                          Risk factor control</a:t>
            </a:r>
          </a:p>
          <a:p>
            <a:pPr marL="3336293" lvl="3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–"/>
            </a:pPr>
            <a:r>
              <a:rPr lang="en-US" sz="4300" b="1" dirty="0">
                <a:solidFill>
                  <a:srgbClr val="0070C0"/>
                </a:solidFill>
                <a:ea typeface="ＭＳ Ｐゴシック" pitchFamily="34" charset="-128"/>
              </a:rPr>
              <a:t>40% drugs 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»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ANTIPLATELETS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»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ß – BLOCKERS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»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ACEI/ARB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»"/>
            </a:pPr>
            <a:r>
              <a:rPr lang="en-US" sz="4300" b="1" dirty="0">
                <a:solidFill>
                  <a:schemeClr val="tx1"/>
                </a:solidFill>
                <a:ea typeface="ＭＳ Ｐゴシック" pitchFamily="34" charset="-128"/>
              </a:rPr>
              <a:t>STATINS</a:t>
            </a:r>
          </a:p>
          <a:p>
            <a:pPr marL="4326863" lvl="4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»"/>
            </a:pPr>
            <a:endParaRPr lang="en-US" sz="4300" b="1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3336293" lvl="3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–"/>
            </a:pPr>
            <a:r>
              <a:rPr lang="en-US" sz="4300" b="1" dirty="0">
                <a:solidFill>
                  <a:srgbClr val="0070C0"/>
                </a:solidFill>
                <a:ea typeface="ＭＳ Ｐゴシック" pitchFamily="34" charset="-128"/>
              </a:rPr>
              <a:t>10% intervention (CABG,PTCA)</a:t>
            </a:r>
          </a:p>
          <a:p>
            <a:pPr marL="612227" indent="-612227" algn="l">
              <a:lnSpc>
                <a:spcPct val="90000"/>
              </a:lnSpc>
              <a:spcAft>
                <a:spcPct val="15000"/>
              </a:spcAft>
              <a:buClr>
                <a:srgbClr val="22228B"/>
              </a:buClr>
              <a:buSzPct val="120000"/>
              <a:buFont typeface="Arial" pitchFamily="34" charset="0"/>
              <a:buChar char="•"/>
            </a:pPr>
            <a:r>
              <a:rPr lang="en-US" sz="5200" b="1" dirty="0" smtClean="0">
                <a:solidFill>
                  <a:schemeClr val="tx1"/>
                </a:solidFill>
                <a:ea typeface="ＭＳ Ｐゴシック" pitchFamily="34" charset="-128"/>
              </a:rPr>
              <a:t>Oncology </a:t>
            </a:r>
            <a:r>
              <a:rPr lang="en-US" sz="5200" b="1" dirty="0">
                <a:solidFill>
                  <a:schemeClr val="tx1"/>
                </a:solidFill>
                <a:ea typeface="ＭＳ Ｐゴシック" pitchFamily="34" charset="-128"/>
              </a:rPr>
              <a:t>2.4 months</a:t>
            </a:r>
            <a:endParaRPr lang="en-ZA" sz="5200" b="1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12090400" y="4238185"/>
            <a:ext cx="711200" cy="5985315"/>
          </a:xfrm>
          <a:prstGeom prst="rightBrac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98114" tIns="99057" rIns="198114" bIns="99057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0" y="0"/>
            <a:ext cx="21336000" cy="153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8700" b="1" dirty="0">
                <a:solidFill>
                  <a:srgbClr val="FF9900"/>
                </a:solidFill>
                <a:latin typeface="Cambria" pitchFamily="18" charset="0"/>
              </a:rPr>
              <a:t>Rising life expectancy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44562" y="366800"/>
            <a:ext cx="19391313" cy="2195249"/>
          </a:xfrm>
        </p:spPr>
        <p:txBody>
          <a:bodyPr anchor="ctr">
            <a:noAutofit/>
          </a:bodyPr>
          <a:lstStyle/>
          <a:p>
            <a:pPr algn="ctr"/>
            <a:r>
              <a:rPr lang="en-IN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IMPROVE-IT:  </a:t>
            </a:r>
            <a:r>
              <a:rPr lang="en-US" altLang="en-US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Primary Endpoint – ITT</a:t>
            </a:r>
            <a:br>
              <a:rPr lang="en-US" altLang="en-US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zh-TW" sz="40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Cardiovascular death, MI, documented unstable angina requiring </a:t>
            </a:r>
            <a:r>
              <a:rPr lang="en-US" altLang="zh-TW" sz="4000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rehospitalization</a:t>
            </a:r>
            <a:r>
              <a:rPr lang="en-US" altLang="zh-TW" sz="40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coronary revascularization (≥30 days), or stroke</a:t>
            </a:r>
            <a:endParaRPr lang="en-IN" sz="40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460226" y="12192130"/>
            <a:ext cx="4481022" cy="694030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1664135"/>
            <a:r>
              <a:rPr lang="en-US" altLang="zh-TW" sz="1800" dirty="0">
                <a:solidFill>
                  <a:prstClr val="black"/>
                </a:solidFill>
                <a:ea typeface="新細明體" pitchFamily="18" charset="-120"/>
              </a:rPr>
              <a:t>Cannon CP, N Engl J Med. 2015;372:2387</a:t>
            </a:r>
            <a:endParaRPr lang="zh-TW" altLang="en-US" sz="1800" dirty="0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4085" y="2730520"/>
            <a:ext cx="11215245" cy="1010809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TextBox 3"/>
          <p:cNvSpPr txBox="1"/>
          <p:nvPr/>
        </p:nvSpPr>
        <p:spPr>
          <a:xfrm>
            <a:off x="15097373" y="3150570"/>
            <a:ext cx="4071690" cy="1248028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Arial"/>
                <a:ea typeface="ＭＳ Ｐゴシック"/>
              </a:rPr>
              <a:t>Simva — 34.7% </a:t>
            </a:r>
          </a:p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Arial"/>
                <a:ea typeface="ＭＳ Ｐゴシック"/>
              </a:rPr>
              <a:t>2742 events </a:t>
            </a:r>
          </a:p>
        </p:txBody>
      </p:sp>
      <p:sp>
        <p:nvSpPr>
          <p:cNvPr id="12" name="TextBox 9"/>
          <p:cNvSpPr txBox="1"/>
          <p:nvPr/>
        </p:nvSpPr>
        <p:spPr>
          <a:xfrm>
            <a:off x="14467303" y="4410709"/>
            <a:ext cx="4959659" cy="1248028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832067"/>
            <a:r>
              <a:rPr lang="en-US" sz="3600" b="1" dirty="0">
                <a:solidFill>
                  <a:srgbClr val="0070C0"/>
                </a:solidFill>
                <a:latin typeface="Arial"/>
                <a:ea typeface="ＭＳ Ｐゴシック"/>
              </a:rPr>
              <a:t>EZ/Simva — 32.7% </a:t>
            </a:r>
          </a:p>
          <a:p>
            <a:pPr defTabSz="832067"/>
            <a:r>
              <a:rPr lang="en-US" sz="3600" b="1" dirty="0">
                <a:solidFill>
                  <a:srgbClr val="0070C0"/>
                </a:solidFill>
                <a:latin typeface="Arial"/>
                <a:ea typeface="ＭＳ Ｐゴシック"/>
              </a:rPr>
              <a:t>2572 events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7604937" y="3850646"/>
            <a:ext cx="2525872" cy="783285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832067">
              <a:lnSpc>
                <a:spcPct val="95000"/>
              </a:lnSpc>
              <a:spcBef>
                <a:spcPts val="1092"/>
              </a:spcBef>
            </a:pPr>
            <a:r>
              <a:rPr lang="en-US" sz="4400" b="1" dirty="0">
                <a:solidFill>
                  <a:srgbClr val="FF0000"/>
                </a:solidFill>
              </a:rPr>
              <a:t>p=0.016 </a:t>
            </a:r>
          </a:p>
        </p:txBody>
      </p:sp>
      <p:sp>
        <p:nvSpPr>
          <p:cNvPr id="19" name="文字方塊 16"/>
          <p:cNvSpPr txBox="1"/>
          <p:nvPr/>
        </p:nvSpPr>
        <p:spPr>
          <a:xfrm>
            <a:off x="14765826" y="6370928"/>
            <a:ext cx="3934911" cy="2494523"/>
          </a:xfrm>
          <a:prstGeom prst="rect">
            <a:avLst/>
          </a:prstGeom>
          <a:noFill/>
        </p:spPr>
        <p:txBody>
          <a:bodyPr wrap="none" lIns="138678" tIns="69339" rIns="138678" bIns="69339" rtlCol="0">
            <a:spAutoFit/>
          </a:bodyPr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5100" b="1" dirty="0">
                <a:solidFill>
                  <a:srgbClr val="FF0000"/>
                </a:solidFill>
                <a:ea typeface="新細明體" pitchFamily="18" charset="-120"/>
              </a:rPr>
              <a:t>RRR=6.64%</a:t>
            </a:r>
          </a:p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5100" b="1" dirty="0">
                <a:solidFill>
                  <a:srgbClr val="FF0000"/>
                </a:solidFill>
                <a:ea typeface="新細明體" pitchFamily="18" charset="-120"/>
              </a:rPr>
              <a:t>ARR=2%</a:t>
            </a:r>
          </a:p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5100" b="1" dirty="0">
                <a:solidFill>
                  <a:srgbClr val="FF0000"/>
                </a:solidFill>
                <a:ea typeface="新細明體" pitchFamily="18" charset="-120"/>
              </a:rPr>
              <a:t>NNT=50</a:t>
            </a:r>
            <a:endParaRPr kumimoji="1" lang="zh-TW" altLang="en-US" sz="5100" b="1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621366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066800" y="889001"/>
            <a:ext cx="19558000" cy="1100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r>
              <a:rPr lang="en-US" sz="7800" b="1" dirty="0">
                <a:solidFill>
                  <a:srgbClr val="C00000"/>
                </a:solidFill>
              </a:rPr>
              <a:t>Why diagnosis of FH is important?</a:t>
            </a:r>
          </a:p>
          <a:p>
            <a:endParaRPr lang="en-US" sz="7800" b="1" dirty="0">
              <a:solidFill>
                <a:srgbClr val="0033CC"/>
              </a:solidFill>
            </a:endParaRPr>
          </a:p>
          <a:p>
            <a:endParaRPr lang="en-US" sz="7800" b="1" dirty="0">
              <a:solidFill>
                <a:srgbClr val="0033CC"/>
              </a:solidFill>
            </a:endParaRPr>
          </a:p>
          <a:p>
            <a:endParaRPr lang="en-US" sz="7800" b="1" dirty="0">
              <a:solidFill>
                <a:srgbClr val="0033CC"/>
              </a:solidFill>
            </a:endParaRPr>
          </a:p>
          <a:p>
            <a:pPr algn="ctr"/>
            <a:r>
              <a:rPr lang="en-US" sz="7800" b="1" dirty="0">
                <a:solidFill>
                  <a:srgbClr val="0033CC"/>
                </a:solidFill>
              </a:rPr>
              <a:t>Cascade screening can identify sibling &amp; children with dyslipidemia – Rx can prevent premature CAD.</a:t>
            </a:r>
          </a:p>
          <a:p>
            <a:pPr>
              <a:buFontTx/>
              <a:buAutoNum type="arabicPeriod"/>
            </a:pPr>
            <a:endParaRPr lang="en-US" sz="7800" b="1" dirty="0">
              <a:solidFill>
                <a:srgbClr val="0033CC"/>
              </a:solidFill>
            </a:endParaRPr>
          </a:p>
          <a:p>
            <a:endParaRPr lang="en-US" sz="78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1336000" cy="1447204"/>
          </a:xfrm>
          <a:ln/>
        </p:spPr>
        <p:txBody>
          <a:bodyPr/>
          <a:lstStyle/>
          <a:p>
            <a:pPr>
              <a:tabLst>
                <a:tab pos="0" algn="l"/>
                <a:tab pos="898545" algn="l"/>
                <a:tab pos="1797091" algn="l"/>
                <a:tab pos="2695636" algn="l"/>
                <a:tab pos="3594181" algn="l"/>
                <a:tab pos="4492729" algn="l"/>
                <a:tab pos="5391274" algn="l"/>
                <a:tab pos="6289820" algn="l"/>
                <a:tab pos="7188365" algn="l"/>
                <a:tab pos="8086910" algn="l"/>
                <a:tab pos="8985456" algn="l"/>
                <a:tab pos="9884001" algn="l"/>
                <a:tab pos="10782546" algn="l"/>
                <a:tab pos="11681094" algn="l"/>
                <a:tab pos="12579639" algn="l"/>
                <a:tab pos="13478185" algn="l"/>
                <a:tab pos="14376730" algn="l"/>
                <a:tab pos="15275275" algn="l"/>
                <a:tab pos="16173821" algn="l"/>
                <a:tab pos="17072366" algn="l"/>
                <a:tab pos="17970911" algn="l"/>
              </a:tabLst>
            </a:pPr>
            <a:r>
              <a:rPr lang="en-US" sz="7800" b="1" dirty="0" err="1">
                <a:solidFill>
                  <a:srgbClr val="0033CC"/>
                </a:solidFill>
                <a:latin typeface="Cambria" pitchFamily="18" charset="0"/>
              </a:rPr>
              <a:t>Statin</a:t>
            </a:r>
            <a:r>
              <a:rPr lang="en-US" sz="7800" b="1" dirty="0">
                <a:solidFill>
                  <a:srgbClr val="0033CC"/>
                </a:solidFill>
                <a:latin typeface="Cambria" pitchFamily="18" charset="0"/>
              </a:rPr>
              <a:t> Intolerance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22250" y="1447204"/>
            <a:ext cx="20891500" cy="8217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76879" tIns="88441" rIns="176879" bIns="88441"/>
          <a:lstStyle/>
          <a:p>
            <a:pPr marL="617750" indent="-617750" algn="just">
              <a:spcBef>
                <a:spcPts val="1376"/>
              </a:spcBef>
              <a:spcAft>
                <a:spcPts val="2801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617750" algn="l"/>
                <a:tab pos="1516295" algn="l"/>
                <a:tab pos="2414840" algn="l"/>
                <a:tab pos="3313388" algn="l"/>
                <a:tab pos="4211933" algn="l"/>
                <a:tab pos="5110479" algn="l"/>
                <a:tab pos="6009024" algn="l"/>
                <a:tab pos="6907569" algn="l"/>
                <a:tab pos="7806115" algn="l"/>
                <a:tab pos="8704660" algn="l"/>
                <a:tab pos="9603205" algn="l"/>
                <a:tab pos="10501753" algn="l"/>
                <a:tab pos="11400298" algn="l"/>
                <a:tab pos="12298844" algn="l"/>
                <a:tab pos="13197389" algn="l"/>
                <a:tab pos="14095934" algn="l"/>
                <a:tab pos="14994480" algn="l"/>
                <a:tab pos="15893025" algn="l"/>
                <a:tab pos="16791570" algn="l"/>
                <a:tab pos="17690116" algn="l"/>
                <a:tab pos="18588663" algn="l"/>
              </a:tabLst>
            </a:pPr>
            <a:r>
              <a:rPr lang="en-US" sz="5200" b="1" dirty="0" err="1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Statin</a:t>
            </a:r>
            <a:r>
              <a:rPr lang="en-US" sz="52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 intolerance </a:t>
            </a:r>
            <a:r>
              <a:rPr lang="en-US" sz="5200" b="1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- frequent </a:t>
            </a:r>
            <a:r>
              <a:rPr lang="en-US" sz="52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problem </a:t>
            </a:r>
            <a:r>
              <a:rPr lang="en-US" sz="5200" b="1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(20%* </a:t>
            </a:r>
            <a:r>
              <a:rPr lang="en-US" sz="52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). </a:t>
            </a:r>
            <a:endParaRPr lang="en-US" sz="5200" b="1" dirty="0" smtClean="0">
              <a:solidFill>
                <a:schemeClr val="tx1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  <a:p>
            <a:pPr marL="617750" indent="-617750" algn="just">
              <a:spcBef>
                <a:spcPts val="1376"/>
              </a:spcBef>
              <a:spcAft>
                <a:spcPts val="2801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617750" algn="l"/>
                <a:tab pos="1516295" algn="l"/>
                <a:tab pos="2414840" algn="l"/>
                <a:tab pos="3313388" algn="l"/>
                <a:tab pos="4211933" algn="l"/>
                <a:tab pos="5110479" algn="l"/>
                <a:tab pos="6009024" algn="l"/>
                <a:tab pos="6907569" algn="l"/>
                <a:tab pos="7806115" algn="l"/>
                <a:tab pos="8704660" algn="l"/>
                <a:tab pos="9603205" algn="l"/>
                <a:tab pos="10501753" algn="l"/>
                <a:tab pos="11400298" algn="l"/>
                <a:tab pos="12298844" algn="l"/>
                <a:tab pos="13197389" algn="l"/>
                <a:tab pos="14095934" algn="l"/>
                <a:tab pos="14994480" algn="l"/>
                <a:tab pos="15893025" algn="l"/>
                <a:tab pos="16791570" algn="l"/>
                <a:tab pos="17690116" algn="l"/>
                <a:tab pos="18588663" algn="l"/>
              </a:tabLst>
            </a:pPr>
            <a:endParaRPr lang="en-US" sz="600" b="1" dirty="0" smtClean="0">
              <a:solidFill>
                <a:schemeClr val="bg1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Common Side Effects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Myalgia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 and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hepatotoxicity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Hemorrhagic stroke, cognitive decline, peripheral neuropathy, Diabetes,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Insomnia,Tendinitis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Arthralgia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Arthritis, Cataract, gastrointestinal symptoms.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  <a:p>
            <a:pPr marL="617750" indent="-617750" algn="just">
              <a:spcBef>
                <a:spcPts val="1376"/>
              </a:spcBef>
              <a:spcAft>
                <a:spcPts val="2801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617750" algn="l"/>
                <a:tab pos="1516295" algn="l"/>
                <a:tab pos="2414840" algn="l"/>
                <a:tab pos="3313388" algn="l"/>
                <a:tab pos="4211933" algn="l"/>
                <a:tab pos="5110479" algn="l"/>
                <a:tab pos="6009024" algn="l"/>
                <a:tab pos="6907569" algn="l"/>
                <a:tab pos="7806115" algn="l"/>
                <a:tab pos="8704660" algn="l"/>
                <a:tab pos="9603205" algn="l"/>
                <a:tab pos="10501753" algn="l"/>
                <a:tab pos="11400298" algn="l"/>
                <a:tab pos="12298844" algn="l"/>
                <a:tab pos="13197389" algn="l"/>
                <a:tab pos="14095934" algn="l"/>
                <a:tab pos="14994480" algn="l"/>
                <a:tab pos="15893025" algn="l"/>
                <a:tab pos="16791570" algn="l"/>
                <a:tab pos="17690116" algn="l"/>
                <a:tab pos="18588663" algn="l"/>
              </a:tabLst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In population based studies,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statin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-induced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myalgias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is a major cause of discontinuation of treatment in the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patients</a:t>
            </a:r>
          </a:p>
          <a:p>
            <a:pPr marL="617750" indent="-617750" algn="just">
              <a:spcBef>
                <a:spcPts val="1376"/>
              </a:spcBef>
              <a:spcAft>
                <a:spcPts val="2801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617750" algn="l"/>
                <a:tab pos="1516295" algn="l"/>
                <a:tab pos="2414840" algn="l"/>
                <a:tab pos="3313388" algn="l"/>
                <a:tab pos="4211933" algn="l"/>
                <a:tab pos="5110479" algn="l"/>
                <a:tab pos="6009024" algn="l"/>
                <a:tab pos="6907569" algn="l"/>
                <a:tab pos="7806115" algn="l"/>
                <a:tab pos="8704660" algn="l"/>
                <a:tab pos="9603205" algn="l"/>
                <a:tab pos="10501753" algn="l"/>
                <a:tab pos="11400298" algn="l"/>
                <a:tab pos="12298844" algn="l"/>
                <a:tab pos="13197389" algn="l"/>
                <a:tab pos="14095934" algn="l"/>
                <a:tab pos="14994480" algn="l"/>
                <a:tab pos="15893025" algn="l"/>
                <a:tab pos="16791570" algn="l"/>
                <a:tab pos="17690116" algn="l"/>
                <a:tab pos="18588663" algn="l"/>
              </a:tabLst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Importance :</a:t>
            </a:r>
            <a:r>
              <a:rPr lang="en-US" dirty="0" smtClean="0">
                <a:solidFill>
                  <a:srgbClr val="FF99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In CAD patients  </a:t>
            </a:r>
          </a:p>
          <a:p>
            <a:pPr marL="1608319" lvl="1" indent="-617750" algn="just">
              <a:spcBef>
                <a:spcPts val="1376"/>
              </a:spcBef>
              <a:spcAft>
                <a:spcPts val="2801"/>
              </a:spcAft>
              <a:buClr>
                <a:srgbClr val="DD8047"/>
              </a:buClr>
              <a:buSzPct val="60000"/>
              <a:buFont typeface="Wingdings" pitchFamily="2" charset="2"/>
              <a:buChar char="Ø"/>
              <a:tabLst>
                <a:tab pos="617750" algn="l"/>
                <a:tab pos="1516295" algn="l"/>
                <a:tab pos="2414840" algn="l"/>
                <a:tab pos="3313388" algn="l"/>
                <a:tab pos="4211933" algn="l"/>
                <a:tab pos="5110479" algn="l"/>
                <a:tab pos="6009024" algn="l"/>
                <a:tab pos="6907569" algn="l"/>
                <a:tab pos="7806115" algn="l"/>
                <a:tab pos="8704660" algn="l"/>
                <a:tab pos="9603205" algn="l"/>
                <a:tab pos="10501753" algn="l"/>
                <a:tab pos="11400298" algn="l"/>
                <a:tab pos="12298844" algn="l"/>
                <a:tab pos="13197389" algn="l"/>
                <a:tab pos="14095934" algn="l"/>
                <a:tab pos="14994480" algn="l"/>
                <a:tab pos="15893025" algn="l"/>
                <a:tab pos="16791570" algn="l"/>
                <a:tab pos="17690116" algn="l"/>
                <a:tab pos="18588663" algn="l"/>
              </a:tabLst>
            </a:pP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statin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intolerance is associated with 81% relative risk increase for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MI and 53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% relative risk increase for all-cause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mortality.</a:t>
            </a:r>
            <a:endParaRPr lang="en-US" dirty="0">
              <a:solidFill>
                <a:schemeClr val="tx1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334000" y="12594168"/>
            <a:ext cx="15644160" cy="7172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76879" tIns="88441" rIns="176879" bIns="88441">
            <a:spAutoFit/>
          </a:bodyPr>
          <a:lstStyle/>
          <a:p>
            <a:pPr algn="r">
              <a:tabLst>
                <a:tab pos="0" algn="l"/>
                <a:tab pos="898545" algn="l"/>
                <a:tab pos="1797091" algn="l"/>
                <a:tab pos="2695636" algn="l"/>
                <a:tab pos="3594181" algn="l"/>
                <a:tab pos="4492729" algn="l"/>
                <a:tab pos="5391274" algn="l"/>
                <a:tab pos="6289820" algn="l"/>
                <a:tab pos="7188365" algn="l"/>
                <a:tab pos="8086910" algn="l"/>
                <a:tab pos="8985456" algn="l"/>
                <a:tab pos="9884001" algn="l"/>
                <a:tab pos="10782546" algn="l"/>
                <a:tab pos="11681094" algn="l"/>
                <a:tab pos="12579639" algn="l"/>
                <a:tab pos="13478185" algn="l"/>
                <a:tab pos="14376730" algn="l"/>
                <a:tab pos="15275275" algn="l"/>
                <a:tab pos="16173821" algn="l"/>
                <a:tab pos="17072366" algn="l"/>
                <a:tab pos="17970911" algn="l"/>
              </a:tabLst>
            </a:pPr>
            <a:r>
              <a:rPr lang="de-DE" sz="35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Journal of General Internal Medicine 2008:23(8):1182-86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934200" y="5630334"/>
            <a:ext cx="13972117" cy="66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 algn="r"/>
            <a:r>
              <a:rPr lang="en-US" sz="3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DIABETES CARE, VOLUME 36, SUPPLEMENT 2, AUGUST 2013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336000" cy="1540315"/>
          </a:xfrm>
        </p:spPr>
        <p:txBody>
          <a:bodyPr>
            <a:normAutofit/>
          </a:bodyPr>
          <a:lstStyle/>
          <a:p>
            <a:r>
              <a:rPr lang="en-IN" sz="8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PRIMO Study</a:t>
            </a:r>
            <a:endParaRPr lang="en-IN" sz="87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89000" y="3750450"/>
          <a:ext cx="19558000" cy="872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3200"/>
                <a:gridCol w="5215467"/>
                <a:gridCol w="6519333"/>
              </a:tblGrid>
              <a:tr h="2182812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err="1" smtClean="0"/>
                        <a:t>Statin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 Number of Patients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% patients with Muscular symptoms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</a:tr>
              <a:tr h="1179482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err="1" smtClean="0"/>
                        <a:t>Pravastatin</a:t>
                      </a:r>
                      <a:r>
                        <a:rPr lang="en-IN" sz="4400" dirty="0" smtClean="0"/>
                        <a:t> 40 mg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1901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10.9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</a:tr>
              <a:tr h="1511177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err="1" smtClean="0"/>
                        <a:t>Atorvastatin</a:t>
                      </a:r>
                      <a:r>
                        <a:rPr lang="en-IN" sz="4400" dirty="0" smtClean="0"/>
                        <a:t> 40 or 80 mg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1844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14.9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</a:tr>
              <a:tr h="1511177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err="1" smtClean="0"/>
                        <a:t>Simvastatin</a:t>
                      </a:r>
                      <a:r>
                        <a:rPr lang="en-IN" sz="4400" dirty="0" smtClean="0"/>
                        <a:t> 40 or 80 mg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1027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18.2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</a:tr>
              <a:tr h="1160088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err="1" smtClean="0"/>
                        <a:t>Fluvastatin</a:t>
                      </a:r>
                      <a:r>
                        <a:rPr lang="en-IN" sz="4400" dirty="0" smtClean="0"/>
                        <a:t> XL 80</a:t>
                      </a:r>
                      <a:r>
                        <a:rPr lang="en-IN" sz="4400" baseline="0" dirty="0" smtClean="0"/>
                        <a:t> mg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3121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5.1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</a:tr>
              <a:tr h="1179482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Overall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832/7924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 smtClean="0"/>
                        <a:t>10.5</a:t>
                      </a:r>
                      <a:endParaRPr lang="en-IN" sz="4400" dirty="0"/>
                    </a:p>
                  </a:txBody>
                  <a:tcPr marL="213360" marR="213360" marT="88900" marB="8890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0124" y="1333501"/>
            <a:ext cx="18335753" cy="2600706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pPr algn="ctr"/>
            <a:r>
              <a:rPr lang="en-IN" sz="5200" dirty="0" smtClean="0">
                <a:solidFill>
                  <a:srgbClr val="0033CC"/>
                </a:solidFill>
              </a:rPr>
              <a:t>Observational study on muscular symptoms in an unselected population receiving high-dose </a:t>
            </a:r>
            <a:r>
              <a:rPr lang="en-IN" sz="5200" dirty="0" err="1" smtClean="0">
                <a:solidFill>
                  <a:srgbClr val="0033CC"/>
                </a:solidFill>
              </a:rPr>
              <a:t>statin</a:t>
            </a:r>
            <a:r>
              <a:rPr lang="en-IN" sz="5200" dirty="0" smtClean="0">
                <a:solidFill>
                  <a:srgbClr val="0033CC"/>
                </a:solidFill>
              </a:rPr>
              <a:t> therapy</a:t>
            </a:r>
          </a:p>
          <a:p>
            <a:pPr algn="ctr"/>
            <a:r>
              <a:rPr lang="en-US" sz="5200" dirty="0" smtClean="0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15-20% of 7924 patients reported </a:t>
            </a:r>
            <a:r>
              <a:rPr lang="en-US" sz="5200" dirty="0" err="1" smtClean="0">
                <a:solidFill>
                  <a:srgbClr val="C00000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Myalgia</a:t>
            </a:r>
            <a:endParaRPr lang="en-IN" sz="5200" dirty="0" smtClean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6781" y="12561753"/>
            <a:ext cx="12411399" cy="738658"/>
          </a:xfrm>
          <a:prstGeom prst="rect">
            <a:avLst/>
          </a:prstGeom>
          <a:noFill/>
        </p:spPr>
        <p:txBody>
          <a:bodyPr wrap="none" lIns="198114" tIns="99057" rIns="198114" bIns="99057" rtlCol="0">
            <a:spAutoFit/>
          </a:bodyPr>
          <a:lstStyle/>
          <a:p>
            <a:r>
              <a:rPr lang="en-IN" sz="35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Bruckert</a:t>
            </a:r>
            <a:r>
              <a:rPr lang="en-IN" sz="35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IN" sz="35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Cardiovasc</a:t>
            </a:r>
            <a:r>
              <a:rPr lang="en-IN" sz="35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Drugs </a:t>
            </a:r>
            <a:r>
              <a:rPr lang="en-IN" sz="35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</a:t>
            </a:r>
            <a:r>
              <a:rPr lang="en-IN" sz="35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2005; 19:403-414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smtClean="0">
                <a:cs typeface="Calibri" pitchFamily="34" charset="0"/>
              </a:rPr>
              <a:t>Statin Myopathy </a:t>
            </a:r>
            <a:r>
              <a:rPr lang="en-GB" smtClean="0">
                <a:cs typeface="Calibri" pitchFamily="34" charset="0"/>
              </a:rPr>
              <a:t>(AHA/ACC/NHLBI)</a:t>
            </a:r>
            <a:endParaRPr lang="en-GB" b="1" smtClean="0">
              <a:cs typeface="Calibri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89600" y="5037667"/>
            <a:ext cx="10490200" cy="861768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4300" b="1" dirty="0" smtClean="0"/>
              <a:t>&gt; 1000 units/L</a:t>
            </a:r>
            <a:endParaRPr lang="en-US" sz="43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34400" y="7408333"/>
            <a:ext cx="10490200" cy="861768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4300" b="1" dirty="0" smtClean="0"/>
              <a:t>&gt; 10,000 units/L</a:t>
            </a:r>
            <a:endParaRPr lang="en-US" sz="43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800" dirty="0" smtClean="0"/>
              <a:t>Incidence of Muscle Adverse Effects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9482668"/>
            <a:ext cx="21336000" cy="2416040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b="1" dirty="0" smtClean="0"/>
              <a:t>Low incidence is because of Run in phase exclusion because of symptoms and increase CPK</a:t>
            </a:r>
          </a:p>
          <a:p>
            <a:pPr algn="ctr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endParaRPr lang="en-US" sz="3600" b="1" dirty="0" smtClean="0"/>
          </a:p>
          <a:p>
            <a:pPr marL="374904" indent="-374904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b="1" dirty="0" smtClean="0"/>
              <a:t>Underrepresentation of vulnerable patients – elderly, patient with co morbidities , </a:t>
            </a:r>
            <a:r>
              <a:rPr lang="en-US" sz="3600" b="1" dirty="0" err="1" smtClean="0"/>
              <a:t>mayalgia</a:t>
            </a:r>
            <a:r>
              <a:rPr lang="en-US" sz="3600" b="1" dirty="0" smtClean="0"/>
              <a:t> as side effect was excluded from trial </a:t>
            </a:r>
            <a:endParaRPr lang="en-US" sz="36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Factors That Increase the Risk of Statin-Induced Myopathy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187823" y="5334000"/>
            <a:ext cx="638944" cy="938712"/>
          </a:xfrm>
          <a:prstGeom prst="rect">
            <a:avLst/>
          </a:prstGeom>
          <a:noFill/>
        </p:spPr>
        <p:txBody>
          <a:bodyPr wrap="none" lIns="198114" tIns="99057" rIns="198114" bIns="9905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1" y="10668000"/>
            <a:ext cx="3807069" cy="754047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* </a:t>
            </a:r>
            <a:r>
              <a:rPr lang="en-US" sz="3600" dirty="0" err="1" smtClean="0">
                <a:solidFill>
                  <a:srgbClr val="0000FF"/>
                </a:solidFill>
              </a:rPr>
              <a:t>Atorva</a:t>
            </a:r>
            <a:r>
              <a:rPr lang="en-US" sz="3600" dirty="0" smtClean="0">
                <a:solidFill>
                  <a:srgbClr val="0000FF"/>
                </a:solidFill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</a:rPr>
              <a:t>Simva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90800" y="9927169"/>
            <a:ext cx="1066800" cy="1677376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**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0" y="10668001"/>
            <a:ext cx="9245600" cy="1431155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**Antifungal, </a:t>
            </a:r>
            <a:r>
              <a:rPr lang="en-US" sz="4000" dirty="0" err="1" smtClean="0">
                <a:solidFill>
                  <a:srgbClr val="0000FF"/>
                </a:solidFill>
              </a:rPr>
              <a:t>Macrolide</a:t>
            </a:r>
            <a:r>
              <a:rPr lang="en-US" sz="4000" dirty="0" smtClean="0">
                <a:solidFill>
                  <a:srgbClr val="0000FF"/>
                </a:solidFill>
              </a:rPr>
              <a:t>, </a:t>
            </a:r>
            <a:r>
              <a:rPr lang="en-US" sz="4000" dirty="0" err="1" smtClean="0">
                <a:solidFill>
                  <a:srgbClr val="0000FF"/>
                </a:solidFill>
              </a:rPr>
              <a:t>Fibrates</a:t>
            </a:r>
            <a:r>
              <a:rPr lang="en-US" sz="4000" dirty="0" smtClean="0">
                <a:solidFill>
                  <a:srgbClr val="0000FF"/>
                </a:solidFill>
              </a:rPr>
              <a:t>, CCB</a:t>
            </a: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800" y="11408833"/>
            <a:ext cx="7289800" cy="754047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Hydrophilic – </a:t>
            </a:r>
            <a:r>
              <a:rPr lang="en-US" sz="3600" dirty="0" err="1" smtClean="0">
                <a:solidFill>
                  <a:srgbClr val="0000FF"/>
                </a:solidFill>
              </a:rPr>
              <a:t>Rosuva</a:t>
            </a:r>
            <a:r>
              <a:rPr lang="en-US" sz="3600" dirty="0" smtClean="0">
                <a:solidFill>
                  <a:srgbClr val="0000FF"/>
                </a:solidFill>
              </a:rPr>
              <a:t>/PRAVA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5976"/>
          <a:stretch>
            <a:fillRect/>
          </a:stretch>
        </p:blipFill>
        <p:spPr bwMode="auto">
          <a:xfrm>
            <a:off x="0" y="-32382"/>
            <a:ext cx="14713294" cy="1336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13294" y="-15368"/>
            <a:ext cx="6622706" cy="3094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Algorithm for treatment of muscular symptoms during </a:t>
            </a:r>
            <a:r>
              <a:rPr kumimoji="0" lang="en-US" sz="4800" b="1" i="0" u="none" strike="noStrike" cap="none" spc="0" normalizeH="0" baseline="0" dirty="0" err="1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statin</a:t>
            </a:r>
            <a:r>
              <a:rPr kumimoji="0" lang="en-US" sz="48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treatment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713294" y="3038168"/>
            <a:ext cx="6622706" cy="0"/>
          </a:xfrm>
          <a:prstGeom prst="line">
            <a:avLst/>
          </a:prstGeom>
          <a:noFill/>
          <a:ln w="47625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4305935" y="3637674"/>
            <a:ext cx="7000568" cy="851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prstTxWarp prst="textNoShape">
              <a:avLst/>
            </a:prstTxWarp>
            <a:spAutoFit/>
          </a:bodyPr>
          <a:lstStyle/>
          <a:p>
            <a:pPr marL="502164" indent="-502164">
              <a:buFont typeface="Wingdings" charset="2"/>
              <a:buChar char="ü"/>
            </a:pPr>
            <a:r>
              <a:rPr lang="en-US" sz="3600" b="1" dirty="0">
                <a:solidFill>
                  <a:schemeClr val="tx1"/>
                </a:solidFill>
              </a:rPr>
              <a:t>Every effort to keep high risk patients  back on </a:t>
            </a:r>
            <a:r>
              <a:rPr lang="en-US" sz="3600" b="1" dirty="0" err="1" smtClean="0">
                <a:solidFill>
                  <a:schemeClr val="tx1"/>
                </a:solidFill>
              </a:rPr>
              <a:t>statin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marL="502164" indent="-502164"/>
            <a:endParaRPr lang="en-US" sz="3600" b="1" dirty="0" smtClean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3600" b="1" dirty="0" smtClean="0">
                <a:solidFill>
                  <a:schemeClr val="tx1"/>
                </a:solidFill>
              </a:rPr>
              <a:t>Assess &amp; treat possible contributing factors – hypothyroid, </a:t>
            </a:r>
            <a:r>
              <a:rPr lang="en-US" sz="3600" b="1" dirty="0" err="1" smtClean="0">
                <a:solidFill>
                  <a:schemeClr val="tx1"/>
                </a:solidFill>
              </a:rPr>
              <a:t>Vit</a:t>
            </a:r>
            <a:r>
              <a:rPr lang="en-US" sz="3600" b="1" dirty="0" smtClean="0">
                <a:solidFill>
                  <a:schemeClr val="tx1"/>
                </a:solidFill>
              </a:rPr>
              <a:t> D deficiency</a:t>
            </a:r>
            <a:endParaRPr lang="en-US" sz="3600" b="1" dirty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3600" b="1" dirty="0" smtClean="0">
                <a:solidFill>
                  <a:schemeClr val="tx1"/>
                </a:solidFill>
              </a:rPr>
              <a:t>Switching </a:t>
            </a:r>
            <a:r>
              <a:rPr lang="en-US" sz="3600" b="1" dirty="0" err="1">
                <a:solidFill>
                  <a:schemeClr val="tx1"/>
                </a:solidFill>
              </a:rPr>
              <a:t>statins</a:t>
            </a:r>
            <a:r>
              <a:rPr lang="en-US" sz="3600" b="1" dirty="0">
                <a:solidFill>
                  <a:schemeClr val="tx1"/>
                </a:solidFill>
              </a:rPr>
              <a:t> to water soluble and long acting</a:t>
            </a:r>
          </a:p>
          <a:p>
            <a:pPr marL="502164" indent="-502164"/>
            <a:r>
              <a:rPr lang="en-US" sz="3600" b="1" dirty="0">
                <a:solidFill>
                  <a:schemeClr val="tx1"/>
                </a:solidFill>
              </a:rPr>
              <a:t>(</a:t>
            </a:r>
            <a:r>
              <a:rPr lang="en-US" sz="3600" b="1" dirty="0" err="1" smtClean="0">
                <a:solidFill>
                  <a:schemeClr val="tx1"/>
                </a:solidFill>
              </a:rPr>
              <a:t>Atorva</a:t>
            </a:r>
            <a:r>
              <a:rPr lang="en-US" sz="3600" b="1" dirty="0" smtClean="0">
                <a:solidFill>
                  <a:schemeClr val="tx1"/>
                </a:solidFill>
              </a:rPr>
              <a:t>        </a:t>
            </a:r>
            <a:r>
              <a:rPr lang="en-US" sz="3600" b="1" dirty="0" err="1" smtClean="0">
                <a:solidFill>
                  <a:schemeClr val="tx1"/>
                </a:solidFill>
              </a:rPr>
              <a:t>Rosuva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  <a:p>
            <a:pPr marL="502164" indent="-502164">
              <a:buFont typeface="Wingdings" charset="2"/>
              <a:buChar char="ü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3600" b="1" dirty="0" smtClean="0">
                <a:solidFill>
                  <a:schemeClr val="tx1"/>
                </a:solidFill>
              </a:rPr>
              <a:t>Intermittent </a:t>
            </a:r>
            <a:r>
              <a:rPr lang="en-US" sz="3600" b="1" dirty="0">
                <a:solidFill>
                  <a:schemeClr val="tx1"/>
                </a:solidFill>
              </a:rPr>
              <a:t>dosing</a:t>
            </a:r>
          </a:p>
          <a:p>
            <a:pPr marL="502164" indent="-502164">
              <a:buFont typeface="Wingdings" charset="2"/>
              <a:buChar char="ü"/>
            </a:pPr>
            <a:endParaRPr lang="en-US" sz="3600" b="1" dirty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3600" b="1" dirty="0">
                <a:solidFill>
                  <a:schemeClr val="tx1"/>
                </a:solidFill>
              </a:rPr>
              <a:t>Success in 50-60%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1083" y="9527458"/>
            <a:ext cx="589935" cy="2949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"/>
            <a:ext cx="21336000" cy="2077486"/>
          </a:xfrm>
          <a:prstGeom prst="rect">
            <a:avLst/>
          </a:prstGeom>
        </p:spPr>
        <p:txBody>
          <a:bodyPr wrap="square" lIns="198114" tIns="99057" rIns="198114" bIns="99057">
            <a:spAutoFit/>
          </a:bodyPr>
          <a:lstStyle/>
          <a:p>
            <a:pPr algn="ctr"/>
            <a:r>
              <a:rPr lang="en-US" sz="6100" b="1" dirty="0" smtClean="0">
                <a:solidFill>
                  <a:srgbClr val="0033CC"/>
                </a:solidFill>
                <a:latin typeface="Cambria" pitchFamily="18" charset="0"/>
              </a:rPr>
              <a:t>Most </a:t>
            </a:r>
            <a:r>
              <a:rPr lang="en-US" sz="6100" b="1" dirty="0" err="1" smtClean="0">
                <a:solidFill>
                  <a:srgbClr val="0033CC"/>
                </a:solidFill>
                <a:latin typeface="Cambria" pitchFamily="18" charset="0"/>
              </a:rPr>
              <a:t>statin</a:t>
            </a:r>
            <a:r>
              <a:rPr lang="en-US" sz="6100" b="1" dirty="0" smtClean="0">
                <a:solidFill>
                  <a:srgbClr val="0033CC"/>
                </a:solidFill>
                <a:latin typeface="Cambria" pitchFamily="18" charset="0"/>
              </a:rPr>
              <a:t>-intolerant patients can be restarted on lipid-lowering drugs</a:t>
            </a:r>
            <a:endParaRPr lang="en-US" sz="61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340259"/>
            <a:ext cx="21336000" cy="1123378"/>
          </a:xfrm>
          <a:prstGeom prst="rect">
            <a:avLst/>
          </a:prstGeom>
        </p:spPr>
        <p:txBody>
          <a:bodyPr wrap="square" lIns="198114" tIns="99057" rIns="198114" bIns="99057">
            <a:spAutoFit/>
          </a:bodyPr>
          <a:lstStyle/>
          <a:p>
            <a:pPr algn="r"/>
            <a:r>
              <a:rPr lang="en-US" sz="3000" b="1" i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Mampuya</a:t>
            </a:r>
            <a:r>
              <a:rPr lang="en-US" sz="3000" b="1" i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WM, </a:t>
            </a:r>
            <a:r>
              <a:rPr lang="en-US" sz="3000" b="1" i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Frid</a:t>
            </a:r>
            <a:r>
              <a:rPr lang="en-US" sz="3000" b="1" i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D, Rocco M, et al. Treatment strategies in patients with </a:t>
            </a:r>
            <a:r>
              <a:rPr lang="en-US" sz="3000" b="1" i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statin</a:t>
            </a:r>
            <a:r>
              <a:rPr lang="en-US" sz="3000" b="1" i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intolerance: </a:t>
            </a:r>
          </a:p>
          <a:p>
            <a:pPr algn="r"/>
            <a:r>
              <a:rPr lang="en-US" sz="3000" b="1" i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Cleveland Clinic experience. Am Heart J 2013; 166: 597-603.</a:t>
            </a:r>
            <a:endParaRPr lang="en-US" sz="3000" b="1" i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300" y="3556000"/>
            <a:ext cx="20091400" cy="8140684"/>
          </a:xfrm>
          <a:prstGeom prst="rect">
            <a:avLst/>
          </a:prstGeom>
        </p:spPr>
        <p:txBody>
          <a:bodyPr wrap="square" lIns="198114" tIns="99057" rIns="198114" bIns="99057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1605 patients of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statin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intolerance, </a:t>
            </a:r>
          </a:p>
          <a:p>
            <a:pPr marL="625985" indent="-625985" algn="just"/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1014(72.5%) were successfully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rechallenged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sz="4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rosuvastatin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FUP for a median of 31 months.</a:t>
            </a:r>
          </a:p>
          <a:p>
            <a:pPr algn="just">
              <a:buFont typeface="Wingdings" pitchFamily="2" charset="2"/>
              <a:buChar char="Ø"/>
            </a:pPr>
            <a:endParaRPr lang="en-US" sz="4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4904" indent="-374904" algn="just">
              <a:buFont typeface="Wingdings" pitchFamily="2" charset="2"/>
              <a:buChar char="Ø"/>
            </a:pP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Slowly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rechallenged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1/wk, increased to 2/wk, then 3/wk, until they were once again taking a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statin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daily.</a:t>
            </a:r>
          </a:p>
          <a:p>
            <a:pPr algn="just">
              <a:buFont typeface="Wingdings" pitchFamily="2" charset="2"/>
              <a:buChar char="Ø"/>
            </a:pPr>
            <a:endParaRPr lang="en-US" sz="4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4904" indent="-374904" algn="just">
              <a:buFont typeface="Wingdings" pitchFamily="2" charset="2"/>
              <a:buChar char="Ø"/>
            </a:pP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149 patients were restarted on a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statin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with an intermittent dosing strategy, (that is not taken daily) and showed 	</a:t>
            </a:r>
          </a:p>
          <a:p>
            <a:pPr marL="2356043" lvl="2" indent="-374904" algn="just"/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27.7% reduction in LDL-c, </a:t>
            </a:r>
          </a:p>
          <a:p>
            <a:pPr marL="374904" indent="-374904" algn="just"/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	21.3% reduction among patients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rechallenged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with a daily </a:t>
            </a:r>
            <a:r>
              <a:rPr lang="en-US" sz="4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statin</a:t>
            </a:r>
            <a:r>
              <a:rPr lang="en-US" sz="4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en-US" sz="43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0499" y="2370668"/>
            <a:ext cx="9218216" cy="1000268"/>
          </a:xfrm>
          <a:prstGeom prst="rect">
            <a:avLst/>
          </a:prstGeom>
        </p:spPr>
        <p:txBody>
          <a:bodyPr wrap="none" lIns="198114" tIns="99057" rIns="198114" bIns="99057">
            <a:spAutoFit/>
          </a:bodyPr>
          <a:lstStyle/>
          <a:p>
            <a:r>
              <a:rPr lang="en-US" sz="5200" b="1" i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Cleveland Clinic experience</a:t>
            </a:r>
            <a:endParaRPr lang="en-US" sz="5200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4800" dirty="0">
                <a:solidFill>
                  <a:schemeClr val="tx1"/>
                </a:solidFill>
              </a:rPr>
              <a:t>In Florida, USA, 152 patients intolerant to </a:t>
            </a:r>
            <a:r>
              <a:rPr lang="en-US" sz="4800" u="sng" dirty="0">
                <a:solidFill>
                  <a:schemeClr val="tx1"/>
                </a:solidFill>
              </a:rPr>
              <a:t>&gt;</a:t>
            </a:r>
            <a:r>
              <a:rPr lang="en-US" sz="4800" dirty="0">
                <a:solidFill>
                  <a:schemeClr val="tx1"/>
                </a:solidFill>
              </a:rPr>
              <a:t> 2 previous </a:t>
            </a:r>
            <a:r>
              <a:rPr lang="en-US" sz="4800" dirty="0" err="1">
                <a:solidFill>
                  <a:schemeClr val="tx1"/>
                </a:solidFill>
              </a:rPr>
              <a:t>statins</a:t>
            </a:r>
            <a:r>
              <a:rPr lang="en-US" sz="4800" dirty="0">
                <a:solidFill>
                  <a:schemeClr val="tx1"/>
                </a:solidFill>
              </a:rPr>
              <a:t> due to </a:t>
            </a:r>
            <a:r>
              <a:rPr lang="en-US" sz="4800" dirty="0" err="1">
                <a:solidFill>
                  <a:schemeClr val="tx1"/>
                </a:solidFill>
              </a:rPr>
              <a:t>myopathy</a:t>
            </a:r>
            <a:r>
              <a:rPr lang="en-US" sz="4800" dirty="0">
                <a:solidFill>
                  <a:schemeClr val="tx1"/>
                </a:solidFill>
              </a:rPr>
              <a:t> (average 2.7 </a:t>
            </a:r>
            <a:r>
              <a:rPr lang="en-US" sz="4800" dirty="0" err="1">
                <a:solidFill>
                  <a:schemeClr val="tx1"/>
                </a:solidFill>
              </a:rPr>
              <a:t>statins</a:t>
            </a:r>
            <a:r>
              <a:rPr lang="en-US" sz="4800" dirty="0">
                <a:solidFill>
                  <a:schemeClr val="tx1"/>
                </a:solidFill>
              </a:rPr>
              <a:t>) were placed on </a:t>
            </a:r>
            <a:r>
              <a:rPr lang="en-US" sz="4800" dirty="0" err="1">
                <a:solidFill>
                  <a:schemeClr val="tx1"/>
                </a:solidFill>
              </a:rPr>
              <a:t>pitavastatin</a:t>
            </a:r>
            <a:r>
              <a:rPr lang="en-US" sz="4800" dirty="0">
                <a:solidFill>
                  <a:schemeClr val="tx1"/>
                </a:solidFill>
              </a:rPr>
              <a:t> therapy.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</a:rPr>
              <a:t>Percentage (%) of patients tolerating </a:t>
            </a:r>
            <a:r>
              <a:rPr lang="en-US" sz="4800" dirty="0" err="1">
                <a:solidFill>
                  <a:schemeClr val="tx1"/>
                </a:solidFill>
              </a:rPr>
              <a:t>pitavastatin</a:t>
            </a:r>
            <a:r>
              <a:rPr lang="en-US" sz="4800" dirty="0">
                <a:solidFill>
                  <a:schemeClr val="tx1"/>
                </a:solidFill>
              </a:rPr>
              <a:t> and  achieving NCEP ATP-III LDL-C goal non-HDL-C goal were measured</a:t>
            </a:r>
          </a:p>
          <a:p>
            <a:pPr algn="just"/>
            <a:r>
              <a:rPr lang="en-US" sz="4800" b="1" dirty="0">
                <a:solidFill>
                  <a:srgbClr val="C00000"/>
                </a:solidFill>
              </a:rPr>
              <a:t>104 patients (76%) patients tolerated </a:t>
            </a:r>
            <a:r>
              <a:rPr lang="en-US" sz="4800" b="1" dirty="0" err="1">
                <a:solidFill>
                  <a:srgbClr val="C00000"/>
                </a:solidFill>
              </a:rPr>
              <a:t>pitavastatin</a:t>
            </a:r>
            <a:r>
              <a:rPr lang="en-US" sz="4800" b="1" dirty="0">
                <a:solidFill>
                  <a:srgbClr val="C00000"/>
                </a:solidFill>
              </a:rPr>
              <a:t> therapy and continued it for &gt; 6 months</a:t>
            </a:r>
          </a:p>
          <a:p>
            <a:pPr algn="just"/>
            <a:r>
              <a:rPr lang="en-US" sz="4800" b="1" dirty="0">
                <a:solidFill>
                  <a:srgbClr val="C00000"/>
                </a:solidFill>
              </a:rPr>
              <a:t>87% of patients with intermediate CV risk achieved their NCEP-ATP III LDL-C goals with </a:t>
            </a:r>
            <a:r>
              <a:rPr lang="en-US" sz="4800" b="1" dirty="0" err="1">
                <a:solidFill>
                  <a:srgbClr val="C00000"/>
                </a:solidFill>
              </a:rPr>
              <a:t>pitavastatin</a:t>
            </a:r>
            <a:r>
              <a:rPr lang="en-US" sz="4800" b="1" dirty="0">
                <a:solidFill>
                  <a:srgbClr val="C00000"/>
                </a:solidFill>
              </a:rPr>
              <a:t> therapy</a:t>
            </a: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1066800" y="-12691"/>
            <a:ext cx="19202400" cy="1580234"/>
          </a:xfrm>
        </p:spPr>
        <p:txBody>
          <a:bodyPr/>
          <a:lstStyle/>
          <a:p>
            <a:r>
              <a:rPr lang="en-US" sz="5400" b="1" dirty="0" err="1">
                <a:solidFill>
                  <a:srgbClr val="0033CC"/>
                </a:solidFill>
              </a:rPr>
              <a:t>Pitavastatin</a:t>
            </a:r>
            <a:r>
              <a:rPr lang="en-US" sz="5400" b="1" dirty="0">
                <a:solidFill>
                  <a:srgbClr val="0033CC"/>
                </a:solidFill>
              </a:rPr>
              <a:t> For </a:t>
            </a:r>
            <a:r>
              <a:rPr lang="en-US" sz="5400" b="1" dirty="0" err="1">
                <a:solidFill>
                  <a:srgbClr val="0033CC"/>
                </a:solidFill>
              </a:rPr>
              <a:t>Statin</a:t>
            </a:r>
            <a:r>
              <a:rPr lang="en-US" sz="5400" b="1" dirty="0">
                <a:solidFill>
                  <a:srgbClr val="0033CC"/>
                </a:solidFill>
              </a:rPr>
              <a:t> Intolerant Patients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9658903" y="12297833"/>
            <a:ext cx="9182950" cy="69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8114" tIns="99057" rIns="198114" bIns="99057">
            <a:prstTxWarp prst="textNoShape">
              <a:avLst/>
            </a:prstTxWarp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Journal of Clinical </a:t>
            </a:r>
            <a:r>
              <a:rPr lang="en-US" sz="3200" b="1" i="1" dirty="0" err="1">
                <a:solidFill>
                  <a:srgbClr val="C00000"/>
                </a:solidFill>
              </a:rPr>
              <a:t>Lipidology</a:t>
            </a:r>
            <a:r>
              <a:rPr lang="en-US" sz="3200" b="1" i="1" dirty="0">
                <a:solidFill>
                  <a:srgbClr val="C00000"/>
                </a:solidFill>
              </a:rPr>
              <a:t> 2012: 6(3) : 274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386912" y="11629987"/>
            <a:ext cx="18705877" cy="923330"/>
          </a:xfrm>
          <a:prstGeom prst="rect">
            <a:avLst/>
          </a:prstGeom>
          <a:solidFill>
            <a:scrgbClr r="0" g="0" b="0">
              <a:alpha val="0"/>
            </a:scrgbClr>
          </a:solidFill>
          <a:ln/>
          <a:effectLst/>
        </p:spPr>
        <p:txBody>
          <a:bodyPr vert="horz" wrap="square" lIns="0" tIns="0" rIns="0" bIns="0" anchor="b" anchorCtr="0">
            <a:spAutoFit/>
          </a:bodyPr>
          <a:lstStyle/>
          <a:p>
            <a:r>
              <a:rPr lang="da-DK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LDL-C = low-density lipoprotein cholesterol; HDL = high-density lipoprotein; TG = triglycerides; CV = cardiovascular; CRP = C-reactive protein.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National Cholesterol Education Program (NCEP) Expert Panel on Detection, Evaluation, and Treatment of High Blood Cholesterol in Adults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(Adult Treatment Panel III). </a:t>
            </a:r>
            <a:r>
              <a:rPr lang="en-US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Circulation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2002;106:3143-3421.</a:t>
            </a:r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865023" y="446265"/>
            <a:ext cx="19545763" cy="2052727"/>
          </a:xfrm>
        </p:spPr>
        <p:txBody>
          <a:bodyPr/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Multiple Factors Contribute to Increased CV </a:t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en-US" sz="4000" b="1" dirty="0">
                <a:latin typeface="Arial" pitchFamily="34" charset="0"/>
                <a:cs typeface="Arial" pitchFamily="34" charset="0"/>
              </a:rPr>
              <a:t>Risk, and Lipid Disorders are a Critical Component </a:t>
            </a:r>
          </a:p>
        </p:txBody>
      </p:sp>
      <p:grpSp>
        <p:nvGrpSpPr>
          <p:cNvPr id="2" name="Group 28"/>
          <p:cNvGrpSpPr/>
          <p:nvPr/>
        </p:nvGrpSpPr>
        <p:grpSpPr>
          <a:xfrm>
            <a:off x="2783939" y="2964101"/>
            <a:ext cx="14914649" cy="8068723"/>
            <a:chOff x="1908987" y="2052115"/>
            <a:chExt cx="10227188" cy="4979555"/>
          </a:xfrm>
        </p:grpSpPr>
        <p:sp>
          <p:nvSpPr>
            <p:cNvPr id="31" name="Left Arrow 30"/>
            <p:cNvSpPr/>
            <p:nvPr/>
          </p:nvSpPr>
          <p:spPr>
            <a:xfrm rot="9246853" flipV="1">
              <a:off x="4838593" y="5689458"/>
              <a:ext cx="1059546" cy="2743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Left Arrow 24"/>
            <p:cNvSpPr/>
            <p:nvPr/>
          </p:nvSpPr>
          <p:spPr>
            <a:xfrm rot="16200000">
              <a:off x="6819859" y="3781980"/>
              <a:ext cx="656934" cy="365760"/>
            </a:xfrm>
            <a:prstGeom prst="leftArrow">
              <a:avLst>
                <a:gd name="adj1" fmla="val 60000"/>
                <a:gd name="adj2" fmla="val 7060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ounded Rectangle 40"/>
            <p:cNvSpPr/>
            <p:nvPr/>
          </p:nvSpPr>
          <p:spPr>
            <a:xfrm>
              <a:off x="5737781" y="3134933"/>
              <a:ext cx="2821078" cy="57703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srgbClr val="595959"/>
                  </a:solidFill>
                </a:rPr>
                <a:t>Lipid Disorders</a:t>
              </a:r>
              <a:br>
                <a:rPr lang="en-US" sz="2600" b="1" dirty="0">
                  <a:solidFill>
                    <a:srgbClr val="595959"/>
                  </a:solidFill>
                </a:rPr>
              </a:br>
              <a:r>
                <a:rPr lang="en-US" sz="2600" b="1" dirty="0">
                  <a:solidFill>
                    <a:srgbClr val="595959"/>
                  </a:solidFill>
                </a:rPr>
                <a:t> (LDL-C </a:t>
              </a:r>
              <a:r>
                <a:rPr lang="en-US" sz="2600" b="1" dirty="0">
                  <a:solidFill>
                    <a:srgbClr val="595959"/>
                  </a:solidFill>
                  <a:sym typeface="Symbol"/>
                </a:rPr>
                <a:t>, HDL-C, TG)</a:t>
              </a:r>
              <a:endParaRPr lang="en-US" sz="2600" b="1" dirty="0">
                <a:solidFill>
                  <a:srgbClr val="595959"/>
                </a:solidFill>
              </a:endParaRPr>
            </a:p>
          </p:txBody>
        </p:sp>
        <p:sp>
          <p:nvSpPr>
            <p:cNvPr id="27" name="Left Arrow 26"/>
            <p:cNvSpPr/>
            <p:nvPr/>
          </p:nvSpPr>
          <p:spPr>
            <a:xfrm rot="16200000">
              <a:off x="6819859" y="2626705"/>
              <a:ext cx="656934" cy="365760"/>
            </a:xfrm>
            <a:prstGeom prst="leftArrow">
              <a:avLst>
                <a:gd name="adj1" fmla="val 60000"/>
                <a:gd name="adj2" fmla="val 7060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5775806" y="4499517"/>
              <a:ext cx="2764605" cy="1362997"/>
            </a:xfrm>
            <a:custGeom>
              <a:avLst/>
              <a:gdLst>
                <a:gd name="connsiteX0" fmla="*/ 0 w 1948719"/>
                <a:gd name="connsiteY0" fmla="*/ 670276 h 1340551"/>
                <a:gd name="connsiteX1" fmla="*/ 974360 w 1948719"/>
                <a:gd name="connsiteY1" fmla="*/ 0 h 1340551"/>
                <a:gd name="connsiteX2" fmla="*/ 1948720 w 1948719"/>
                <a:gd name="connsiteY2" fmla="*/ 670276 h 1340551"/>
                <a:gd name="connsiteX3" fmla="*/ 974360 w 1948719"/>
                <a:gd name="connsiteY3" fmla="*/ 1340552 h 1340551"/>
                <a:gd name="connsiteX4" fmla="*/ 0 w 1948719"/>
                <a:gd name="connsiteY4" fmla="*/ 670276 h 1340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719" h="1340551">
                  <a:moveTo>
                    <a:pt x="0" y="670276"/>
                  </a:moveTo>
                  <a:cubicBezTo>
                    <a:pt x="0" y="300093"/>
                    <a:pt x="436236" y="0"/>
                    <a:pt x="974360" y="0"/>
                  </a:cubicBezTo>
                  <a:cubicBezTo>
                    <a:pt x="1512484" y="0"/>
                    <a:pt x="1948720" y="300093"/>
                    <a:pt x="1948720" y="670276"/>
                  </a:cubicBezTo>
                  <a:cubicBezTo>
                    <a:pt x="1948720" y="1040459"/>
                    <a:pt x="1512484" y="1340552"/>
                    <a:pt x="974360" y="1340552"/>
                  </a:cubicBezTo>
                  <a:cubicBezTo>
                    <a:pt x="436236" y="1340552"/>
                    <a:pt x="0" y="1040459"/>
                    <a:pt x="0" y="6702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190500" h="6985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185" tIns="294941" rIns="39185" bIns="294941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prstClr val="white"/>
                  </a:solidFill>
                </a:rPr>
                <a:t>Increased CV</a:t>
              </a:r>
              <a:br>
                <a:rPr lang="en-US" sz="3000" b="1" dirty="0">
                  <a:solidFill>
                    <a:prstClr val="white"/>
                  </a:solidFill>
                </a:rPr>
              </a:br>
              <a:r>
                <a:rPr lang="en-US" sz="3000" b="1" dirty="0">
                  <a:solidFill>
                    <a:prstClr val="white"/>
                  </a:solidFill>
                </a:rPr>
                <a:t> Risk</a:t>
              </a:r>
              <a:endParaRPr lang="en-US" sz="30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6" name="Left Arrow 35"/>
            <p:cNvSpPr/>
            <p:nvPr/>
          </p:nvSpPr>
          <p:spPr>
            <a:xfrm rot="11297831">
              <a:off x="4489213" y="4911538"/>
              <a:ext cx="1059546" cy="2743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Left Arrow 43"/>
            <p:cNvSpPr/>
            <p:nvPr/>
          </p:nvSpPr>
          <p:spPr>
            <a:xfrm rot="13508002">
              <a:off x="5404911" y="4222216"/>
              <a:ext cx="733675" cy="365760"/>
            </a:xfrm>
            <a:prstGeom prst="leftArrow">
              <a:avLst>
                <a:gd name="adj1" fmla="val 60000"/>
                <a:gd name="adj2" fmla="val 61816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Left Arrow 45"/>
            <p:cNvSpPr/>
            <p:nvPr/>
          </p:nvSpPr>
          <p:spPr>
            <a:xfrm rot="21074490">
              <a:off x="8590820" y="4911538"/>
              <a:ext cx="1292421" cy="2743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48"/>
            <p:cNvSpPr/>
            <p:nvPr/>
          </p:nvSpPr>
          <p:spPr>
            <a:xfrm>
              <a:off x="5737781" y="2052115"/>
              <a:ext cx="2821078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Genetic Variations/</a:t>
              </a:r>
              <a:br>
                <a:rPr lang="en-US" sz="2600" b="1" dirty="0">
                  <a:solidFill>
                    <a:prstClr val="white"/>
                  </a:solidFill>
                </a:rPr>
              </a:br>
              <a:r>
                <a:rPr lang="en-US" sz="2600" b="1" dirty="0">
                  <a:solidFill>
                    <a:prstClr val="white"/>
                  </a:solidFill>
                </a:rPr>
                <a:t>Family History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404186" y="5633153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Prior CV Event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908987" y="4682659"/>
              <a:ext cx="2671475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Smoking, Physical Inactivity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105287" y="3764911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Hypertension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571559" y="4682659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High CRP</a:t>
              </a:r>
            </a:p>
          </p:txBody>
        </p:sp>
        <p:sp>
          <p:nvSpPr>
            <p:cNvPr id="26" name="Left Arrow 25"/>
            <p:cNvSpPr/>
            <p:nvPr/>
          </p:nvSpPr>
          <p:spPr>
            <a:xfrm rot="8091998" flipH="1">
              <a:off x="8294978" y="4172297"/>
              <a:ext cx="733675" cy="365760"/>
            </a:xfrm>
            <a:prstGeom prst="leftArrow">
              <a:avLst>
                <a:gd name="adj1" fmla="val 60000"/>
                <a:gd name="adj2" fmla="val 61816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2"/>
            <p:cNvSpPr/>
            <p:nvPr/>
          </p:nvSpPr>
          <p:spPr>
            <a:xfrm>
              <a:off x="8807910" y="3764911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Type 2 Diabetes</a:t>
              </a:r>
            </a:p>
          </p:txBody>
        </p:sp>
        <p:sp>
          <p:nvSpPr>
            <p:cNvPr id="28" name="Left Arrow 27"/>
            <p:cNvSpPr/>
            <p:nvPr/>
          </p:nvSpPr>
          <p:spPr>
            <a:xfrm rot="8091998" flipV="1">
              <a:off x="5668445" y="6034280"/>
              <a:ext cx="855907" cy="365760"/>
            </a:xfrm>
            <a:prstGeom prst="leftArrow">
              <a:avLst>
                <a:gd name="adj1" fmla="val 60000"/>
                <a:gd name="adj2" fmla="val 61816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Left Arrow 29"/>
            <p:cNvSpPr/>
            <p:nvPr/>
          </p:nvSpPr>
          <p:spPr>
            <a:xfrm rot="13508002" flipH="1" flipV="1">
              <a:off x="7790693" y="6054247"/>
              <a:ext cx="912252" cy="365760"/>
            </a:xfrm>
            <a:prstGeom prst="leftArrow">
              <a:avLst>
                <a:gd name="adj1" fmla="val 60000"/>
                <a:gd name="adj2" fmla="val 61816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ounded Rectangle 50"/>
            <p:cNvSpPr/>
            <p:nvPr/>
          </p:nvSpPr>
          <p:spPr>
            <a:xfrm>
              <a:off x="4476210" y="6454631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Age, Sex 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262362" y="6454631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Metabolic Syndrome</a:t>
              </a:r>
            </a:p>
          </p:txBody>
        </p:sp>
        <p:sp>
          <p:nvSpPr>
            <p:cNvPr id="52" name="Left Arrow 51"/>
            <p:cNvSpPr/>
            <p:nvPr/>
          </p:nvSpPr>
          <p:spPr>
            <a:xfrm rot="12353147" flipH="1" flipV="1">
              <a:off x="8300212" y="5723305"/>
              <a:ext cx="1266286" cy="2743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38"/>
            <p:cNvSpPr/>
            <p:nvPr/>
          </p:nvSpPr>
          <p:spPr>
            <a:xfrm>
              <a:off x="9347415" y="5633153"/>
              <a:ext cx="2564616" cy="57703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42" tIns="75642" rIns="75642" bIns="75642" numCol="1" spcCol="1814" anchor="ctr" anchorCtr="0">
              <a:noAutofit/>
            </a:bodyPr>
            <a:lstStyle/>
            <a:p>
              <a:pPr defTabSz="1540711">
                <a:lnSpc>
                  <a:spcPct val="95000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prstClr val="white"/>
                  </a:solidFill>
                </a:rPr>
                <a:t>Obesity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461413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Coenzyme Q10 Supplementation for the Treatment of Statin Associated Myopathy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15893" t="28571" r="9375" b="18750"/>
          <a:stretch>
            <a:fillRect/>
          </a:stretch>
        </p:blipFill>
        <p:spPr bwMode="auto">
          <a:xfrm>
            <a:off x="108558" y="2040014"/>
            <a:ext cx="21124675" cy="992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5600" y="12297834"/>
            <a:ext cx="20624800" cy="661714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r>
              <a:rPr lang="en-US" sz="30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Castrillon</a:t>
            </a:r>
            <a:r>
              <a:rPr lang="en-US" sz="3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JP, et al. International Journal of Endocrinology 2010</a:t>
            </a:r>
            <a:endParaRPr lang="en-US" sz="3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1336000" cy="1200323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pPr algn="ctr"/>
            <a:r>
              <a:rPr lang="en-US" sz="65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Complementary actions of </a:t>
            </a:r>
            <a:r>
              <a:rPr lang="en-US" sz="65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statins</a:t>
            </a:r>
            <a:r>
              <a:rPr lang="en-US" sz="65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and vitamin D</a:t>
            </a:r>
            <a:endParaRPr lang="en-US" sz="6500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11200" y="7795132"/>
            <a:ext cx="19913600" cy="28151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98114" tIns="99057" rIns="198114" bIns="99057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US" sz="6900" b="1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630"/>
            <a:ext cx="21336000" cy="1938992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Vitamin D deficiency &amp; Myalgia:</a:t>
            </a:r>
            <a:br>
              <a:rPr lang="en-US" sz="60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</a:br>
            <a:r>
              <a:rPr lang="en-US" sz="60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Mechanism</a:t>
            </a:r>
            <a:endParaRPr lang="en-US" sz="6000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3140279"/>
            <a:ext cx="19558000" cy="8025257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Vitamin D deficiency, generation of proteins that are needed for repair of the T-tubular system and prevention of sub-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sarcollemmal</a:t>
            </a: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rupture does not occur, Resulting in 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Myalgia</a:t>
            </a: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4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Vitamin D levels &lt; 20 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mL</a:t>
            </a: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associated with </a:t>
            </a:r>
            <a:b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4-fold higher rates of 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myalgias</a:t>
            </a: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than with </a:t>
            </a:r>
            <a:b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Vitamin D levels &gt;30 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mL</a:t>
            </a:r>
            <a:endParaRPr lang="en-US" sz="4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452" y="5483310"/>
            <a:ext cx="20624800" cy="1308044"/>
          </a:xfrm>
          <a:prstGeom prst="rect">
            <a:avLst/>
          </a:prstGeom>
        </p:spPr>
        <p:txBody>
          <a:bodyPr wrap="square" lIns="198114" tIns="99057" rIns="198114" bIns="99057">
            <a:spAutoFit/>
          </a:bodyPr>
          <a:lstStyle/>
          <a:p>
            <a:pPr lvl="0">
              <a:buNone/>
            </a:pP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Draeger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A,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Monastyrskaya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K,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Mohaupt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Statin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therapy induces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ultrastructural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damage in skeletal muscle in patients without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myalgia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J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Pathol</a:t>
            </a:r>
            <a:r>
              <a:rPr lang="en-US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2006;210:94–102.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" y="11086212"/>
            <a:ext cx="9099595" cy="661714"/>
          </a:xfrm>
          <a:prstGeom prst="rect">
            <a:avLst/>
          </a:prstGeom>
          <a:noFill/>
        </p:spPr>
        <p:txBody>
          <a:bodyPr wrap="none" lIns="198114" tIns="99057" rIns="198114" bIns="99057" rtlCol="0">
            <a:spAutoFit/>
          </a:bodyPr>
          <a:lstStyle/>
          <a:p>
            <a:r>
              <a:rPr lang="en-US" sz="3000" b="1" i="1" dirty="0" smtClean="0">
                <a:solidFill>
                  <a:srgbClr val="0033CC"/>
                </a:solidFill>
              </a:rPr>
              <a:t>Barton </a:t>
            </a:r>
            <a:r>
              <a:rPr lang="en-US" sz="3000" b="1" i="1" dirty="0" err="1" smtClean="0">
                <a:solidFill>
                  <a:srgbClr val="0033CC"/>
                </a:solidFill>
              </a:rPr>
              <a:t>Duell</a:t>
            </a:r>
            <a:r>
              <a:rPr lang="en-US" sz="3000" b="1" i="1" dirty="0" smtClean="0">
                <a:solidFill>
                  <a:srgbClr val="0033CC"/>
                </a:solidFill>
              </a:rPr>
              <a:t> et al; AHA 208 Scientific Sessions.</a:t>
            </a:r>
            <a:endParaRPr lang="en-US" sz="3000" i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55600" y="4500563"/>
            <a:ext cx="20624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6900" b="1">
                <a:solidFill>
                  <a:srgbClr val="C00000"/>
                </a:solidFill>
                <a:latin typeface="Cambria" pitchFamily="18" charset="0"/>
              </a:rPr>
              <a:t>Proprotein convertase subtilisin/kexin type 9</a:t>
            </a:r>
          </a:p>
          <a:p>
            <a:pPr algn="ctr" hangingPunct="0"/>
            <a:r>
              <a:rPr lang="en-US" sz="6900" b="1">
                <a:solidFill>
                  <a:srgbClr val="C00000"/>
                </a:solidFill>
                <a:latin typeface="Cambria" pitchFamily="18" charset="0"/>
              </a:rPr>
              <a:t>(PCSK9 inhibitor )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889000" y="6575425"/>
            <a:ext cx="188468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7800" b="1" dirty="0">
                <a:solidFill>
                  <a:srgbClr val="0033CC"/>
                </a:solidFill>
                <a:latin typeface="Cambria" pitchFamily="18" charset="0"/>
              </a:rPr>
              <a:t>Next block buster Drug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9021" t="26385" r="6876" b="4688"/>
          <a:stretch>
            <a:fillRect/>
          </a:stretch>
        </p:blipFill>
        <p:spPr bwMode="auto">
          <a:xfrm>
            <a:off x="2325688" y="1778000"/>
            <a:ext cx="16684625" cy="911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0" y="11285538"/>
            <a:ext cx="21336000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6100" b="1" dirty="0">
                <a:solidFill>
                  <a:srgbClr val="FF9900"/>
                </a:solidFill>
                <a:latin typeface="Helvetica Light"/>
              </a:rPr>
              <a:t>LDL – R play critical role in cellular and circulatory cholesterol by regulating plasma LDL-c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0" y="0"/>
            <a:ext cx="21336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7800" b="1" dirty="0">
                <a:solidFill>
                  <a:srgbClr val="FF9900"/>
                </a:solidFill>
                <a:latin typeface="Cambria" pitchFamily="18" charset="0"/>
              </a:rPr>
              <a:t>LDL – Receptor Function and Life Cycle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ＭＳ Ｐゴシック" charset="-128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 t="21111"/>
          <a:stretch>
            <a:fillRect/>
          </a:stretch>
        </p:blipFill>
        <p:spPr bwMode="auto">
          <a:xfrm>
            <a:off x="0" y="1408113"/>
            <a:ext cx="21336000" cy="1051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0964863"/>
            <a:ext cx="21336000" cy="237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114" tIns="99057" rIns="198114" bIns="99057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dirty="0">
                <a:solidFill>
                  <a:srgbClr val="FFFF00"/>
                </a:solidFill>
                <a:ea typeface="Arial" charset="0"/>
                <a:cs typeface="Arial" charset="0"/>
              </a:rPr>
              <a:t>PCSK9 binds to LDL – R causing their degradation thereby reducing the rate at which LDL-C is removed from circulation  </a:t>
            </a:r>
          </a:p>
        </p:txBody>
      </p:sp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0" y="0"/>
            <a:ext cx="21336000" cy="167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 algn="ctr" hangingPunct="0"/>
            <a:r>
              <a:rPr lang="en-US" b="1" dirty="0">
                <a:solidFill>
                  <a:srgbClr val="FF9900"/>
                </a:solidFill>
                <a:latin typeface="Cambria" pitchFamily="18" charset="0"/>
              </a:rPr>
              <a:t>PCSK9 Regulates LDLR Turnover Through Increased </a:t>
            </a:r>
            <a:r>
              <a:rPr lang="en-US" b="1" dirty="0" err="1">
                <a:solidFill>
                  <a:srgbClr val="FF9900"/>
                </a:solidFill>
                <a:latin typeface="Cambria" pitchFamily="18" charset="0"/>
              </a:rPr>
              <a:t>Intracellar</a:t>
            </a:r>
            <a:r>
              <a:rPr lang="en-US" b="1" dirty="0">
                <a:solidFill>
                  <a:srgbClr val="FF9900"/>
                </a:solidFill>
                <a:latin typeface="Cambria" pitchFamily="18" charset="0"/>
              </a:rPr>
              <a:t> Degradation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ＭＳ Ｐゴシック" charset="-128"/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2298363"/>
            <a:ext cx="4445000" cy="1036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114" tIns="99057" rIns="198114" bIns="99057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24200" y="12298363"/>
            <a:ext cx="5156200" cy="1036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114" tIns="99057" rIns="198114" bIns="99057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6876" t="20313" r="5624" b="10938"/>
          <a:stretch>
            <a:fillRect/>
          </a:stretch>
        </p:blipFill>
        <p:spPr bwMode="auto">
          <a:xfrm>
            <a:off x="0" y="1861346"/>
            <a:ext cx="21336000" cy="1117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13281" r="3125" b="6250"/>
          <a:stretch>
            <a:fillRect/>
          </a:stretch>
        </p:blipFill>
        <p:spPr bwMode="auto">
          <a:xfrm>
            <a:off x="0" y="321028"/>
            <a:ext cx="11023600" cy="643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5000" t="10938" r="8125" b="6250"/>
          <a:stretch>
            <a:fillRect/>
          </a:stretch>
        </p:blipFill>
        <p:spPr bwMode="auto">
          <a:xfrm>
            <a:off x="11023600" y="243859"/>
            <a:ext cx="10312400" cy="655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 l="5000" t="12500" r="5000" b="5469"/>
          <a:stretch>
            <a:fillRect/>
          </a:stretch>
        </p:blipFill>
        <p:spPr bwMode="auto">
          <a:xfrm>
            <a:off x="0" y="6895924"/>
            <a:ext cx="10490200" cy="637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 l="6250" t="9375" r="12500" b="4688"/>
          <a:stretch>
            <a:fillRect/>
          </a:stretch>
        </p:blipFill>
        <p:spPr bwMode="auto">
          <a:xfrm>
            <a:off x="10668000" y="6815667"/>
            <a:ext cx="10668000" cy="651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21007" t="13410" r="18124" b="52344"/>
          <a:stretch>
            <a:fillRect/>
          </a:stretch>
        </p:blipFill>
        <p:spPr bwMode="auto">
          <a:xfrm>
            <a:off x="50800" y="3149600"/>
            <a:ext cx="211821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74944"/>
            <a:ext cx="21336000" cy="2171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r>
              <a:rPr lang="en-US" sz="6600" b="1" dirty="0" smtClean="0">
                <a:solidFill>
                  <a:srgbClr val="FF9900"/>
                </a:solidFill>
              </a:rPr>
              <a:t>Pcsk9 inhibitors as Monotherapy </a:t>
            </a:r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&amp; combination with </a:t>
            </a:r>
            <a:r>
              <a:rPr lang="en-US" sz="6600" b="1" dirty="0" err="1" smtClean="0">
                <a:solidFill>
                  <a:srgbClr val="FF9900"/>
                </a:solidFill>
              </a:rPr>
              <a:t>S</a:t>
            </a:r>
            <a:r>
              <a:rPr kumimoji="0" lang="en-US" sz="6600" b="1" i="0" u="none" strike="noStrike" cap="none" spc="0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tatin</a:t>
            </a:r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sz="6600" b="1" dirty="0" smtClean="0">
                <a:solidFill>
                  <a:srgbClr val="FF9900"/>
                </a:solidFill>
              </a:rPr>
              <a:t>± </a:t>
            </a:r>
            <a:r>
              <a:rPr lang="en-US" sz="6600" b="1" dirty="0" err="1" smtClean="0">
                <a:solidFill>
                  <a:srgbClr val="FF9900"/>
                </a:solidFill>
              </a:rPr>
              <a:t>Ezitemibe</a:t>
            </a: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3374321" y="3392402"/>
            <a:ext cx="14309546" cy="623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678" tIns="69339" rIns="138678" bIns="69339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664135" eaLnBrk="1" hangingPunct="1"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C00000"/>
                </a:solidFill>
                <a:latin typeface="Arial" pitchFamily="34" charset="0"/>
              </a:rPr>
              <a:t>In the absence of a</a:t>
            </a:r>
          </a:p>
          <a:p>
            <a:pPr algn="ctr" defTabSz="1664135" eaLnBrk="1" hangingPunct="1"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en-US" sz="6600" dirty="0">
                <a:solidFill>
                  <a:srgbClr val="FFFF00"/>
                </a:solidFill>
                <a:latin typeface="Arial" pitchFamily="34" charset="0"/>
              </a:rPr>
              <a:t>hypercholesterolaemia</a:t>
            </a:r>
          </a:p>
          <a:p>
            <a:pPr algn="ctr" defTabSz="1664135" eaLnBrk="1" hangingPunct="1"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C00000"/>
                </a:solidFill>
                <a:latin typeface="Arial" pitchFamily="34" charset="0"/>
              </a:rPr>
              <a:t> (raised LDL-cholesterol or remnants)</a:t>
            </a:r>
          </a:p>
          <a:p>
            <a:pPr algn="ctr" defTabSz="1664135" eaLnBrk="1" hangingPunct="1"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C00000"/>
                </a:solidFill>
                <a:latin typeface="Arial" pitchFamily="34" charset="0"/>
              </a:rPr>
              <a:t> it is virtually impossible</a:t>
            </a:r>
          </a:p>
          <a:p>
            <a:pPr algn="ctr" defTabSz="1664135" eaLnBrk="1" hangingPunct="1"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C00000"/>
                </a:solidFill>
                <a:latin typeface="Arial" pitchFamily="34" charset="0"/>
              </a:rPr>
              <a:t> to cause atherosclerosis</a:t>
            </a:r>
          </a:p>
          <a:p>
            <a:pPr algn="ctr" defTabSz="1664135" eaLnBrk="1" hangingPunct="1"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C00000"/>
                </a:solidFill>
                <a:latin typeface="Arial" pitchFamily="34" charset="0"/>
              </a:rPr>
              <a:t> in an experimental model</a:t>
            </a:r>
          </a:p>
        </p:txBody>
      </p:sp>
      <p:sp>
        <p:nvSpPr>
          <p:cNvPr id="174083" name="TextBox 1"/>
          <p:cNvSpPr txBox="1">
            <a:spLocks noChangeArrowheads="1"/>
          </p:cNvSpPr>
          <p:nvPr/>
        </p:nvSpPr>
        <p:spPr bwMode="auto">
          <a:xfrm>
            <a:off x="11579563" y="12266965"/>
            <a:ext cx="7897534" cy="69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678" tIns="69339" rIns="138678" bIns="69339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664135" eaLnBrk="1" hangingPunct="1">
              <a:spcBef>
                <a:spcPct val="0"/>
              </a:spcBef>
              <a:buNone/>
            </a:pPr>
            <a:r>
              <a:rPr lang="en-ZA" altLang="en-US" sz="3600" dirty="0">
                <a:solidFill>
                  <a:srgbClr val="C00000"/>
                </a:solidFill>
                <a:latin typeface="Arial" pitchFamily="34" charset="0"/>
              </a:rPr>
              <a:t>Anitschkow N. </a:t>
            </a:r>
            <a:r>
              <a:rPr lang="en-ZA" altLang="en-US" sz="3600" i="1" dirty="0">
                <a:solidFill>
                  <a:srgbClr val="C00000"/>
                </a:solidFill>
                <a:latin typeface="Arial" pitchFamily="34" charset="0"/>
              </a:rPr>
              <a:t>Arteriosclerosis, </a:t>
            </a:r>
            <a:r>
              <a:rPr lang="en-ZA" altLang="en-US" sz="3600" dirty="0">
                <a:solidFill>
                  <a:srgbClr val="C00000"/>
                </a:solidFill>
                <a:latin typeface="Arial" pitchFamily="34" charset="0"/>
              </a:rPr>
              <a:t> 1933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16056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20625" t="47656" r="18124" b="22656"/>
          <a:stretch>
            <a:fillRect/>
          </a:stretch>
        </p:blipFill>
        <p:spPr bwMode="auto">
          <a:xfrm>
            <a:off x="266700" y="3259138"/>
            <a:ext cx="20635913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74944"/>
            <a:ext cx="21336000" cy="2171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r>
              <a:rPr lang="en-US" sz="6600" b="1" dirty="0" smtClean="0">
                <a:solidFill>
                  <a:srgbClr val="FF9900"/>
                </a:solidFill>
              </a:rPr>
              <a:t>Pcsk9 inhibitors as Monotherapy </a:t>
            </a:r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&amp; combination with </a:t>
            </a:r>
            <a:r>
              <a:rPr lang="en-US" sz="6600" b="1" dirty="0" err="1" smtClean="0">
                <a:solidFill>
                  <a:srgbClr val="FF9900"/>
                </a:solidFill>
              </a:rPr>
              <a:t>S</a:t>
            </a:r>
            <a:r>
              <a:rPr kumimoji="0" lang="en-US" sz="6600" b="1" i="0" u="none" strike="noStrike" cap="none" spc="0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tatin</a:t>
            </a:r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sz="6600" b="1" dirty="0" smtClean="0">
                <a:solidFill>
                  <a:srgbClr val="FF9900"/>
                </a:solidFill>
              </a:rPr>
              <a:t>± </a:t>
            </a:r>
            <a:r>
              <a:rPr lang="en-US" sz="6600" b="1" dirty="0" err="1" smtClean="0">
                <a:solidFill>
                  <a:srgbClr val="FF9900"/>
                </a:solidFill>
              </a:rPr>
              <a:t>Ezitemibe</a:t>
            </a:r>
            <a:r>
              <a:rPr lang="en-US" sz="6600" b="1" dirty="0" smtClean="0">
                <a:solidFill>
                  <a:srgbClr val="FF9900"/>
                </a:solidFill>
              </a:rPr>
              <a:t> in FH &amp; SI</a:t>
            </a: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 l="31876" t="28125" r="14375" b="21094"/>
          <a:stretch>
            <a:fillRect/>
          </a:stretch>
        </p:blipFill>
        <p:spPr bwMode="auto">
          <a:xfrm>
            <a:off x="0" y="6667500"/>
            <a:ext cx="10075333" cy="634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 l="32500" t="27344" r="14375" b="21875"/>
          <a:stretch>
            <a:fillRect/>
          </a:stretch>
        </p:blipFill>
        <p:spPr bwMode="auto">
          <a:xfrm>
            <a:off x="10642072" y="6494639"/>
            <a:ext cx="10693928" cy="681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 l="17500" t="25781" r="17500" b="14063"/>
          <a:stretch>
            <a:fillRect/>
          </a:stretch>
        </p:blipFill>
        <p:spPr bwMode="auto">
          <a:xfrm>
            <a:off x="10490200" y="1"/>
            <a:ext cx="10845800" cy="625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 l="22501" t="28125" r="20625" b="14844"/>
          <a:stretch>
            <a:fillRect/>
          </a:stretch>
        </p:blipFill>
        <p:spPr bwMode="auto">
          <a:xfrm>
            <a:off x="0" y="1"/>
            <a:ext cx="10490200" cy="67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1"/>
          <p:cNvSpPr txBox="1">
            <a:spLocks noChangeArrowheads="1"/>
          </p:cNvSpPr>
          <p:nvPr/>
        </p:nvSpPr>
        <p:spPr bwMode="auto">
          <a:xfrm>
            <a:off x="0" y="74083"/>
            <a:ext cx="21336000" cy="22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800" b="1" dirty="0">
                <a:solidFill>
                  <a:srgbClr val="FF9900"/>
                </a:solidFill>
                <a:latin typeface="Cambria" charset="0"/>
              </a:rPr>
              <a:t>PCSK9 inhibition – Future Drug</a:t>
            </a:r>
          </a:p>
          <a:p>
            <a:pPr algn="ctr"/>
            <a:r>
              <a:rPr lang="en-US" sz="5200" b="1" dirty="0">
                <a:solidFill>
                  <a:srgbClr val="FF9900"/>
                </a:solidFill>
                <a:latin typeface="Cambria" charset="0"/>
              </a:rPr>
              <a:t>(FDA Approved) </a:t>
            </a:r>
            <a:endParaRPr lang="en-US" sz="5200" dirty="0">
              <a:solidFill>
                <a:srgbClr val="FF9900"/>
              </a:solidFill>
            </a:endParaRPr>
          </a:p>
        </p:txBody>
      </p:sp>
      <p:sp>
        <p:nvSpPr>
          <p:cNvPr id="102403" name="TextBox 2"/>
          <p:cNvSpPr txBox="1">
            <a:spLocks noChangeArrowheads="1"/>
          </p:cNvSpPr>
          <p:nvPr/>
        </p:nvSpPr>
        <p:spPr bwMode="auto">
          <a:xfrm>
            <a:off x="622300" y="2074334"/>
            <a:ext cx="20091400" cy="1140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marL="502164" indent="-502164">
              <a:buFont typeface="Arial" charset="0"/>
              <a:buChar char="•"/>
            </a:pPr>
            <a:r>
              <a:rPr lang="en-US" sz="5200" dirty="0">
                <a:solidFill>
                  <a:schemeClr val="tx1"/>
                </a:solidFill>
              </a:rPr>
              <a:t>PCSK9I – reduces LDL-C – 40-60% by preventing interaction with LDL-receptors beyond </a:t>
            </a:r>
            <a:r>
              <a:rPr lang="en-US" sz="5200" dirty="0" err="1">
                <a:solidFill>
                  <a:schemeClr val="tx1"/>
                </a:solidFill>
              </a:rPr>
              <a:t>Statins</a:t>
            </a:r>
            <a:r>
              <a:rPr lang="en-US" sz="5200" dirty="0">
                <a:solidFill>
                  <a:schemeClr val="tx1"/>
                </a:solidFill>
              </a:rPr>
              <a:t>.</a:t>
            </a:r>
          </a:p>
          <a:p>
            <a:pPr marL="502164" indent="-502164">
              <a:buFont typeface="Arial" charset="0"/>
              <a:buChar char="•"/>
            </a:pP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Arial" charset="0"/>
              <a:buChar char="•"/>
            </a:pPr>
            <a:r>
              <a:rPr lang="en-US" sz="5200" dirty="0">
                <a:solidFill>
                  <a:schemeClr val="tx1"/>
                </a:solidFill>
              </a:rPr>
              <a:t>The </a:t>
            </a:r>
            <a:r>
              <a:rPr lang="en-US" sz="5200" dirty="0" err="1">
                <a:solidFill>
                  <a:schemeClr val="tx1"/>
                </a:solidFill>
              </a:rPr>
              <a:t>statins</a:t>
            </a:r>
            <a:r>
              <a:rPr lang="en-US" sz="5200" dirty="0">
                <a:solidFill>
                  <a:schemeClr val="tx1"/>
                </a:solidFill>
              </a:rPr>
              <a:t> and </a:t>
            </a:r>
            <a:r>
              <a:rPr lang="en-US" sz="5200" dirty="0" err="1">
                <a:solidFill>
                  <a:schemeClr val="tx1"/>
                </a:solidFill>
              </a:rPr>
              <a:t>ezitemibe</a:t>
            </a:r>
            <a:r>
              <a:rPr lang="en-US" sz="5200" dirty="0">
                <a:solidFill>
                  <a:schemeClr val="tx1"/>
                </a:solidFill>
              </a:rPr>
              <a:t> elevates PCSK9 protein levels – can attenuate their efficacy. </a:t>
            </a:r>
          </a:p>
          <a:p>
            <a:pPr marL="502164" indent="-502164">
              <a:buFont typeface="Arial" charset="0"/>
              <a:buChar char="•"/>
            </a:pP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Arial" charset="0"/>
              <a:buChar char="•"/>
            </a:pPr>
            <a:r>
              <a:rPr lang="en-US" sz="5200" dirty="0">
                <a:solidFill>
                  <a:schemeClr val="tx1"/>
                </a:solidFill>
              </a:rPr>
              <a:t>  2 weekly regimen more effective than monthly.</a:t>
            </a:r>
          </a:p>
          <a:p>
            <a:pPr marL="502164" indent="-502164">
              <a:buFont typeface="Arial" charset="0"/>
              <a:buChar char="•"/>
            </a:pP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Arial" charset="0"/>
              <a:buChar char="•"/>
            </a:pPr>
            <a:r>
              <a:rPr lang="en-US" sz="5200" dirty="0">
                <a:solidFill>
                  <a:schemeClr val="tx1"/>
                </a:solidFill>
              </a:rPr>
              <a:t>  Side – effects : Injection site reactions</a:t>
            </a:r>
          </a:p>
          <a:p>
            <a:pPr marL="502164" indent="-502164"/>
            <a:r>
              <a:rPr lang="en-US" sz="5200" dirty="0">
                <a:solidFill>
                  <a:schemeClr val="tx1"/>
                </a:solidFill>
              </a:rPr>
              <a:t>		  Gastrointestinal symptoms and </a:t>
            </a:r>
            <a:r>
              <a:rPr lang="en-US" sz="5200" dirty="0" err="1">
                <a:solidFill>
                  <a:schemeClr val="tx1"/>
                </a:solidFill>
              </a:rPr>
              <a:t>Myalgia</a:t>
            </a:r>
            <a:r>
              <a:rPr lang="en-US" sz="5200" dirty="0">
                <a:solidFill>
                  <a:schemeClr val="tx1"/>
                </a:solidFill>
              </a:rPr>
              <a:t> (5%)</a:t>
            </a:r>
          </a:p>
          <a:p>
            <a:pPr marL="502164" indent="-502164"/>
            <a:r>
              <a:rPr lang="en-US" sz="5200" dirty="0">
                <a:solidFill>
                  <a:schemeClr val="tx1"/>
                </a:solidFill>
              </a:rPr>
              <a:t>		  No Hepatic or Renal SE.</a:t>
            </a:r>
          </a:p>
          <a:p>
            <a:pPr marL="502164" indent="-502164">
              <a:buFont typeface="Arial" charset="0"/>
              <a:buChar char="•"/>
            </a:pPr>
            <a:r>
              <a:rPr lang="en-US" sz="5200" dirty="0">
                <a:solidFill>
                  <a:schemeClr val="tx1"/>
                </a:solidFill>
              </a:rPr>
              <a:t>Phase III studies in patients with ACS (ODDYSSEY) and in stable CAD (ASPIRE) are on going with PCSK9I in addition to </a:t>
            </a:r>
            <a:r>
              <a:rPr lang="en-US" sz="5200" dirty="0" err="1">
                <a:solidFill>
                  <a:schemeClr val="tx1"/>
                </a:solidFill>
              </a:rPr>
              <a:t>statin</a:t>
            </a:r>
            <a:r>
              <a:rPr lang="en-US" sz="5200" dirty="0">
                <a:solidFill>
                  <a:schemeClr val="tx1"/>
                </a:solidFill>
              </a:rPr>
              <a:t> for CV endpoints. 	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2982"/>
            <a:ext cx="21336000" cy="1617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solidFill>
                  <a:srgbClr val="FF9900"/>
                </a:solidFill>
              </a:rPr>
              <a:t>C</a:t>
            </a:r>
            <a:r>
              <a:rPr kumimoji="0" lang="en-US" sz="9600" b="1" i="0" u="none" strike="noStrike" cap="none" spc="0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onclusion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1400" y="7180537"/>
            <a:ext cx="19685000" cy="878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497578"/>
            <a:ext cx="20726400" cy="10481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dirty="0" smtClean="0"/>
              <a:t>In clinical practice, difficult management of dyslipidemia is not uncommon.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dirty="0" smtClean="0"/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dirty="0" err="1" smtClean="0"/>
              <a:t>Statin</a:t>
            </a:r>
            <a:r>
              <a:rPr lang="en-US" dirty="0" smtClean="0"/>
              <a:t> intolerance due to </a:t>
            </a:r>
            <a:r>
              <a:rPr lang="en-US" dirty="0" err="1" smtClean="0"/>
              <a:t>myalgia</a:t>
            </a:r>
            <a:r>
              <a:rPr lang="en-US" dirty="0" smtClean="0"/>
              <a:t> is the most common cause of discontinuation of </a:t>
            </a:r>
            <a:r>
              <a:rPr lang="en-US" dirty="0" err="1" smtClean="0"/>
              <a:t>statins</a:t>
            </a:r>
            <a:r>
              <a:rPr lang="en-US" dirty="0" smtClean="0"/>
              <a:t>, thereby causing increased CV events.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dirty="0" smtClean="0"/>
          </a:p>
          <a:p>
            <a:pPr marL="508000" marR="0" indent="-508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dirty="0" smtClean="0"/>
              <a:t>Familial heterozygous hypercholesterolemia is a common problem which is grossly under recognized and undertreated. </a:t>
            </a:r>
            <a:r>
              <a:rPr lang="en-US" dirty="0" err="1" smtClean="0"/>
              <a:t>Inspite</a:t>
            </a:r>
            <a:r>
              <a:rPr lang="en-US" dirty="0" smtClean="0"/>
              <a:t> of maximum doses of </a:t>
            </a:r>
            <a:r>
              <a:rPr lang="en-US" dirty="0" err="1" smtClean="0"/>
              <a:t>statin</a:t>
            </a:r>
            <a:r>
              <a:rPr lang="en-US" dirty="0" smtClean="0"/>
              <a:t> with or without </a:t>
            </a:r>
            <a:r>
              <a:rPr lang="en-US" dirty="0" err="1" smtClean="0"/>
              <a:t>Ezetimibe</a:t>
            </a:r>
            <a:r>
              <a:rPr lang="en-US" dirty="0" smtClean="0"/>
              <a:t> majority of patients do not achieve LDL targets.</a:t>
            </a:r>
          </a:p>
          <a:p>
            <a:pPr marL="508000" marR="0" indent="-508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dirty="0" smtClean="0"/>
          </a:p>
          <a:p>
            <a:pPr marL="508000" marR="0" indent="-508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dirty="0" smtClean="0"/>
              <a:t>In both above situations newer LDL lowering drug PCSK9inhibitor has been found to be very effective and safe either alone or in combination with </a:t>
            </a:r>
            <a:r>
              <a:rPr lang="en-US" dirty="0" err="1" smtClean="0"/>
              <a:t>statin</a:t>
            </a:r>
            <a:r>
              <a:rPr lang="en-US" dirty="0" smtClean="0"/>
              <a:t> in achieving the LDL targets.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9" descr="http://www.indtravel.com/delhi/graphic3/qmin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3109" y="0"/>
            <a:ext cx="11282892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http://aphs.worldnomads.com/abhishekchinnappa/4304/RedF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01800" cy="89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13" descr="http://upload.wikimedia.org/wikipedia/commons/9/99/Lotus_temple_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8297333"/>
            <a:ext cx="9164108" cy="503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11" descr="http://help.berberber.com/members/sajalarora/albums/monuments-india/1834-akshardham-temp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000" y="8383764"/>
            <a:ext cx="7812089" cy="503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WordArt 3"/>
          <p:cNvSpPr>
            <a:spLocks noChangeArrowheads="1" noChangeShapeType="1" noTextEdit="1"/>
          </p:cNvSpPr>
          <p:nvPr/>
        </p:nvSpPr>
        <p:spPr bwMode="auto">
          <a:xfrm>
            <a:off x="7963958" y="11532306"/>
            <a:ext cx="13335000" cy="1629833"/>
          </a:xfrm>
          <a:prstGeom prst="rect">
            <a:avLst/>
          </a:prstGeom>
        </p:spPr>
        <p:txBody>
          <a:bodyPr wrap="none" lIns="198114" tIns="99057" rIns="198114" bIns="990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44500" y="366800"/>
            <a:ext cx="20391438" cy="1763096"/>
          </a:xfrm>
        </p:spPr>
        <p:txBody>
          <a:bodyPr anchor="ctr">
            <a:noAutofit/>
          </a:bodyPr>
          <a:lstStyle/>
          <a:p>
            <a:pPr algn="ctr"/>
            <a:r>
              <a:rPr lang="en-IN" sz="40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IMPROVE-IT:  Baseline Characteristics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715351" y="12364058"/>
            <a:ext cx="4481022" cy="878696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1664135"/>
            <a:r>
              <a:rPr lang="en-US" altLang="zh-TW" sz="2400" b="1" dirty="0">
                <a:solidFill>
                  <a:srgbClr val="0033CC"/>
                </a:solidFill>
                <a:ea typeface="新細明體" pitchFamily="18" charset="-120"/>
              </a:rPr>
              <a:t>Cannon CP, N Engl J Med. 2015;372:2387</a:t>
            </a:r>
            <a:endParaRPr lang="zh-TW" altLang="en-US" sz="2400" b="1" dirty="0">
              <a:solidFill>
                <a:srgbClr val="0033CC"/>
              </a:solidFill>
              <a:ea typeface="新細明體" pitchFamily="18" charset="-12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val="622579841"/>
              </p:ext>
            </p:extLst>
          </p:nvPr>
        </p:nvGraphicFramePr>
        <p:xfrm>
          <a:off x="2578404" y="2291659"/>
          <a:ext cx="16116300" cy="9482459"/>
        </p:xfrm>
        <a:graphic>
          <a:graphicData uri="http://schemas.openxmlformats.org/drawingml/2006/table">
            <a:tbl>
              <a:tblPr firstRow="1" bandRow="1"/>
              <a:tblGrid>
                <a:gridCol w="7647938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420245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4265912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</a:tblGrid>
              <a:tr h="1955800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endParaRPr lang="en-US" sz="3900" b="1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Simvastatin</a:t>
                      </a:r>
                    </a:p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(N=9077)</a:t>
                      </a:r>
                    </a:p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EZ/Simva</a:t>
                      </a:r>
                    </a:p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(N=9067)</a:t>
                      </a:r>
                    </a:p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%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786063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3900" b="1" dirty="0"/>
                        <a:t>Age</a:t>
                      </a:r>
                      <a:r>
                        <a:rPr lang="en-US" sz="3900" b="1" baseline="0" dirty="0"/>
                        <a:t> (</a:t>
                      </a:r>
                      <a:r>
                        <a:rPr lang="en-US" sz="3900" b="1" dirty="0"/>
                        <a:t>years) 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64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64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3900" b="1" dirty="0"/>
                        <a:t>Female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25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b="1" dirty="0"/>
                        <a:t>Diabetes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27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3900" b="1" dirty="0"/>
                        <a:t>MI prior to index ACS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21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7817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9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STEMI / NSTEMI / UA</a:t>
                      </a:r>
                      <a:endParaRPr kumimoji="0" lang="en-US" sz="3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29 / 47 / 24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29 / 47 / 24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9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Days post ACS to rand (IQR) 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 (3, 8)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baseline="0" dirty="0">
                          <a:solidFill>
                            <a:srgbClr val="0070C0"/>
                          </a:solidFill>
                        </a:rPr>
                        <a:t>5 (3, 8)</a:t>
                      </a:r>
                      <a:endParaRPr lang="en-US" sz="3900" b="1" dirty="0">
                        <a:solidFill>
                          <a:srgbClr val="0070C0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6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3900" b="1" baseline="0" dirty="0"/>
                        <a:t>Cath / PCI for ACS event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88 / 70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88 / 70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7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US" sz="3900" b="1" dirty="0"/>
                        <a:t>Prior lipid Rx</a:t>
                      </a:r>
                      <a:endParaRPr lang="en-US" sz="39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35</a:t>
                      </a:r>
                      <a:endParaRPr lang="en-US" sz="39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36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8"/>
                  </a:ext>
                </a:extLst>
              </a:tr>
              <a:tr h="770467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9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LDL-C at ACS event (</a:t>
                      </a: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mg/</a:t>
                      </a:r>
                      <a:r>
                        <a:rPr kumimoji="0" lang="en-US" sz="36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dL</a:t>
                      </a: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IQR)</a:t>
                      </a:r>
                      <a:endParaRPr kumimoji="0" lang="en-US" sz="3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94</a:t>
                      </a:r>
                      <a:r>
                        <a:rPr lang="en-US" sz="3900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(79, 110)</a:t>
                      </a:r>
                      <a:endParaRPr lang="en-US" sz="39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900" b="1" dirty="0">
                          <a:solidFill>
                            <a:srgbClr val="0070C0"/>
                          </a:solidFill>
                        </a:rPr>
                        <a:t>94 (79,110)</a:t>
                      </a:r>
                    </a:p>
                  </a:txBody>
                  <a:tcPr marL="180023" marR="180023" marT="88900" marB="88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9" name="矩形 4"/>
          <p:cNvSpPr/>
          <p:nvPr/>
        </p:nvSpPr>
        <p:spPr bwMode="auto">
          <a:xfrm>
            <a:off x="2578404" y="10404054"/>
            <a:ext cx="16497504" cy="9847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66413" tIns="83207" rIns="166413" bIns="83207" numCol="1" rtlCol="0" anchor="t" anchorCtr="0" compatLnSpc="1">
            <a:prstTxWarp prst="textNoShape">
              <a:avLst/>
            </a:prstTxWarp>
          </a:bodyPr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endParaRPr lang="zh-TW" altLang="en-US" sz="4400" dirty="0">
              <a:solidFill>
                <a:srgbClr val="FFFFFF"/>
              </a:solidFill>
              <a:latin typeface="Times New Roman" charset="0"/>
              <a:ea typeface="ＭＳ Ｐゴシック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461920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44562" y="-16661"/>
            <a:ext cx="19391313" cy="2195249"/>
          </a:xfrm>
        </p:spPr>
        <p:txBody>
          <a:bodyPr anchor="ctr">
            <a:noAutofit/>
          </a:bodyPr>
          <a:lstStyle/>
          <a:p>
            <a:pPr algn="ctr"/>
            <a:r>
              <a:rPr lang="en-IN" sz="48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IMPROVE-IT:  </a:t>
            </a:r>
            <a:r>
              <a:rPr lang="en-US" altLang="en-US" sz="48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Safety – ITT</a:t>
            </a:r>
            <a:endParaRPr lang="en-IN" sz="48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2677644"/>
            <a:ext cx="8015694" cy="509364"/>
          </a:xfrm>
          <a:prstGeom prst="rect">
            <a:avLst/>
          </a:prstGeom>
          <a:noFill/>
        </p:spPr>
        <p:txBody>
          <a:bodyPr wrap="square" lIns="138678" tIns="69339" rIns="138678" bIns="69339" rtlCol="0">
            <a:spAutoFit/>
          </a:bodyPr>
          <a:lstStyle/>
          <a:p>
            <a:pPr defTabSz="1664135"/>
            <a:r>
              <a:rPr lang="en-US" altLang="zh-TW" sz="2400" b="1" dirty="0">
                <a:solidFill>
                  <a:prstClr val="black"/>
                </a:solidFill>
                <a:ea typeface="新細明體" pitchFamily="18" charset="-120"/>
              </a:rPr>
              <a:t>Cannon CP, N Engl J Med. 2015;372:2387</a:t>
            </a:r>
            <a:endParaRPr lang="zh-TW" altLang="en-US" sz="2400" b="1" dirty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2055813" y="1478487"/>
            <a:ext cx="17224375" cy="1926165"/>
          </a:xfrm>
        </p:spPr>
        <p:txBody>
          <a:bodyPr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No statistically significant differences in cancer or muscle- or gallbladder-related events (percent)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val="2265451325"/>
              </p:ext>
            </p:extLst>
          </p:nvPr>
        </p:nvGraphicFramePr>
        <p:xfrm>
          <a:off x="2094994" y="3242765"/>
          <a:ext cx="17083384" cy="9297527"/>
        </p:xfrm>
        <a:graphic>
          <a:graphicData uri="http://schemas.openxmlformats.org/drawingml/2006/table">
            <a:tbl>
              <a:tblPr firstRow="1" bandRow="1"/>
              <a:tblGrid>
                <a:gridCol w="10407550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0"/>
                    </a:ext>
                  </a:extLst>
                </a:gridCol>
                <a:gridCol w="2437804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1"/>
                    </a:ext>
                  </a:extLst>
                </a:gridCol>
                <a:gridCol w="2741735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2"/>
                    </a:ext>
                  </a:extLst>
                </a:gridCol>
                <a:gridCol w="1496295">
                  <a:extLst>
                    <a:ext uri="{9D8B030D-6E8A-4147-A177-3AD203B41FA5}">
                      <a16:colId xmlns:mc="http://schemas.openxmlformats.org/markup-compatibility/2006" xmlns:mv="urn:schemas-microsoft-com:mac:vml" xmlns="" xmlns:a16="http://schemas.microsoft.com/office/drawing/2014/main" val="20003"/>
                    </a:ext>
                  </a:extLst>
                </a:gridCol>
              </a:tblGrid>
              <a:tr h="1675831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Simva </a:t>
                      </a:r>
                    </a:p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n=9077</a:t>
                      </a:r>
                    </a:p>
                  </a:txBody>
                  <a:tcPr marL="180023" marR="180023" marT="177800" marB="1778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EZ/Simva</a:t>
                      </a:r>
                    </a:p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n=9067</a:t>
                      </a:r>
                    </a:p>
                  </a:txBody>
                  <a:tcPr marL="180023" marR="180023" marT="177800" marB="1778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/>
                      </a:r>
                      <a:br>
                        <a:rPr lang="en-US" sz="4200" dirty="0"/>
                      </a:br>
                      <a:r>
                        <a:rPr lang="en-US" sz="4200" dirty="0"/>
                        <a:t>p</a:t>
                      </a:r>
                      <a:endParaRPr lang="en-US" sz="4200" b="1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0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ALT and/or AST≥3x ULN</a:t>
                      </a:r>
                      <a:endParaRPr lang="en-US" sz="4200" b="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2.3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2.5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0.43</a:t>
                      </a:r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189CE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1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Cholecystectomy</a:t>
                      </a:r>
                      <a:endParaRPr lang="en-US" sz="4200" b="1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1.5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1.5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0.96</a:t>
                      </a:r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2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Gallbladder</a:t>
                      </a:r>
                      <a:r>
                        <a:rPr lang="en-US" sz="4200" baseline="0" dirty="0"/>
                        <a:t>-related AEs</a:t>
                      </a:r>
                      <a:endParaRPr lang="en-US" sz="4200" b="1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3.5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3.1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0.10</a:t>
                      </a:r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3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Rhabdomyolysis*</a:t>
                      </a:r>
                      <a:endParaRPr lang="en-US" sz="4200" b="1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0.2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0.1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0.37</a:t>
                      </a:r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4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Myopathy*</a:t>
                      </a:r>
                      <a:endParaRPr lang="en-US" sz="4200" b="1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0.1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0.2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0.32</a:t>
                      </a:r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5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Rhabdo, myopathy, myalgia </a:t>
                      </a:r>
                      <a:r>
                        <a:rPr lang="en-US" sz="4200" baseline="0" dirty="0"/>
                        <a:t>with CK elevation*</a:t>
                      </a:r>
                      <a:endParaRPr lang="en-US" sz="4200" b="1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0.6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0.6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0.64</a:t>
                      </a:r>
                      <a:endParaRPr lang="en-US" sz="420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6"/>
                  </a:ext>
                </a:extLst>
              </a:tr>
              <a:tr h="997656"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lang="en-US" sz="4200" dirty="0"/>
                        <a:t>Cancer</a:t>
                      </a:r>
                      <a:r>
                        <a:rPr lang="en-US" sz="4200" baseline="0" dirty="0"/>
                        <a:t>* (7-yr KM %)</a:t>
                      </a:r>
                      <a:endParaRPr lang="en-US" sz="4200" b="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/>
                          <a:ea typeface="ＭＳ Ｐゴシック"/>
                          <a:cs typeface="+mn-cs"/>
                        </a:rPr>
                        <a:t>10.2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algn="ctr" defTabSz="653077" rtl="0" eaLnBrk="1" latinLnBrk="0" hangingPunct="1"/>
                      <a:r>
                        <a:rPr lang="en-US" sz="3900" b="1" kern="1200" dirty="0">
                          <a:solidFill>
                            <a:srgbClr val="0070C0"/>
                          </a:solidFill>
                          <a:latin typeface="Arial"/>
                          <a:ea typeface="ＭＳ Ｐゴシック"/>
                          <a:cs typeface="+mn-cs"/>
                        </a:rPr>
                        <a:t>10.2</a:t>
                      </a: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653077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130615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95923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2612311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3265388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3918465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4571543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5224620" algn="l" defTabSz="65307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4200" dirty="0"/>
                        <a:t>0.57</a:t>
                      </a:r>
                      <a:endParaRPr lang="en-US" sz="4200" b="0" dirty="0">
                        <a:solidFill>
                          <a:schemeClr val="bg2"/>
                        </a:solidFill>
                      </a:endParaRPr>
                    </a:p>
                  </a:txBody>
                  <a:tcPr marL="180023" marR="180023" marT="177800" marB="177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189C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9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4101701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 txBox="1">
            <a:spLocks/>
          </p:cNvSpPr>
          <p:nvPr/>
        </p:nvSpPr>
        <p:spPr bwMode="auto">
          <a:xfrm>
            <a:off x="0" y="0"/>
            <a:ext cx="21336000" cy="148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</a:bodyPr>
          <a:lstStyle/>
          <a:p>
            <a:pPr marL="742927" indent="-742927">
              <a:spcBef>
                <a:spcPct val="20000"/>
              </a:spcBef>
            </a:pPr>
            <a:r>
              <a:rPr lang="en-US" b="1" dirty="0">
                <a:solidFill>
                  <a:srgbClr val="FF9900"/>
                </a:solidFill>
              </a:rPr>
              <a:t>PCSK9  INHIBITORS  for FAMILIAL HYPERCHOLESTEROLEMIA: A COMPREHENSIVE META-ANALYSIS</a:t>
            </a:r>
          </a:p>
        </p:txBody>
      </p:sp>
      <p:sp>
        <p:nvSpPr>
          <p:cNvPr id="100355" name="Text Placeholder 2"/>
          <p:cNvSpPr txBox="1">
            <a:spLocks/>
          </p:cNvSpPr>
          <p:nvPr/>
        </p:nvSpPr>
        <p:spPr bwMode="auto">
          <a:xfrm>
            <a:off x="1778000" y="12594167"/>
            <a:ext cx="19558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</a:bodyPr>
          <a:lstStyle/>
          <a:p>
            <a:pPr marL="742927" indent="-742927" algn="r">
              <a:spcBef>
                <a:spcPct val="20000"/>
              </a:spcBef>
            </a:pPr>
            <a:r>
              <a:rPr lang="en-US" sz="3900" b="1" dirty="0">
                <a:solidFill>
                  <a:srgbClr val="FF9900"/>
                </a:solidFill>
              </a:rPr>
              <a:t>J Am </a:t>
            </a:r>
            <a:r>
              <a:rPr lang="en-US" sz="3900" b="1" dirty="0" err="1">
                <a:solidFill>
                  <a:srgbClr val="FF9900"/>
                </a:solidFill>
              </a:rPr>
              <a:t>Coll</a:t>
            </a:r>
            <a:r>
              <a:rPr lang="en-US" sz="3900" b="1" dirty="0">
                <a:solidFill>
                  <a:srgbClr val="FF9900"/>
                </a:solidFill>
              </a:rPr>
              <a:t> </a:t>
            </a:r>
            <a:r>
              <a:rPr lang="en-US" sz="3900" b="1" dirty="0" err="1">
                <a:solidFill>
                  <a:srgbClr val="FF9900"/>
                </a:solidFill>
              </a:rPr>
              <a:t>Cardiol</a:t>
            </a:r>
            <a:r>
              <a:rPr lang="en-US" sz="3900" b="1" dirty="0">
                <a:solidFill>
                  <a:srgbClr val="FF9900"/>
                </a:solidFill>
              </a:rPr>
              <a:t>. 2016;67(13_S):1984-1984. </a:t>
            </a:r>
          </a:p>
        </p:txBody>
      </p:sp>
      <p:sp>
        <p:nvSpPr>
          <p:cNvPr id="100356" name="Text Placeholder 2"/>
          <p:cNvSpPr txBox="1">
            <a:spLocks/>
          </p:cNvSpPr>
          <p:nvPr/>
        </p:nvSpPr>
        <p:spPr bwMode="auto">
          <a:xfrm>
            <a:off x="1422400" y="10816167"/>
            <a:ext cx="19024600" cy="74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00357" name="TextBox 11"/>
          <p:cNvSpPr txBox="1">
            <a:spLocks noChangeArrowheads="1"/>
          </p:cNvSpPr>
          <p:nvPr/>
        </p:nvSpPr>
        <p:spPr bwMode="auto">
          <a:xfrm>
            <a:off x="1422400" y="10279063"/>
            <a:ext cx="4267200" cy="6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100358" name="Picture 11" descr="Cover"/>
          <p:cNvPicPr>
            <a:picLocks noChangeAspect="1" noChangeArrowheads="1"/>
          </p:cNvPicPr>
          <p:nvPr/>
        </p:nvPicPr>
        <p:blipFill>
          <a:blip r:embed="rId2" cstate="print"/>
          <a:srcRect b="58451"/>
          <a:stretch>
            <a:fillRect/>
          </a:stretch>
        </p:blipFill>
        <p:spPr bwMode="auto">
          <a:xfrm>
            <a:off x="0" y="1761067"/>
            <a:ext cx="21336000" cy="1045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0" y="367331"/>
            <a:ext cx="21336000" cy="889000"/>
          </a:xfrm>
        </p:spPr>
        <p:txBody>
          <a:bodyPr/>
          <a:lstStyle/>
          <a:p>
            <a:r>
              <a:rPr lang="en-US" sz="6100" b="1" dirty="0">
                <a:solidFill>
                  <a:srgbClr val="FF9900"/>
                </a:solidFill>
                <a:latin typeface="Cambria" charset="0"/>
                <a:ea typeface="ＭＳ Ｐゴシック" charset="-128"/>
              </a:rPr>
              <a:t>Proposed algorithm for the management of </a:t>
            </a:r>
            <a:r>
              <a:rPr lang="en-US" sz="6100" b="1" dirty="0" err="1">
                <a:solidFill>
                  <a:srgbClr val="FF9900"/>
                </a:solidFill>
                <a:latin typeface="Cambria" charset="0"/>
                <a:ea typeface="ＭＳ Ｐゴシック" charset="-128"/>
              </a:rPr>
              <a:t>statin</a:t>
            </a:r>
            <a:r>
              <a:rPr lang="en-US" sz="6100" b="1" dirty="0">
                <a:solidFill>
                  <a:srgbClr val="FF9900"/>
                </a:solidFill>
                <a:latin typeface="Cambria" charset="0"/>
                <a:ea typeface="ＭＳ Ｐゴシック" charset="-128"/>
              </a:rPr>
              <a:t>-associated </a:t>
            </a:r>
            <a:r>
              <a:rPr lang="en-US" sz="6100" b="1" dirty="0" err="1">
                <a:solidFill>
                  <a:srgbClr val="FF9900"/>
                </a:solidFill>
                <a:latin typeface="Cambria" charset="0"/>
                <a:ea typeface="ＭＳ Ｐゴシック" charset="-128"/>
              </a:rPr>
              <a:t>myopathy</a:t>
            </a:r>
            <a:r>
              <a:rPr lang="en-US" sz="6100" b="1" dirty="0">
                <a:solidFill>
                  <a:srgbClr val="FF9900"/>
                </a:solidFill>
                <a:latin typeface="Cambria" charset="0"/>
                <a:ea typeface="ＭＳ Ｐゴシック" charset="-128"/>
              </a:rPr>
              <a:t>. </a:t>
            </a:r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15824200" y="12297834"/>
            <a:ext cx="5511800" cy="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i="1" dirty="0">
                <a:solidFill>
                  <a:schemeClr val="tx1"/>
                </a:solidFill>
              </a:rPr>
              <a:t>DIABETES CARE, VOLUME 36, SUPPLEMENT 2, AUGUST 2013</a:t>
            </a:r>
          </a:p>
        </p:txBody>
      </p:sp>
      <p:sp>
        <p:nvSpPr>
          <p:cNvPr id="90116" name="TextBox 4"/>
          <p:cNvSpPr txBox="1">
            <a:spLocks noChangeArrowheads="1"/>
          </p:cNvSpPr>
          <p:nvPr/>
        </p:nvSpPr>
        <p:spPr bwMode="auto">
          <a:xfrm>
            <a:off x="11734800" y="2074333"/>
            <a:ext cx="9601200" cy="900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pPr marL="502164" indent="-502164">
              <a:buFont typeface="Wingdings" charset="2"/>
              <a:buChar char="ü"/>
            </a:pPr>
            <a:r>
              <a:rPr lang="en-US" sz="5200" dirty="0">
                <a:solidFill>
                  <a:schemeClr val="tx1"/>
                </a:solidFill>
              </a:rPr>
              <a:t>Every effort to keep high risk patients  back on </a:t>
            </a:r>
            <a:r>
              <a:rPr lang="en-US" sz="5200" dirty="0" err="1">
                <a:solidFill>
                  <a:schemeClr val="tx1"/>
                </a:solidFill>
              </a:rPr>
              <a:t>statin</a:t>
            </a: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5200" dirty="0">
                <a:solidFill>
                  <a:schemeClr val="tx1"/>
                </a:solidFill>
              </a:rPr>
              <a:t>Switching </a:t>
            </a:r>
            <a:r>
              <a:rPr lang="en-US" sz="5200" dirty="0" err="1">
                <a:solidFill>
                  <a:schemeClr val="tx1"/>
                </a:solidFill>
              </a:rPr>
              <a:t>statins</a:t>
            </a:r>
            <a:r>
              <a:rPr lang="en-US" sz="5200" dirty="0">
                <a:solidFill>
                  <a:schemeClr val="tx1"/>
                </a:solidFill>
              </a:rPr>
              <a:t> to water soluble and long acting</a:t>
            </a:r>
          </a:p>
          <a:p>
            <a:pPr marL="502164" indent="-502164"/>
            <a:r>
              <a:rPr lang="en-US" sz="5200" dirty="0">
                <a:solidFill>
                  <a:schemeClr val="tx1"/>
                </a:solidFill>
              </a:rPr>
              <a:t>(</a:t>
            </a:r>
            <a:r>
              <a:rPr lang="en-US" sz="5200" dirty="0" err="1">
                <a:solidFill>
                  <a:schemeClr val="tx1"/>
                </a:solidFill>
              </a:rPr>
              <a:t>Atorva</a:t>
            </a:r>
            <a:r>
              <a:rPr lang="en-US" sz="5200" dirty="0">
                <a:solidFill>
                  <a:schemeClr val="tx1"/>
                </a:solidFill>
              </a:rPr>
              <a:t> → </a:t>
            </a:r>
            <a:r>
              <a:rPr lang="en-US" sz="5200" dirty="0" err="1">
                <a:solidFill>
                  <a:schemeClr val="tx1"/>
                </a:solidFill>
              </a:rPr>
              <a:t>Rosuva</a:t>
            </a:r>
            <a:r>
              <a:rPr lang="en-US" sz="5200" dirty="0">
                <a:solidFill>
                  <a:schemeClr val="tx1"/>
                </a:solidFill>
              </a:rPr>
              <a:t>)</a:t>
            </a:r>
          </a:p>
          <a:p>
            <a:pPr marL="502164" indent="-502164"/>
            <a:r>
              <a:rPr lang="en-US" sz="5200" dirty="0">
                <a:solidFill>
                  <a:schemeClr val="tx1"/>
                </a:solidFill>
              </a:rPr>
              <a:t>(</a:t>
            </a:r>
            <a:r>
              <a:rPr lang="en-US" sz="5200" dirty="0" err="1">
                <a:solidFill>
                  <a:schemeClr val="tx1"/>
                </a:solidFill>
              </a:rPr>
              <a:t>Rosuva</a:t>
            </a:r>
            <a:r>
              <a:rPr lang="en-US" sz="5200" dirty="0">
                <a:solidFill>
                  <a:schemeClr val="tx1"/>
                </a:solidFill>
              </a:rPr>
              <a:t> → </a:t>
            </a:r>
            <a:r>
              <a:rPr lang="en-US" sz="5200" dirty="0" err="1">
                <a:solidFill>
                  <a:schemeClr val="tx1"/>
                </a:solidFill>
              </a:rPr>
              <a:t>Pitava</a:t>
            </a:r>
            <a:r>
              <a:rPr lang="en-US" sz="5200" dirty="0">
                <a:solidFill>
                  <a:schemeClr val="tx1"/>
                </a:solidFill>
              </a:rPr>
              <a:t>) </a:t>
            </a:r>
          </a:p>
          <a:p>
            <a:pPr marL="502164" indent="-502164">
              <a:buFont typeface="Wingdings" charset="2"/>
              <a:buChar char="ü"/>
            </a:pP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5200" dirty="0">
                <a:solidFill>
                  <a:schemeClr val="tx1"/>
                </a:solidFill>
              </a:rPr>
              <a:t>Intermittent dosing</a:t>
            </a:r>
          </a:p>
          <a:p>
            <a:pPr marL="502164" indent="-502164">
              <a:buFont typeface="Wingdings" charset="2"/>
              <a:buChar char="ü"/>
            </a:pPr>
            <a:endParaRPr lang="en-US" sz="5200" dirty="0">
              <a:solidFill>
                <a:schemeClr val="tx1"/>
              </a:solidFill>
            </a:endParaRPr>
          </a:p>
          <a:p>
            <a:pPr marL="502164" indent="-502164">
              <a:buFont typeface="Wingdings" charset="2"/>
              <a:buChar char="ü"/>
            </a:pPr>
            <a:r>
              <a:rPr lang="en-US" sz="5200" dirty="0">
                <a:solidFill>
                  <a:schemeClr val="tx1"/>
                </a:solidFill>
              </a:rPr>
              <a:t>Success in 50-60%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5600" y="1926167"/>
            <a:ext cx="11308822" cy="11053852"/>
            <a:chOff x="1111404" y="435810"/>
            <a:chExt cx="5074446" cy="5685303"/>
          </a:xfrm>
        </p:grpSpPr>
        <p:pic>
          <p:nvPicPr>
            <p:cNvPr id="901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338" r="4762" b="39803"/>
            <a:stretch>
              <a:fillRect/>
            </a:stretch>
          </p:blipFill>
          <p:spPr bwMode="auto">
            <a:xfrm>
              <a:off x="1115699" y="435810"/>
              <a:ext cx="5070151" cy="383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1576" r="4762"/>
            <a:stretch>
              <a:fillRect/>
            </a:stretch>
          </p:blipFill>
          <p:spPr bwMode="auto">
            <a:xfrm>
              <a:off x="1111404" y="4270923"/>
              <a:ext cx="5070151" cy="1850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1" y="592668"/>
            <a:ext cx="21332297" cy="140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7800" b="1" dirty="0">
                <a:solidFill>
                  <a:srgbClr val="0033CC"/>
                </a:solidFill>
                <a:latin typeface="Cambria" pitchFamily="18" charset="0"/>
                <a:ea typeface="MS PGothic" pitchFamily="34" charset="-128"/>
              </a:rPr>
              <a:t>Moderate intensity </a:t>
            </a:r>
            <a:r>
              <a:rPr lang="en-US" sz="7800" b="1" dirty="0" err="1">
                <a:solidFill>
                  <a:srgbClr val="0033CC"/>
                </a:solidFill>
                <a:latin typeface="Cambria" pitchFamily="18" charset="0"/>
                <a:ea typeface="MS PGothic" pitchFamily="34" charset="-128"/>
              </a:rPr>
              <a:t>statins</a:t>
            </a:r>
            <a:r>
              <a:rPr lang="en-US" sz="7800" b="1" dirty="0">
                <a:solidFill>
                  <a:srgbClr val="0033CC"/>
                </a:solidFill>
                <a:latin typeface="Cambria" pitchFamily="18" charset="0"/>
                <a:ea typeface="MS PGothic" pitchFamily="34" charset="-128"/>
              </a:rPr>
              <a:t> for all Indians ?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711200" y="2222500"/>
            <a:ext cx="19735800" cy="864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&gt;50% of LDL as desired by guidelines</a:t>
            </a:r>
          </a:p>
          <a:p>
            <a:pPr>
              <a:buFont typeface="Wingdings" pitchFamily="2" charset="2"/>
              <a:buChar char="ü"/>
            </a:pP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Better tolerated – less </a:t>
            </a:r>
            <a:r>
              <a:rPr lang="en-US" sz="6100" dirty="0" err="1">
                <a:solidFill>
                  <a:schemeClr val="tx1"/>
                </a:solidFill>
                <a:ea typeface="MS PGothic" pitchFamily="34" charset="-128"/>
              </a:rPr>
              <a:t>myalgia</a:t>
            </a: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 and </a:t>
            </a:r>
            <a:r>
              <a:rPr lang="en-US" sz="6100" dirty="0" err="1">
                <a:solidFill>
                  <a:schemeClr val="tx1"/>
                </a:solidFill>
                <a:ea typeface="MS PGothic" pitchFamily="34" charset="-128"/>
              </a:rPr>
              <a:t>transaminitis</a:t>
            </a: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>
              <a:buFont typeface="Wingdings" pitchFamily="2" charset="2"/>
              <a:buChar char="ü"/>
            </a:pP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Less incidence of new DM ( 0.1/100 vs. 0.3/100)</a:t>
            </a:r>
          </a:p>
          <a:p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Cost effective  </a:t>
            </a:r>
          </a:p>
          <a:p>
            <a:pPr>
              <a:buFont typeface="Wingdings" pitchFamily="2" charset="2"/>
              <a:buChar char="ü"/>
            </a:pP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Safe to add Non </a:t>
            </a:r>
            <a:r>
              <a:rPr lang="en-US" sz="6100" dirty="0" err="1">
                <a:solidFill>
                  <a:schemeClr val="tx1"/>
                </a:solidFill>
                <a:ea typeface="MS PGothic" pitchFamily="34" charset="-128"/>
              </a:rPr>
              <a:t>statin</a:t>
            </a: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 lipid lowering drug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" y="10854588"/>
            <a:ext cx="21332297" cy="18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5200" b="1" dirty="0">
                <a:solidFill>
                  <a:srgbClr val="C00000"/>
                </a:solidFill>
                <a:ea typeface="MS PGothic" pitchFamily="34" charset="-128"/>
              </a:rPr>
              <a:t>Indian consensus recommendation suggest high intensity </a:t>
            </a:r>
            <a:r>
              <a:rPr lang="en-US" sz="5200" b="1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5200" b="1" dirty="0">
                <a:solidFill>
                  <a:srgbClr val="C00000"/>
                </a:solidFill>
                <a:ea typeface="MS PGothic" pitchFamily="34" charset="-128"/>
              </a:rPr>
              <a:t> in ACS patient for at least 3 months.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3880718" y="4601358"/>
            <a:ext cx="0" cy="3463049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8213" y="4689501"/>
            <a:ext cx="0" cy="3463049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334979" y="4687163"/>
            <a:ext cx="1659236" cy="337490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305392" y="4687163"/>
            <a:ext cx="1601556" cy="320164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875" y="290903"/>
            <a:ext cx="19720059" cy="205375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AHA/ACC, AACE, IAS, </a:t>
            </a:r>
            <a:r>
              <a:rPr lang="en-US" sz="4000" b="1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ESC/EAS,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and ADA Recommend LDL-C Lowering to Reduce CVD Risk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5747" y="12139482"/>
            <a:ext cx="19258848" cy="663230"/>
          </a:xfrm>
          <a:prstGeom prst="rect">
            <a:avLst/>
          </a:prstGeom>
          <a:noFill/>
        </p:spPr>
        <p:txBody>
          <a:bodyPr wrap="square" lIns="138658" tIns="69328" rIns="138658" bIns="69328" rtlCol="0">
            <a:spAutoFit/>
          </a:bodyPr>
          <a:lstStyle/>
          <a:p>
            <a:r>
              <a:rPr lang="en-US" sz="1700" b="1" dirty="0">
                <a:solidFill>
                  <a:srgbClr val="002060"/>
                </a:solidFill>
                <a:ea typeface="ＭＳ Ｐゴシック" pitchFamily="34" charset="-128"/>
              </a:rPr>
              <a:t>1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. Stone NJ, et al. </a:t>
            </a:r>
            <a:r>
              <a:rPr lang="en-US" sz="1700" i="1" dirty="0">
                <a:solidFill>
                  <a:srgbClr val="002060"/>
                </a:solidFill>
                <a:ea typeface="ＭＳ Ｐゴシック" pitchFamily="34" charset="-128"/>
              </a:rPr>
              <a:t>J Am Coll Cardiol. 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2014;63:2889-2934.</a:t>
            </a:r>
            <a:r>
              <a:rPr lang="en-US" sz="17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ja-JP" sz="1700" b="1" dirty="0">
                <a:solidFill>
                  <a:srgbClr val="002060"/>
                </a:solidFill>
                <a:ea typeface="ＭＳ Ｐゴシック" pitchFamily="34" charset="-128"/>
              </a:rPr>
              <a:t>2</a:t>
            </a:r>
            <a:r>
              <a:rPr lang="en-US" altLang="ja-JP" sz="1700" dirty="0">
                <a:solidFill>
                  <a:srgbClr val="002060"/>
                </a:solidFill>
                <a:ea typeface="ＭＳ Ｐゴシック" pitchFamily="34" charset="-128"/>
              </a:rPr>
              <a:t>. </a:t>
            </a:r>
            <a:r>
              <a:rPr lang="en-US" sz="1700" dirty="0" err="1">
                <a:solidFill>
                  <a:srgbClr val="002060"/>
                </a:solidFill>
                <a:ea typeface="ＭＳ Ｐゴシック" pitchFamily="34" charset="-128"/>
              </a:rPr>
              <a:t>Keaney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 JF, et al. </a:t>
            </a:r>
            <a:r>
              <a:rPr lang="en-US" sz="1700" i="1" dirty="0">
                <a:solidFill>
                  <a:srgbClr val="002060"/>
                </a:solidFill>
                <a:ea typeface="ＭＳ Ｐゴシック" pitchFamily="34" charset="-128"/>
              </a:rPr>
              <a:t>N Engl J Med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. 2014;370:275-278. </a:t>
            </a:r>
            <a:r>
              <a:rPr lang="en-US" altLang="ja-JP" sz="1700" b="1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3</a:t>
            </a:r>
            <a:r>
              <a:rPr lang="en-US" altLang="ja-JP" sz="17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. </a:t>
            </a:r>
            <a:r>
              <a:rPr lang="en-US" sz="1700" dirty="0" err="1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Jellinger</a:t>
            </a:r>
            <a:r>
              <a:rPr lang="en-US" sz="17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 PS, et al. </a:t>
            </a:r>
            <a:r>
              <a:rPr lang="en-US" sz="1700" i="1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Endocr Pract</a:t>
            </a:r>
            <a:r>
              <a:rPr lang="en-US" sz="17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. 2012;18(suppl 1):1-78</a:t>
            </a:r>
            <a:r>
              <a:rPr lang="en-US" altLang="ja-JP" sz="17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. </a:t>
            </a:r>
            <a:r>
              <a:rPr lang="en-US" altLang="ja-JP" sz="1700" b="1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4</a:t>
            </a:r>
            <a:r>
              <a:rPr lang="en-US" altLang="ja-JP" sz="17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.</a:t>
            </a:r>
            <a:r>
              <a:rPr lang="en-US" altLang="ja-JP" sz="1700" dirty="0">
                <a:solidFill>
                  <a:srgbClr val="002060"/>
                </a:solidFill>
                <a:ea typeface="ＭＳ Ｐゴシック" pitchFamily="34" charset="-128"/>
              </a:rPr>
              <a:t> Grundy SM, et al. </a:t>
            </a:r>
            <a:r>
              <a:rPr lang="en-US" altLang="ja-JP" sz="1700" i="1" dirty="0">
                <a:solidFill>
                  <a:srgbClr val="002060"/>
                </a:solidFill>
                <a:ea typeface="ＭＳ Ｐゴシック" pitchFamily="34" charset="-128"/>
              </a:rPr>
              <a:t>J. Clin Lipidol. </a:t>
            </a:r>
            <a:r>
              <a:rPr lang="en-US" altLang="ja-JP" sz="1700" dirty="0">
                <a:solidFill>
                  <a:srgbClr val="002060"/>
                </a:solidFill>
                <a:ea typeface="ＭＳ Ｐゴシック" pitchFamily="34" charset="-128"/>
              </a:rPr>
              <a:t>2014;8:29-60. </a:t>
            </a:r>
            <a:r>
              <a:rPr lang="en-US" sz="1700" b="1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5</a:t>
            </a:r>
            <a:r>
              <a:rPr lang="en-US" sz="17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. </a:t>
            </a:r>
            <a:r>
              <a:rPr lang="en-US" altLang="ja-JP" sz="1700" dirty="0">
                <a:solidFill>
                  <a:srgbClr val="002060"/>
                </a:solidFill>
                <a:ea typeface="ＭＳ Ｐゴシック" pitchFamily="34" charset="-128"/>
              </a:rPr>
              <a:t>Reiner Z, et al. </a:t>
            </a:r>
            <a:r>
              <a:rPr lang="en-US" altLang="ja-JP" sz="1700" i="1" dirty="0">
                <a:solidFill>
                  <a:srgbClr val="002060"/>
                </a:solidFill>
                <a:ea typeface="ＭＳ Ｐゴシック" pitchFamily="34" charset="-128"/>
              </a:rPr>
              <a:t>Eur Heart J. </a:t>
            </a:r>
            <a:r>
              <a:rPr lang="en-US" altLang="ja-JP" sz="1700" dirty="0">
                <a:solidFill>
                  <a:srgbClr val="002060"/>
                </a:solidFill>
                <a:ea typeface="ＭＳ Ｐゴシック" pitchFamily="34" charset="-128"/>
              </a:rPr>
              <a:t>2011;32:1769-1818.</a:t>
            </a:r>
            <a:r>
              <a:rPr lang="en-US" altLang="ja-JP" sz="1700" dirty="0">
                <a:solidFill>
                  <a:srgbClr val="002060"/>
                </a:solidFill>
              </a:rPr>
              <a:t> </a:t>
            </a:r>
            <a:r>
              <a:rPr lang="en-US" altLang="ja-JP" sz="1700" b="1" dirty="0">
                <a:solidFill>
                  <a:srgbClr val="002060"/>
                </a:solidFill>
                <a:ea typeface="ＭＳ Ｐゴシック" pitchFamily="34" charset="-128"/>
              </a:rPr>
              <a:t>6</a:t>
            </a:r>
            <a:r>
              <a:rPr lang="en-US" altLang="ja-JP" sz="1700" dirty="0">
                <a:solidFill>
                  <a:srgbClr val="002060"/>
                </a:solidFill>
                <a:ea typeface="ＭＳ Ｐゴシック" pitchFamily="34" charset="-128"/>
              </a:rPr>
              <a:t>.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 American Diabetes Association. </a:t>
            </a:r>
            <a:r>
              <a:rPr lang="en-US" sz="1700" i="1" dirty="0">
                <a:solidFill>
                  <a:srgbClr val="002060"/>
                </a:solidFill>
                <a:ea typeface="ＭＳ Ｐゴシック" pitchFamily="34" charset="-128"/>
              </a:rPr>
              <a:t>Diabetes Care. </a:t>
            </a:r>
            <a:r>
              <a:rPr lang="en-US" sz="1700" dirty="0">
                <a:solidFill>
                  <a:srgbClr val="002060"/>
                </a:solidFill>
                <a:ea typeface="ＭＳ Ｐゴシック" pitchFamily="34" charset="-128"/>
              </a:rPr>
              <a:t>2014;37(suppl 1):S14-S80.</a:t>
            </a:r>
            <a:endParaRPr lang="en-US" sz="1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525" y="11025354"/>
            <a:ext cx="20857476" cy="1063340"/>
          </a:xfrm>
          <a:prstGeom prst="rect">
            <a:avLst/>
          </a:prstGeom>
          <a:noFill/>
        </p:spPr>
        <p:txBody>
          <a:bodyPr wrap="square" lIns="138658" tIns="69328" rIns="138658" bIns="69328" rtlCol="0">
            <a:sp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AACE = American Association of Clinical Endocrinologists; ACC = American College of Cardiology; ADA = American Diabetes Association; AHA = American Heart Association; EAS = European Atherosclerosis Society; ESC = European Society of Cardiology; IAS = International Atherosclerosis Society </a:t>
            </a:r>
          </a:p>
          <a:p>
            <a:r>
              <a:rPr lang="en-US" altLang="ja-JP" sz="2000" baseline="300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a</a:t>
            </a:r>
            <a:r>
              <a:rPr lang="en-US" altLang="ja-JP" sz="2000" dirty="0">
                <a:solidFill>
                  <a:srgbClr val="002060"/>
                </a:solidFill>
                <a:latin typeface="+mj-lt"/>
                <a:ea typeface="ＭＳ Ｐゴシック" pitchFamily="34" charset="-128"/>
              </a:rPr>
              <a:t>Criteria for risk level assessment vary by specific guideline or recommendation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906947" y="7847284"/>
            <a:ext cx="13428030" cy="1982147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>
              <a:lnSpc>
                <a:spcPct val="95000"/>
              </a:lnSpc>
              <a:spcBef>
                <a:spcPct val="30000"/>
              </a:spcBef>
              <a:buClr>
                <a:srgbClr val="6699FF"/>
              </a:buClr>
              <a:buFont typeface="Wingdings" pitchFamily="2" charset="2"/>
              <a:buNone/>
              <a:defRPr/>
            </a:pPr>
            <a:r>
              <a:rPr lang="en-US" sz="3500" b="1" dirty="0">
                <a:solidFill>
                  <a:schemeClr val="bg1"/>
                </a:solidFill>
                <a:latin typeface="+mj-lt"/>
              </a:rPr>
              <a:t>Determines Target LDL-C Level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28213" y="7849621"/>
            <a:ext cx="3393941" cy="198214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Determines Statin Therapy Intensity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38293" y="5461634"/>
            <a:ext cx="21035649" cy="170601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>
              <a:lnSpc>
                <a:spcPct val="95000"/>
              </a:lnSpc>
              <a:spcBef>
                <a:spcPct val="30000"/>
              </a:spcBef>
              <a:buClr>
                <a:srgbClr val="6699FF"/>
              </a:buClr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Assessment of Risk Level</a:t>
            </a:r>
            <a:r>
              <a:rPr lang="en-US" b="1" baseline="30000" dirty="0">
                <a:solidFill>
                  <a:schemeClr val="bg1"/>
                </a:solidFill>
                <a:latin typeface="+mj-lt"/>
              </a:rPr>
              <a:t>a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7112630" y="2995148"/>
            <a:ext cx="3937019" cy="170601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ADA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Recommendations</a:t>
            </a:r>
            <a:r>
              <a:rPr lang="en-US" sz="2600" b="1" baseline="30000" dirty="0">
                <a:solidFill>
                  <a:schemeClr val="bg1"/>
                </a:solidFill>
              </a:rPr>
              <a:t>6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305393" y="2981150"/>
            <a:ext cx="4019536" cy="170601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AACE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Guidelines</a:t>
            </a:r>
            <a:r>
              <a:rPr lang="en-US" sz="2600" b="1" baseline="30000" dirty="0">
                <a:solidFill>
                  <a:schemeClr val="bg1"/>
                </a:solidFill>
              </a:rPr>
              <a:t>3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8641010" y="2983488"/>
            <a:ext cx="4030212" cy="17036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IAS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Recommendations</a:t>
            </a:r>
            <a:r>
              <a:rPr lang="en-US" sz="2600" b="1" baseline="30000" dirty="0">
                <a:solidFill>
                  <a:schemeClr val="bg1"/>
                </a:solidFill>
              </a:rPr>
              <a:t>4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2848831" y="2981150"/>
            <a:ext cx="4030212" cy="170601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ESC/EAS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Guidelines</a:t>
            </a:r>
            <a:r>
              <a:rPr lang="en-US" sz="2600" b="1" baseline="30000" dirty="0">
                <a:solidFill>
                  <a:schemeClr val="bg1"/>
                </a:solidFill>
              </a:rPr>
              <a:t>5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528213" y="2995148"/>
            <a:ext cx="3352506" cy="170601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8658" tIns="69328" rIns="138658" bIns="69328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AHA/ACC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Guidelines</a:t>
            </a:r>
            <a:r>
              <a:rPr lang="en-US" sz="2600" b="1" baseline="30000" dirty="0">
                <a:solidFill>
                  <a:schemeClr val="bg1"/>
                </a:solidFill>
              </a:rPr>
              <a:t>1,2</a:t>
            </a:r>
            <a:endParaRPr 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9522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1" y="425979"/>
            <a:ext cx="21332297" cy="1308806"/>
          </a:xfrm>
        </p:spPr>
        <p:txBody>
          <a:bodyPr/>
          <a:lstStyle/>
          <a:p>
            <a:r>
              <a:rPr lang="en-GB" sz="6900" b="1" dirty="0" smtClean="0">
                <a:solidFill>
                  <a:srgbClr val="0033CC"/>
                </a:solidFill>
                <a:latin typeface="Cambria" pitchFamily="18" charset="0"/>
              </a:rPr>
              <a:t>Are These guidelines  relevant to Indian population?</a:t>
            </a:r>
          </a:p>
        </p:txBody>
      </p:sp>
      <p:sp>
        <p:nvSpPr>
          <p:cNvPr id="19459" name="Content Placeholder 5"/>
          <p:cNvSpPr>
            <a:spLocks noGrp="1"/>
          </p:cNvSpPr>
          <p:nvPr>
            <p:ph idx="1"/>
          </p:nvPr>
        </p:nvSpPr>
        <p:spPr>
          <a:xfrm>
            <a:off x="119625" y="2102115"/>
            <a:ext cx="20976697" cy="1064021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Guidelines for dyslipidemia management and treatment have largely been derived from clinical trials comprised of mostly NHW populations, which have often under-represented Asian population.</a:t>
            </a:r>
          </a:p>
          <a:p>
            <a:r>
              <a:rPr lang="en-GB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Atherogenic</a:t>
            </a:r>
            <a:r>
              <a:rPr lang="en-GB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triad is common and associated with high CVD risk - 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High TG, Low HDL and small dense LDL – Need of Non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statin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drugs</a:t>
            </a:r>
          </a:p>
          <a:p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Early age of CVD, probably because of high prevalence of Metabolic Syndrome – shall we start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statin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early age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533400" y="2420057"/>
            <a:ext cx="20091400" cy="1052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marL="632864" indent="-632864" algn="l">
              <a:buFont typeface="Wingdings" pitchFamily="2" charset="2"/>
              <a:buChar char="ü"/>
            </a:pP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Underestimation of cardiovascular risk by ASCVD risk calculator, hence </a:t>
            </a:r>
            <a:r>
              <a:rPr lang="en-GB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underutilization of </a:t>
            </a:r>
            <a:r>
              <a:rPr lang="en-GB" sz="6100" dirty="0" err="1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Statin</a:t>
            </a:r>
            <a:r>
              <a:rPr lang="en-GB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marL="632864" indent="-632864" algn="l">
              <a:buFont typeface="Wingdings" pitchFamily="2" charset="2"/>
              <a:buChar char="ü"/>
            </a:pPr>
            <a:endParaRPr lang="en-GB" sz="6100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marL="632864" indent="-632864" algn="l">
              <a:buFont typeface="Wingdings" pitchFamily="2" charset="2"/>
              <a:buChar char="ü"/>
            </a:pP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Doses of </a:t>
            </a:r>
            <a:r>
              <a:rPr lang="en-GB" sz="6100" dirty="0" err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Statin</a:t>
            </a: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– possibly Asian population respond to </a:t>
            </a:r>
            <a:r>
              <a:rPr lang="en-GB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modest doses of </a:t>
            </a:r>
            <a:r>
              <a:rPr lang="en-GB" sz="6100" dirty="0" err="1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statin</a:t>
            </a:r>
            <a:r>
              <a:rPr lang="en-GB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( &gt; 50% LDL reduction). High dose </a:t>
            </a:r>
            <a:r>
              <a:rPr lang="en-GB" sz="6100" dirty="0" err="1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Statin</a:t>
            </a:r>
            <a:r>
              <a:rPr lang="en-GB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– increase  SE  ( </a:t>
            </a:r>
            <a:r>
              <a:rPr lang="en-GB" sz="6100" dirty="0" err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Myalgia</a:t>
            </a: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and </a:t>
            </a:r>
            <a:r>
              <a:rPr lang="en-GB" sz="6100" dirty="0" err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Transaminitis</a:t>
            </a: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). </a:t>
            </a:r>
          </a:p>
          <a:p>
            <a:pPr marL="632864" indent="-632864" algn="l">
              <a:buFont typeface="Wingdings" pitchFamily="2" charset="2"/>
              <a:buChar char="ü"/>
            </a:pPr>
            <a:endParaRPr lang="en-GB" sz="6100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marL="632864" indent="-632864" algn="l">
              <a:buFont typeface="Wingdings" pitchFamily="2" charset="2"/>
              <a:buChar char="ü"/>
            </a:pPr>
            <a:r>
              <a:rPr lang="en-US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High incidence and prevalence of IGT &amp; </a:t>
            </a:r>
            <a:r>
              <a:rPr lang="en-US" sz="6100" dirty="0" err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MeTS</a:t>
            </a:r>
            <a:r>
              <a:rPr lang="en-US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 </a:t>
            </a:r>
            <a:r>
              <a:rPr lang="en-US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Concerns -</a:t>
            </a:r>
            <a:r>
              <a:rPr lang="en-US" sz="6100" dirty="0">
                <a:solidFill>
                  <a:srgbClr val="FFC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en-US" sz="6100" dirty="0" err="1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Statin</a:t>
            </a:r>
            <a:r>
              <a:rPr lang="en-US" sz="610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induced  risk of DM. </a:t>
            </a:r>
          </a:p>
          <a:p>
            <a:pPr marL="632864" indent="-632864" algn="l"/>
            <a:endParaRPr lang="en-GB" sz="6100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marL="632864" indent="-632864" algn="l">
              <a:buFont typeface="Wingdings" pitchFamily="2" charset="2"/>
              <a:buChar char="ü"/>
            </a:pPr>
            <a:r>
              <a:rPr lang="en-GB" sz="61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LDL targets may be useful </a:t>
            </a:r>
          </a:p>
        </p:txBody>
      </p:sp>
      <p:sp>
        <p:nvSpPr>
          <p:cNvPr id="20483" name="Title 4"/>
          <p:cNvSpPr txBox="1">
            <a:spLocks/>
          </p:cNvSpPr>
          <p:nvPr/>
        </p:nvSpPr>
        <p:spPr bwMode="auto">
          <a:xfrm>
            <a:off x="1" y="425979"/>
            <a:ext cx="21332297" cy="13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eaLnBrk="0">
              <a:lnSpc>
                <a:spcPts val="6716"/>
              </a:lnSpc>
            </a:pPr>
            <a:r>
              <a:rPr lang="en-GB" sz="6900" b="1" dirty="0">
                <a:solidFill>
                  <a:srgbClr val="0033CC"/>
                </a:solidFill>
                <a:latin typeface="Cambria" pitchFamily="18" charset="0"/>
                <a:ea typeface="MS PGothic" pitchFamily="34" charset="-128"/>
              </a:rPr>
              <a:t>Are These guidelines  relevant to Indian population?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print"/>
          <a:srcRect l="25626" t="18750" r="6876" b="35156"/>
          <a:stretch>
            <a:fillRect/>
          </a:stretch>
        </p:blipFill>
        <p:spPr bwMode="auto">
          <a:xfrm>
            <a:off x="444501" y="2247194"/>
            <a:ext cx="20502564" cy="933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250032"/>
            <a:ext cx="21336000" cy="126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900" b="1" dirty="0">
                <a:solidFill>
                  <a:srgbClr val="FF9900"/>
                </a:solidFill>
                <a:latin typeface="Cambria" pitchFamily="18" charset="0"/>
              </a:rPr>
              <a:t>Nine Important Risk Factors for Heart Attack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3868400" y="2028032"/>
            <a:ext cx="7467600" cy="51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</a:rPr>
              <a:t> - Dr. </a:t>
            </a:r>
            <a:r>
              <a:rPr lang="en-US" sz="3200" dirty="0" err="1">
                <a:solidFill>
                  <a:schemeClr val="tx1"/>
                </a:solidFill>
              </a:rPr>
              <a:t>Salim</a:t>
            </a:r>
            <a:r>
              <a:rPr lang="en-US" sz="3200" dirty="0">
                <a:solidFill>
                  <a:schemeClr val="tx1"/>
                </a:solidFill>
              </a:rPr>
              <a:t> Yusuf sep. 2004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156200" y="2028033"/>
            <a:ext cx="7645400" cy="86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 dirty="0">
                <a:solidFill>
                  <a:schemeClr val="tx1"/>
                </a:solidFill>
              </a:rPr>
              <a:t>Risk of HA (Times)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9601200" y="2886164"/>
            <a:ext cx="2489200" cy="642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dirty="0">
                <a:solidFill>
                  <a:schemeClr val="tx1"/>
                </a:solidFill>
              </a:rPr>
              <a:t>X 4</a:t>
            </a:r>
          </a:p>
          <a:p>
            <a:pPr algn="l">
              <a:spcBef>
                <a:spcPct val="50000"/>
              </a:spcBef>
            </a:pPr>
            <a:r>
              <a:rPr lang="en-US" sz="4400" dirty="0">
                <a:solidFill>
                  <a:schemeClr val="tx1"/>
                </a:solidFill>
              </a:rPr>
              <a:t>X 3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US" sz="4400" dirty="0">
                <a:solidFill>
                  <a:schemeClr val="tx1"/>
                </a:solidFill>
              </a:rPr>
              <a:t>X 3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US" sz="4400" dirty="0">
                <a:solidFill>
                  <a:schemeClr val="tx1"/>
                </a:solidFill>
              </a:rPr>
              <a:t>X 2.5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US" sz="4400" dirty="0">
                <a:solidFill>
                  <a:schemeClr val="tx1"/>
                </a:solidFill>
              </a:rPr>
              <a:t>X 2.5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US" sz="4400" dirty="0">
                <a:solidFill>
                  <a:schemeClr val="tx1"/>
                </a:solidFill>
              </a:rPr>
              <a:t>X 2.5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5646400" y="10918033"/>
            <a:ext cx="5689600" cy="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20-30% </a:t>
            </a:r>
            <a:r>
              <a:rPr lang="en-US" b="1">
                <a:solidFill>
                  <a:schemeClr val="tx1"/>
                </a:solidFill>
                <a:latin typeface="Symbol" pitchFamily="18" charset="2"/>
              </a:rPr>
              <a:t>­ </a:t>
            </a:r>
            <a:r>
              <a:rPr lang="en-US" b="1">
                <a:solidFill>
                  <a:schemeClr val="tx1"/>
                </a:solidFill>
              </a:rPr>
              <a:t>in HA</a:t>
            </a:r>
          </a:p>
        </p:txBody>
      </p:sp>
      <p:sp>
        <p:nvSpPr>
          <p:cNvPr id="9223" name="AutoShape 7"/>
          <p:cNvSpPr>
            <a:spLocks/>
          </p:cNvSpPr>
          <p:nvPr/>
        </p:nvSpPr>
        <p:spPr bwMode="auto">
          <a:xfrm>
            <a:off x="13868400" y="10140157"/>
            <a:ext cx="1422400" cy="3111500"/>
          </a:xfrm>
          <a:prstGeom prst="rightBrace">
            <a:avLst>
              <a:gd name="adj1" fmla="val 16832"/>
              <a:gd name="adj2" fmla="val 50000"/>
            </a:avLst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lIns="198114" tIns="99057" rIns="198114" bIns="99057" anchor="ctr"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2623800" y="3124200"/>
            <a:ext cx="8534400" cy="43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29000 </a:t>
            </a:r>
            <a:r>
              <a:rPr lang="en-US" sz="2400" b="1" dirty="0">
                <a:solidFill>
                  <a:schemeClr val="tx1"/>
                </a:solidFill>
              </a:rPr>
              <a:t>subjects,262 </a:t>
            </a:r>
            <a:r>
              <a:rPr lang="en-US" sz="2400" b="1" dirty="0" smtClean="0">
                <a:solidFill>
                  <a:schemeClr val="tx1"/>
                </a:solidFill>
              </a:rPr>
              <a:t>sites across </a:t>
            </a:r>
            <a:r>
              <a:rPr lang="en-US" sz="2400" b="1" dirty="0">
                <a:solidFill>
                  <a:schemeClr val="tx1"/>
                </a:solidFill>
              </a:rPr>
              <a:t>52 countries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2623800" y="3954200"/>
            <a:ext cx="8534400" cy="5863137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Inter Heart included 14820 sub.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&amp; 15152 first MI pts.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Europe - 25%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China - 25% 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South Asia - 20%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Middle East - 13%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S. America - 12%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Africa - 5%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23260" y="1071122"/>
            <a:ext cx="6598910" cy="112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 algn="l"/>
            <a:r>
              <a:rPr lang="en-US" sz="6000" b="1" dirty="0">
                <a:solidFill>
                  <a:schemeClr val="tx1"/>
                </a:solidFill>
              </a:rPr>
              <a:t>Inter Heart Study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0845800" y="1527970"/>
            <a:ext cx="9956800" cy="59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4000" b="1" dirty="0">
                <a:solidFill>
                  <a:schemeClr val="tx1"/>
                </a:solidFill>
              </a:rPr>
              <a:t>- 90% prediction of risk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55600" y="2768866"/>
            <a:ext cx="18135600" cy="774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Lipid Disorder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Diabetes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Smoking 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High Blood Pressure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Psychosocial Stress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Central Obesity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</a:pP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4224000" y="2518834"/>
            <a:ext cx="6223000" cy="118533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98114" tIns="99057" rIns="198114" bIns="99057" anchor="ctr"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9230" name="Rectangle 13"/>
          <p:cNvSpPr>
            <a:spLocks noChangeArrowheads="1"/>
          </p:cNvSpPr>
          <p:nvPr/>
        </p:nvSpPr>
        <p:spPr bwMode="auto">
          <a:xfrm>
            <a:off x="411165" y="10140157"/>
            <a:ext cx="13812836" cy="337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b="1" dirty="0">
                <a:solidFill>
                  <a:schemeClr val="tx1"/>
                </a:solidFill>
              </a:rPr>
              <a:t> Lack of Exercise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b="1" dirty="0">
                <a:solidFill>
                  <a:schemeClr val="tx1"/>
                </a:solidFill>
              </a:rPr>
              <a:t> Lack of intake of fruits &amp; vegetables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b="1" dirty="0">
                <a:solidFill>
                  <a:schemeClr val="tx1"/>
                </a:solidFill>
              </a:rPr>
              <a:t> Lack of intake of moderate qt. of alcohol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5" presetClass="emph" presetSubtype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40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40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2000" fill="hold"/>
                                        <p:tgtEl>
                                          <p:spTgt spid="40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40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2000" fill="hold"/>
                                        <p:tgtEl>
                                          <p:spTgt spid="409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92" y="1549400"/>
            <a:ext cx="20477168" cy="1158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3350"/>
            <a:ext cx="21336000" cy="108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459"/>
            <a:ext cx="18821400" cy="1200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3350"/>
            <a:ext cx="21336000" cy="108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0" y="296863"/>
            <a:ext cx="21336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7800" b="1">
                <a:solidFill>
                  <a:srgbClr val="FF9900"/>
                </a:solidFill>
                <a:latin typeface="Cambria" pitchFamily="18" charset="0"/>
              </a:rPr>
              <a:t>PCSK9 inhibition – Future Drug </a:t>
            </a:r>
            <a:endParaRPr lang="en-US" sz="7800">
              <a:solidFill>
                <a:srgbClr val="FF9900"/>
              </a:solidFill>
              <a:latin typeface="Helvetica Light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622300" y="1697038"/>
            <a:ext cx="20091400" cy="1128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marL="501650" indent="-501650" algn="l" hangingPunct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Light"/>
              </a:rPr>
              <a:t>PCSK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Mabs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 – reduces LDL-C – 40-60% by preventing interaction with LDL-receptors beyond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Statins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.</a:t>
            </a:r>
          </a:p>
          <a:p>
            <a:pPr marL="501650" indent="-501650" algn="l" hangingPunct="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Helvetica Light"/>
            </a:endParaRPr>
          </a:p>
          <a:p>
            <a:pPr marL="501650" indent="-501650" algn="l" hangingPunct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Light"/>
              </a:rPr>
              <a:t>The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statins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 and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ezetamibe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 elevates PCSK9 protein levels – can attenuate their efficacy. </a:t>
            </a:r>
          </a:p>
          <a:p>
            <a:pPr marL="501650" indent="-501650" algn="l" hangingPunct="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Helvetica Light"/>
            </a:endParaRPr>
          </a:p>
          <a:p>
            <a:pPr marL="501650" indent="-501650" algn="l" hangingPunct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Light"/>
              </a:rPr>
              <a:t>  2 weekly regimen more effective</a:t>
            </a:r>
          </a:p>
          <a:p>
            <a:pPr marL="501650" indent="-501650" algn="l" hangingPunct="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Helvetica Light"/>
            </a:endParaRPr>
          </a:p>
          <a:p>
            <a:pPr marL="501650" indent="-501650" algn="l" hangingPunct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Light"/>
              </a:rPr>
              <a:t>  Side – effects : Injection site reactions</a:t>
            </a:r>
          </a:p>
          <a:p>
            <a:pPr marL="501650" indent="-501650" algn="l" hangingPunct="0"/>
            <a:r>
              <a:rPr lang="en-US" dirty="0">
                <a:solidFill>
                  <a:schemeClr val="tx1"/>
                </a:solidFill>
                <a:latin typeface="Helvetica Light"/>
              </a:rPr>
              <a:t>		  Gastrointestinal symptoms and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Myalgia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 (5%)</a:t>
            </a:r>
          </a:p>
          <a:p>
            <a:pPr marL="501650" indent="-501650" algn="l" hangingPunct="0"/>
            <a:r>
              <a:rPr lang="en-US" dirty="0">
                <a:solidFill>
                  <a:schemeClr val="tx1"/>
                </a:solidFill>
                <a:latin typeface="Helvetica Light"/>
              </a:rPr>
              <a:t>		  No Hepatic or Renal SE</a:t>
            </a:r>
            <a:r>
              <a:rPr lang="en-US" dirty="0" smtClean="0">
                <a:solidFill>
                  <a:schemeClr val="tx1"/>
                </a:solidFill>
                <a:latin typeface="Helvetica Light"/>
              </a:rPr>
              <a:t>.</a:t>
            </a:r>
          </a:p>
          <a:p>
            <a:pPr marL="501650" indent="-501650" algn="l" hangingPunct="0"/>
            <a:endParaRPr lang="en-US" dirty="0">
              <a:solidFill>
                <a:schemeClr val="tx1"/>
              </a:solidFill>
              <a:latin typeface="Helvetica Light"/>
            </a:endParaRPr>
          </a:p>
          <a:p>
            <a:pPr marL="501650" indent="-501650" algn="l" hangingPunct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Light"/>
              </a:rPr>
              <a:t>Phase III trials are undergoing  with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statins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 or with </a:t>
            </a:r>
            <a:r>
              <a:rPr lang="en-US" dirty="0" err="1">
                <a:solidFill>
                  <a:schemeClr val="tx1"/>
                </a:solidFill>
                <a:latin typeface="Helvetica Light"/>
              </a:rPr>
              <a:t>Ezetamibe</a:t>
            </a:r>
            <a:r>
              <a:rPr lang="en-US" dirty="0">
                <a:solidFill>
                  <a:schemeClr val="tx1"/>
                </a:solidFill>
                <a:latin typeface="Helvetica Light"/>
              </a:rPr>
              <a:t> for Familial Hypercholesterolemia and refractory hypercholesterolemia at high risk of CAD	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1738" y="2316163"/>
            <a:ext cx="18913475" cy="79089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0" y="444500"/>
            <a:ext cx="21336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5200" b="1">
                <a:solidFill>
                  <a:srgbClr val="0033CC"/>
                </a:solidFill>
                <a:latin typeface="Cambria" pitchFamily="18" charset="0"/>
              </a:rPr>
              <a:t>OSLER Study:  Cumulative Incidence of cardiovascular events</a:t>
            </a:r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6223000" y="12298363"/>
            <a:ext cx="14579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r" hangingPunct="0"/>
            <a:r>
              <a:rPr lang="en-US" b="1" i="1">
                <a:solidFill>
                  <a:srgbClr val="C00000"/>
                </a:solidFill>
                <a:latin typeface="Helvetica Light"/>
              </a:rPr>
              <a:t>Sabatine et al., N Engl J Med 2015;372:1500-9.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038" y="2222500"/>
            <a:ext cx="18957925" cy="96123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0" y="592138"/>
            <a:ext cx="21336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5200" b="1">
                <a:solidFill>
                  <a:srgbClr val="0033CC"/>
                </a:solidFill>
                <a:latin typeface="Cambria" pitchFamily="18" charset="0"/>
              </a:rPr>
              <a:t>OSLER Study:LDLc levels in Evolocumab Vs Standard Therapy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6400800" y="12298363"/>
            <a:ext cx="14579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r" hangingPunct="0"/>
            <a:r>
              <a:rPr lang="en-US" b="1" i="1">
                <a:solidFill>
                  <a:srgbClr val="C00000"/>
                </a:solidFill>
                <a:latin typeface="Helvetica Light"/>
              </a:rPr>
              <a:t>Sabatine et al., N Engl J Med 2015;372:1500-9.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1336000" cy="13335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6900" b="1" dirty="0" smtClean="0">
                <a:solidFill>
                  <a:srgbClr val="0033CC"/>
                </a:solidFill>
                <a:latin typeface="Cambria" pitchFamily="18" charset="0"/>
                <a:ea typeface="ＭＳ Ｐゴシック" pitchFamily="34" charset="-128"/>
              </a:rPr>
              <a:t>Familial Hypercholesterolemia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>
          <a:xfrm>
            <a:off x="0" y="762000"/>
            <a:ext cx="20624800" cy="36830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ü"/>
            </a:pPr>
            <a:r>
              <a:rPr lang="en-US" sz="4800" b="1" dirty="0" smtClean="0">
                <a:latin typeface="Calibri" pitchFamily="34" charset="0"/>
                <a:ea typeface="ＭＳ Ｐゴシック" pitchFamily="34" charset="-128"/>
              </a:rPr>
              <a:t>Inherited disorder of lipid metabolism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ü"/>
            </a:pPr>
            <a:r>
              <a:rPr lang="en-US" sz="4800" b="1" dirty="0" smtClean="0">
                <a:latin typeface="Calibri" pitchFamily="34" charset="0"/>
                <a:ea typeface="ＭＳ Ｐゴシック" pitchFamily="34" charset="-128"/>
              </a:rPr>
              <a:t>Prevalence - 1 in 300- 500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ü"/>
            </a:pPr>
            <a:r>
              <a:rPr lang="en-US" sz="4800" b="1" dirty="0" smtClean="0">
                <a:latin typeface="Calibri" pitchFamily="34" charset="0"/>
                <a:ea typeface="ＭＳ Ｐゴシック" pitchFamily="34" charset="-128"/>
              </a:rPr>
              <a:t>Frequency is much higher in certain populations (Afrikaners,  Ashkenazi Jews, French Canadians, Lebanese)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1066800" y="4445000"/>
            <a:ext cx="10782338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268200" y="4161161"/>
            <a:ext cx="8045450" cy="7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r>
              <a:rPr lang="en-US" sz="6600" b="1" dirty="0">
                <a:latin typeface="Calibri" pitchFamily="34" charset="0"/>
              </a:rPr>
              <a:t>According to study done on 2500 school children in Delhi &amp; estimated frequency of 1:375, India would </a:t>
            </a:r>
            <a:r>
              <a:rPr lang="en-US" sz="6600" b="1" dirty="0">
                <a:solidFill>
                  <a:srgbClr val="C00000"/>
                </a:solidFill>
                <a:latin typeface="Calibri" pitchFamily="34" charset="0"/>
              </a:rPr>
              <a:t>have 3.2 million individuals </a:t>
            </a:r>
            <a:r>
              <a:rPr lang="en-US" sz="6600" b="1" dirty="0">
                <a:latin typeface="Calibri" pitchFamily="34" charset="0"/>
              </a:rPr>
              <a:t>with FH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6756400" y="12520862"/>
            <a:ext cx="14224000" cy="66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 algn="r"/>
            <a:r>
              <a:rPr lang="en-US" sz="3000" b="1" i="1" dirty="0">
                <a:solidFill>
                  <a:srgbClr val="C00000"/>
                </a:solidFill>
              </a:rPr>
              <a:t>Adapted from Watts et </a:t>
            </a:r>
            <a:r>
              <a:rPr lang="en-US" sz="3000" b="1" i="1" dirty="0" smtClean="0">
                <a:solidFill>
                  <a:srgbClr val="C00000"/>
                </a:solidFill>
              </a:rPr>
              <a:t>al Journal of Clinical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Lipidology</a:t>
            </a:r>
            <a:r>
              <a:rPr lang="en-US" sz="3000" b="1" i="1" dirty="0" smtClean="0">
                <a:solidFill>
                  <a:srgbClr val="C00000"/>
                </a:solidFill>
              </a:rPr>
              <a:t> (2015) 9, 42–48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gray">
          <a:xfrm>
            <a:off x="466728" y="166687"/>
            <a:ext cx="20424772" cy="2157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198101" tIns="99051" rIns="198101" bIns="99051" numCol="1" anchor="b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6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Clear Cardiovascular Benefits of Aggressive LDL-C Lowering with statins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5654" y="12523458"/>
            <a:ext cx="18280063" cy="4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678" tIns="69339" rIns="138678" bIns="69339">
            <a:spAutoFit/>
          </a:bodyPr>
          <a:lstStyle/>
          <a:p>
            <a:pPr marL="832067" indent="-832067"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GB" altLang="zh-TW" sz="1800" i="1" dirty="0" err="1">
                <a:latin typeface="Verdana" pitchFamily="34" charset="0"/>
              </a:rPr>
              <a:t>Exp</a:t>
            </a:r>
            <a:r>
              <a:rPr lang="en-GB" altLang="zh-TW" sz="1800" i="1" dirty="0">
                <a:latin typeface="Verdana" pitchFamily="34" charset="0"/>
              </a:rPr>
              <a:t> </a:t>
            </a:r>
            <a:r>
              <a:rPr lang="en-GB" altLang="zh-TW" sz="1800" i="1" dirty="0" err="1">
                <a:latin typeface="Verdana" pitchFamily="34" charset="0"/>
              </a:rPr>
              <a:t>Opin</a:t>
            </a:r>
            <a:r>
              <a:rPr lang="en-GB" altLang="zh-TW" sz="1800" i="1" dirty="0">
                <a:latin typeface="Verdana" pitchFamily="34" charset="0"/>
              </a:rPr>
              <a:t> </a:t>
            </a:r>
            <a:r>
              <a:rPr lang="en-GB" altLang="zh-TW" sz="1800" i="1" dirty="0" err="1">
                <a:latin typeface="Verdana" pitchFamily="34" charset="0"/>
              </a:rPr>
              <a:t>Emerg</a:t>
            </a:r>
            <a:r>
              <a:rPr lang="en-GB" altLang="zh-TW" sz="1800" i="1" dirty="0">
                <a:latin typeface="Verdana" pitchFamily="34" charset="0"/>
              </a:rPr>
              <a:t> Drugs</a:t>
            </a:r>
            <a:r>
              <a:rPr lang="en-GB" altLang="zh-TW" sz="1800" dirty="0">
                <a:latin typeface="Verdana" pitchFamily="34" charset="0"/>
              </a:rPr>
              <a:t> 2004;</a:t>
            </a:r>
            <a:r>
              <a:rPr lang="en-GB" altLang="zh-TW" sz="1800" b="1" dirty="0">
                <a:latin typeface="Verdana" pitchFamily="34" charset="0"/>
              </a:rPr>
              <a:t>9</a:t>
            </a:r>
            <a:r>
              <a:rPr lang="en-GB" altLang="zh-TW" sz="1800" dirty="0">
                <a:latin typeface="Verdana" pitchFamily="34" charset="0"/>
              </a:rPr>
              <a:t>(2):269–279, </a:t>
            </a:r>
            <a:r>
              <a:rPr lang="en-GB" altLang="zh-TW" sz="1800" i="1" dirty="0">
                <a:latin typeface="Verdana" pitchFamily="34" charset="0"/>
              </a:rPr>
              <a:t>N Engl J Med</a:t>
            </a:r>
            <a:r>
              <a:rPr lang="en-GB" altLang="zh-TW" sz="1800" dirty="0">
                <a:latin typeface="Verdana" pitchFamily="34" charset="0"/>
              </a:rPr>
              <a:t> 2005;</a:t>
            </a:r>
            <a:r>
              <a:rPr lang="en-GB" altLang="zh-TW" sz="1800" b="1" dirty="0">
                <a:latin typeface="Verdana" pitchFamily="34" charset="0"/>
              </a:rPr>
              <a:t>352</a:t>
            </a:r>
            <a:r>
              <a:rPr lang="en-GB" altLang="zh-TW" sz="1800" dirty="0">
                <a:latin typeface="Verdana" pitchFamily="34" charset="0"/>
              </a:rPr>
              <a:t>:1425–1435. </a:t>
            </a:r>
            <a:r>
              <a:rPr lang="en-GB" altLang="zh-TW" sz="1800" i="1" dirty="0">
                <a:latin typeface="Verdana" pitchFamily="34" charset="0"/>
              </a:rPr>
              <a:t>JAMA</a:t>
            </a:r>
            <a:r>
              <a:rPr lang="en-GB" altLang="zh-TW" sz="1800" dirty="0">
                <a:latin typeface="Verdana" pitchFamily="34" charset="0"/>
              </a:rPr>
              <a:t> 2005;294:2437; </a:t>
            </a:r>
            <a:r>
              <a:rPr lang="en-GB" altLang="zh-TW" sz="1800" i="1" dirty="0">
                <a:latin typeface="Verdana" pitchFamily="34" charset="0"/>
              </a:rPr>
              <a:t>Lancet</a:t>
            </a:r>
            <a:r>
              <a:rPr lang="en-GB" altLang="zh-TW" sz="1800" dirty="0">
                <a:latin typeface="Verdana" pitchFamily="34" charset="0"/>
              </a:rPr>
              <a:t> 2006;368:1155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16342" y="2271895"/>
            <a:ext cx="17058658" cy="10056819"/>
            <a:chOff x="144" y="836"/>
            <a:chExt cx="5458" cy="3258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835" y="3984"/>
              <a:ext cx="1683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LDL-C achieved mg/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dL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 (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mmol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/L)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519" y="1366"/>
              <a:ext cx="25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519" y="916"/>
              <a:ext cx="25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544" y="3648"/>
              <a:ext cx="4896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1161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1785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V="1">
              <a:off x="2402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3025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V="1">
              <a:off x="3642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V="1">
              <a:off x="4266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V="1">
              <a:off x="4883" y="3632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3539" y="2304"/>
              <a:ext cx="58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V="1">
              <a:off x="1888" y="2928"/>
              <a:ext cx="3360" cy="43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 flipV="1">
              <a:off x="1120" y="1296"/>
              <a:ext cx="4032" cy="1872"/>
            </a:xfrm>
            <a:prstGeom prst="line">
              <a:avLst/>
            </a:prstGeom>
            <a:noFill/>
            <a:ln w="27051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4366" y="2765"/>
              <a:ext cx="73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WOSCOPS – Pl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3256" y="2928"/>
              <a:ext cx="596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AFCAPS - Pl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3281" y="3264"/>
              <a:ext cx="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1744" y="3120"/>
              <a:ext cx="134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AFCAPS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4174" y="3120"/>
              <a:ext cx="751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WOSCOPS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2163" y="3437"/>
              <a:ext cx="57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ASCOT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2887" y="1709"/>
              <a:ext cx="36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4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S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3270" y="2592"/>
              <a:ext cx="40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HPS - Pl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1982" y="2352"/>
              <a:ext cx="533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LIPID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4856" y="941"/>
              <a:ext cx="33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4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S - Pl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1764" y="2496"/>
              <a:ext cx="50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CARE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4036" y="2112"/>
              <a:ext cx="499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LIPID - Pl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30"/>
            <p:cNvSpPr>
              <a:spLocks noChangeArrowheads="1"/>
            </p:cNvSpPr>
            <p:nvPr/>
          </p:nvSpPr>
          <p:spPr bwMode="auto">
            <a:xfrm>
              <a:off x="3605" y="2304"/>
              <a:ext cx="469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CARE - Pl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31"/>
            <p:cNvSpPr>
              <a:spLocks noChangeArrowheads="1"/>
            </p:cNvSpPr>
            <p:nvPr/>
          </p:nvSpPr>
          <p:spPr bwMode="auto">
            <a:xfrm>
              <a:off x="1573" y="2621"/>
              <a:ext cx="442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HPS - Rx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32"/>
            <p:cNvSpPr>
              <a:spLocks noChangeArrowheads="1"/>
            </p:cNvSpPr>
            <p:nvPr/>
          </p:nvSpPr>
          <p:spPr bwMode="auto">
            <a:xfrm>
              <a:off x="398" y="3552"/>
              <a:ext cx="6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0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4" name="Rectangle 33"/>
            <p:cNvSpPr>
              <a:spLocks noChangeArrowheads="1"/>
            </p:cNvSpPr>
            <p:nvPr/>
          </p:nvSpPr>
          <p:spPr bwMode="auto">
            <a:xfrm>
              <a:off x="398" y="3120"/>
              <a:ext cx="6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5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34"/>
            <p:cNvSpPr>
              <a:spLocks noChangeArrowheads="1"/>
            </p:cNvSpPr>
            <p:nvPr/>
          </p:nvSpPr>
          <p:spPr bwMode="auto">
            <a:xfrm>
              <a:off x="301" y="2688"/>
              <a:ext cx="1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10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6" name="Rectangle 35"/>
            <p:cNvSpPr>
              <a:spLocks noChangeArrowheads="1"/>
            </p:cNvSpPr>
            <p:nvPr/>
          </p:nvSpPr>
          <p:spPr bwMode="auto">
            <a:xfrm>
              <a:off x="301" y="2208"/>
              <a:ext cx="1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15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301" y="1776"/>
              <a:ext cx="1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20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8" name="Rectangle 37"/>
            <p:cNvSpPr>
              <a:spLocks noChangeArrowheads="1"/>
            </p:cNvSpPr>
            <p:nvPr/>
          </p:nvSpPr>
          <p:spPr bwMode="auto">
            <a:xfrm>
              <a:off x="301" y="1296"/>
              <a:ext cx="1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25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38"/>
            <p:cNvSpPr>
              <a:spLocks noChangeArrowheads="1"/>
            </p:cNvSpPr>
            <p:nvPr/>
          </p:nvSpPr>
          <p:spPr bwMode="auto">
            <a:xfrm>
              <a:off x="301" y="864"/>
              <a:ext cx="128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30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0" name="Rectangle 39"/>
            <p:cNvSpPr>
              <a:spLocks noChangeArrowheads="1"/>
            </p:cNvSpPr>
            <p:nvPr/>
          </p:nvSpPr>
          <p:spPr bwMode="auto">
            <a:xfrm>
              <a:off x="478" y="3713"/>
              <a:ext cx="306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40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(1.0)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40"/>
            <p:cNvSpPr>
              <a:spLocks noChangeArrowheads="1"/>
            </p:cNvSpPr>
            <p:nvPr/>
          </p:nvSpPr>
          <p:spPr bwMode="auto">
            <a:xfrm>
              <a:off x="1105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60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(1.6)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2" name="Rectangle 41"/>
            <p:cNvSpPr>
              <a:spLocks noChangeArrowheads="1"/>
            </p:cNvSpPr>
            <p:nvPr/>
          </p:nvSpPr>
          <p:spPr bwMode="auto">
            <a:xfrm>
              <a:off x="1727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80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(2.1)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42"/>
            <p:cNvSpPr>
              <a:spLocks noChangeArrowheads="1"/>
            </p:cNvSpPr>
            <p:nvPr/>
          </p:nvSpPr>
          <p:spPr bwMode="auto">
            <a:xfrm>
              <a:off x="2343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100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(2.6)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4" name="Rectangle 43"/>
            <p:cNvSpPr>
              <a:spLocks noChangeArrowheads="1"/>
            </p:cNvSpPr>
            <p:nvPr/>
          </p:nvSpPr>
          <p:spPr bwMode="auto">
            <a:xfrm>
              <a:off x="2967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120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(3.1)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44"/>
            <p:cNvSpPr>
              <a:spLocks noChangeArrowheads="1"/>
            </p:cNvSpPr>
            <p:nvPr/>
          </p:nvSpPr>
          <p:spPr bwMode="auto">
            <a:xfrm>
              <a:off x="3583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140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(3.6)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6" name="Rectangle 45"/>
            <p:cNvSpPr>
              <a:spLocks noChangeArrowheads="1"/>
            </p:cNvSpPr>
            <p:nvPr/>
          </p:nvSpPr>
          <p:spPr bwMode="auto">
            <a:xfrm>
              <a:off x="4207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160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(4.1)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46"/>
            <p:cNvSpPr>
              <a:spLocks noChangeArrowheads="1"/>
            </p:cNvSpPr>
            <p:nvPr/>
          </p:nvSpPr>
          <p:spPr bwMode="auto">
            <a:xfrm>
              <a:off x="4824" y="3713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180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(4.7)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47"/>
            <p:cNvSpPr>
              <a:spLocks noChangeArrowheads="1"/>
            </p:cNvSpPr>
            <p:nvPr/>
          </p:nvSpPr>
          <p:spPr bwMode="auto">
            <a:xfrm rot="16304707">
              <a:off x="-190" y="1980"/>
              <a:ext cx="7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Event rate (%)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59" name="Oval 48"/>
            <p:cNvSpPr>
              <a:spLocks noChangeArrowheads="1"/>
            </p:cNvSpPr>
            <p:nvPr/>
          </p:nvSpPr>
          <p:spPr bwMode="auto">
            <a:xfrm>
              <a:off x="3040" y="1824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0" name="Oval 49"/>
            <p:cNvSpPr>
              <a:spLocks noChangeArrowheads="1"/>
            </p:cNvSpPr>
            <p:nvPr/>
          </p:nvSpPr>
          <p:spPr bwMode="auto">
            <a:xfrm>
              <a:off x="1168" y="2880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1" name="Oval 50"/>
            <p:cNvSpPr>
              <a:spLocks noChangeArrowheads="1"/>
            </p:cNvSpPr>
            <p:nvPr/>
          </p:nvSpPr>
          <p:spPr bwMode="auto">
            <a:xfrm>
              <a:off x="3952" y="2160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2" name="Oval 51"/>
            <p:cNvSpPr>
              <a:spLocks noChangeArrowheads="1"/>
            </p:cNvSpPr>
            <p:nvPr/>
          </p:nvSpPr>
          <p:spPr bwMode="auto">
            <a:xfrm>
              <a:off x="3184" y="2592"/>
              <a:ext cx="83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52"/>
            <p:cNvSpPr>
              <a:spLocks noChangeArrowheads="1"/>
            </p:cNvSpPr>
            <p:nvPr/>
          </p:nvSpPr>
          <p:spPr bwMode="auto">
            <a:xfrm>
              <a:off x="2560" y="2448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4" name="Oval 53"/>
            <p:cNvSpPr>
              <a:spLocks noChangeArrowheads="1"/>
            </p:cNvSpPr>
            <p:nvPr/>
          </p:nvSpPr>
          <p:spPr bwMode="auto">
            <a:xfrm>
              <a:off x="2080" y="2640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5200" y="2784"/>
              <a:ext cx="66" cy="6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4222" y="3024"/>
              <a:ext cx="66" cy="6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664135" eaLnBrk="0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zh-TW" altLang="en-GB" sz="1500" b="1" dirty="0">
                  <a:solidFill>
                    <a:srgbClr val="002060"/>
                  </a:solidFill>
                  <a:latin typeface="Verdana" pitchFamily="34" charset="0"/>
                </a:rPr>
                <a:t>6</a:t>
              </a:r>
            </a:p>
          </p:txBody>
        </p:sp>
        <p:sp>
          <p:nvSpPr>
            <p:cNvPr id="67" name="Rectangle 56"/>
            <p:cNvSpPr>
              <a:spLocks noChangeArrowheads="1"/>
            </p:cNvSpPr>
            <p:nvPr/>
          </p:nvSpPr>
          <p:spPr bwMode="auto">
            <a:xfrm>
              <a:off x="3952" y="2976"/>
              <a:ext cx="66" cy="6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8" name="Rectangle 57"/>
            <p:cNvSpPr>
              <a:spLocks noChangeArrowheads="1"/>
            </p:cNvSpPr>
            <p:nvPr/>
          </p:nvSpPr>
          <p:spPr bwMode="auto">
            <a:xfrm>
              <a:off x="3184" y="3264"/>
              <a:ext cx="66" cy="6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69" name="Rectangle 58"/>
            <p:cNvSpPr>
              <a:spLocks noChangeArrowheads="1"/>
            </p:cNvSpPr>
            <p:nvPr/>
          </p:nvSpPr>
          <p:spPr bwMode="auto">
            <a:xfrm>
              <a:off x="2752" y="3216"/>
              <a:ext cx="66" cy="6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0" name="Rectangle 59"/>
            <p:cNvSpPr>
              <a:spLocks noChangeArrowheads="1"/>
            </p:cNvSpPr>
            <p:nvPr/>
          </p:nvSpPr>
          <p:spPr bwMode="auto">
            <a:xfrm>
              <a:off x="2080" y="3456"/>
              <a:ext cx="66" cy="6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1" name="Oval 60"/>
            <p:cNvSpPr>
              <a:spLocks noChangeArrowheads="1"/>
            </p:cNvSpPr>
            <p:nvPr/>
          </p:nvSpPr>
          <p:spPr bwMode="auto">
            <a:xfrm>
              <a:off x="5008" y="1056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3027" y="1200"/>
              <a:ext cx="129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500" b="1" dirty="0">
                  <a:solidFill>
                    <a:srgbClr val="002060"/>
                  </a:solidFill>
                  <a:latin typeface="Verdana" pitchFamily="34" charset="0"/>
                </a:rPr>
                <a:t> </a:t>
              </a:r>
              <a:r>
                <a:rPr lang="en-GB" altLang="zh-TW" sz="2500" b="1" dirty="0">
                  <a:solidFill>
                    <a:srgbClr val="002060"/>
                  </a:solidFill>
                  <a:latin typeface="Verdana" pitchFamily="34" charset="0"/>
                </a:rPr>
                <a:t>Secondary Prevention</a:t>
              </a:r>
              <a:endParaRPr lang="en-GB" altLang="zh-TW" sz="25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62"/>
            <p:cNvSpPr>
              <a:spLocks noChangeArrowheads="1"/>
            </p:cNvSpPr>
            <p:nvPr/>
          </p:nvSpPr>
          <p:spPr bwMode="auto">
            <a:xfrm>
              <a:off x="4313" y="2496"/>
              <a:ext cx="11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500" b="1" dirty="0">
                  <a:solidFill>
                    <a:srgbClr val="002060"/>
                  </a:solidFill>
                  <a:latin typeface="Verdana" pitchFamily="34" charset="0"/>
                </a:rPr>
                <a:t> </a:t>
              </a:r>
              <a:r>
                <a:rPr lang="en-GB" altLang="zh-TW" sz="2500" b="1" dirty="0">
                  <a:solidFill>
                    <a:srgbClr val="002060"/>
                  </a:solidFill>
                  <a:latin typeface="Verdana" pitchFamily="34" charset="0"/>
                </a:rPr>
                <a:t>Primary Prevention</a:t>
              </a:r>
              <a:endParaRPr lang="en-GB" altLang="zh-TW" sz="25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74" name="Text Box 63"/>
            <p:cNvSpPr txBox="1">
              <a:spLocks noChangeArrowheads="1"/>
            </p:cNvSpPr>
            <p:nvPr/>
          </p:nvSpPr>
          <p:spPr bwMode="auto">
            <a:xfrm>
              <a:off x="928" y="1296"/>
              <a:ext cx="1593" cy="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66413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Rx - 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Statin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 therapy</a:t>
              </a:r>
            </a:p>
            <a:p>
              <a:pPr defTabSz="166413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Pl – Placebo</a:t>
              </a:r>
            </a:p>
            <a:p>
              <a:pPr defTabSz="166413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Pra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 – 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pravastatin</a:t>
              </a:r>
              <a:endParaRPr lang="en-GB" altLang="zh-TW" sz="2200" b="1" dirty="0">
                <a:solidFill>
                  <a:srgbClr val="002060"/>
                </a:solidFill>
                <a:latin typeface="Verdana" pitchFamily="34" charset="0"/>
              </a:endParaRPr>
            </a:p>
            <a:p>
              <a:pPr defTabSz="166413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Atv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 – 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atorvastatin</a:t>
              </a:r>
              <a:endParaRPr lang="en-GB" altLang="zh-TW" sz="2200" b="1" dirty="0">
                <a:solidFill>
                  <a:srgbClr val="002060"/>
                </a:solidFill>
                <a:latin typeface="Verdana" pitchFamily="34" charset="0"/>
              </a:endParaRPr>
            </a:p>
            <a:p>
              <a:pPr defTabSz="166413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Sim</a:t>
              </a: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 - 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simvastatin</a:t>
              </a:r>
              <a:endParaRPr lang="en-GB" altLang="zh-TW" sz="2200" b="1" dirty="0">
                <a:solidFill>
                  <a:srgbClr val="002060"/>
                </a:solidFill>
                <a:latin typeface="Verdana" pitchFamily="34" charset="0"/>
              </a:endParaRPr>
            </a:p>
          </p:txBody>
        </p:sp>
        <p:sp>
          <p:nvSpPr>
            <p:cNvPr id="75" name="Line 64"/>
            <p:cNvSpPr>
              <a:spLocks noChangeShapeType="1"/>
            </p:cNvSpPr>
            <p:nvPr/>
          </p:nvSpPr>
          <p:spPr bwMode="auto">
            <a:xfrm>
              <a:off x="544" y="836"/>
              <a:ext cx="0" cy="28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6" name="Line 65"/>
            <p:cNvSpPr>
              <a:spLocks noChangeShapeType="1"/>
            </p:cNvSpPr>
            <p:nvPr/>
          </p:nvSpPr>
          <p:spPr bwMode="auto">
            <a:xfrm>
              <a:off x="519" y="1824"/>
              <a:ext cx="25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519" y="2736"/>
              <a:ext cx="25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8" name="Line 67"/>
            <p:cNvSpPr>
              <a:spLocks noChangeShapeType="1"/>
            </p:cNvSpPr>
            <p:nvPr/>
          </p:nvSpPr>
          <p:spPr bwMode="auto">
            <a:xfrm>
              <a:off x="519" y="3168"/>
              <a:ext cx="25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79" name="Line 68"/>
            <p:cNvSpPr>
              <a:spLocks noChangeShapeType="1"/>
            </p:cNvSpPr>
            <p:nvPr/>
          </p:nvSpPr>
          <p:spPr bwMode="auto">
            <a:xfrm>
              <a:off x="519" y="2256"/>
              <a:ext cx="25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80" name="Rectangle 69"/>
            <p:cNvSpPr>
              <a:spLocks noChangeArrowheads="1"/>
            </p:cNvSpPr>
            <p:nvPr/>
          </p:nvSpPr>
          <p:spPr bwMode="auto">
            <a:xfrm>
              <a:off x="5342" y="3725"/>
              <a:ext cx="26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200</a:t>
              </a:r>
            </a:p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GB" sz="2200" b="1" dirty="0">
                  <a:solidFill>
                    <a:srgbClr val="002060"/>
                  </a:solidFill>
                  <a:latin typeface="Verdana" pitchFamily="34" charset="0"/>
                </a:rPr>
                <a:t>(5.2)</a:t>
              </a:r>
              <a:endParaRPr lang="zh-TW" altLang="en-GB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81" name="Oval 70"/>
            <p:cNvSpPr>
              <a:spLocks noChangeArrowheads="1"/>
            </p:cNvSpPr>
            <p:nvPr/>
          </p:nvSpPr>
          <p:spPr bwMode="auto">
            <a:xfrm>
              <a:off x="2176" y="2736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82" name="Oval 71"/>
            <p:cNvSpPr>
              <a:spLocks noChangeArrowheads="1"/>
            </p:cNvSpPr>
            <p:nvPr/>
          </p:nvSpPr>
          <p:spPr bwMode="auto">
            <a:xfrm>
              <a:off x="2224" y="2592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83" name="Rectangle 72"/>
            <p:cNvSpPr>
              <a:spLocks noChangeArrowheads="1"/>
            </p:cNvSpPr>
            <p:nvPr/>
          </p:nvSpPr>
          <p:spPr bwMode="auto">
            <a:xfrm>
              <a:off x="2254" y="2736"/>
              <a:ext cx="774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PROVE-IT - 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Pra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84" name="Rectangle 73"/>
            <p:cNvSpPr>
              <a:spLocks noChangeArrowheads="1"/>
            </p:cNvSpPr>
            <p:nvPr/>
          </p:nvSpPr>
          <p:spPr bwMode="auto">
            <a:xfrm>
              <a:off x="558" y="2928"/>
              <a:ext cx="793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PROVE-IT – </a:t>
              </a:r>
              <a:r>
                <a:rPr lang="en-GB" altLang="zh-TW" sz="2200" b="1" dirty="0" err="1">
                  <a:solidFill>
                    <a:srgbClr val="002060"/>
                  </a:solidFill>
                  <a:latin typeface="Verdana" pitchFamily="34" charset="0"/>
                </a:rPr>
                <a:t>Atv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85" name="Oval 74"/>
            <p:cNvSpPr>
              <a:spLocks noChangeArrowheads="1"/>
            </p:cNvSpPr>
            <p:nvPr/>
          </p:nvSpPr>
          <p:spPr bwMode="auto">
            <a:xfrm>
              <a:off x="2352" y="2640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86" name="Rectangle 75"/>
            <p:cNvSpPr>
              <a:spLocks noChangeArrowheads="1"/>
            </p:cNvSpPr>
            <p:nvPr/>
          </p:nvSpPr>
          <p:spPr bwMode="auto">
            <a:xfrm>
              <a:off x="2444" y="2621"/>
              <a:ext cx="623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TNT – Atv10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87" name="Oval 76"/>
            <p:cNvSpPr>
              <a:spLocks noChangeArrowheads="1"/>
            </p:cNvSpPr>
            <p:nvPr/>
          </p:nvSpPr>
          <p:spPr bwMode="auto">
            <a:xfrm>
              <a:off x="1632" y="2807"/>
              <a:ext cx="73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664135"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300" dirty="0">
                <a:solidFill>
                  <a:srgbClr val="002060"/>
                </a:solidFill>
              </a:endParaRPr>
            </a:p>
          </p:txBody>
        </p:sp>
        <p:sp>
          <p:nvSpPr>
            <p:cNvPr id="88" name="Rectangle 77"/>
            <p:cNvSpPr>
              <a:spLocks noChangeArrowheads="1"/>
            </p:cNvSpPr>
            <p:nvPr/>
          </p:nvSpPr>
          <p:spPr bwMode="auto">
            <a:xfrm>
              <a:off x="946" y="2784"/>
              <a:ext cx="623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386779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zh-TW" sz="2200" b="1" dirty="0">
                  <a:solidFill>
                    <a:srgbClr val="002060"/>
                  </a:solidFill>
                  <a:latin typeface="Verdana" pitchFamily="34" charset="0"/>
                </a:rPr>
                <a:t>TNT – Atv80</a:t>
              </a:r>
              <a:endParaRPr lang="en-GB" altLang="zh-TW" sz="44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</p:grpSp>
      <p:sp>
        <p:nvSpPr>
          <p:cNvPr id="89" name="Oval 79"/>
          <p:cNvSpPr>
            <a:spLocks noChangeArrowheads="1"/>
          </p:cNvSpPr>
          <p:nvPr/>
        </p:nvSpPr>
        <p:spPr bwMode="auto">
          <a:xfrm>
            <a:off x="9645650" y="7519458"/>
            <a:ext cx="177800" cy="1728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38678" tIns="69339" rIns="138678" bIns="69339" anchor="ctr"/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300" dirty="0">
              <a:solidFill>
                <a:srgbClr val="002060"/>
              </a:solidFill>
            </a:endParaRPr>
          </a:p>
        </p:txBody>
      </p:sp>
      <p:sp>
        <p:nvSpPr>
          <p:cNvPr id="90" name="Oval 80"/>
          <p:cNvSpPr>
            <a:spLocks noChangeArrowheads="1"/>
          </p:cNvSpPr>
          <p:nvPr/>
        </p:nvSpPr>
        <p:spPr bwMode="auto">
          <a:xfrm>
            <a:off x="7156453" y="8309681"/>
            <a:ext cx="177800" cy="1728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38678" tIns="69339" rIns="138678" bIns="69339" anchor="ctr"/>
          <a:lstStyle/>
          <a:p>
            <a:pPr defTabSz="1664135"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300" dirty="0">
              <a:solidFill>
                <a:srgbClr val="002060"/>
              </a:solidFill>
            </a:endParaRPr>
          </a:p>
        </p:txBody>
      </p:sp>
      <p:sp>
        <p:nvSpPr>
          <p:cNvPr id="91" name="Text Box 81"/>
          <p:cNvSpPr txBox="1">
            <a:spLocks noChangeArrowheads="1"/>
          </p:cNvSpPr>
          <p:nvPr/>
        </p:nvSpPr>
        <p:spPr bwMode="auto">
          <a:xfrm>
            <a:off x="9729557" y="7309583"/>
            <a:ext cx="1988866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IDEAL-</a:t>
            </a:r>
            <a:r>
              <a:rPr lang="en-US" altLang="zh-TW" sz="2200" b="1" dirty="0" err="1">
                <a:solidFill>
                  <a:srgbClr val="002060"/>
                </a:solidFill>
                <a:latin typeface="Verdana" pitchFamily="34" charset="0"/>
              </a:rPr>
              <a:t>Sim</a:t>
            </a:r>
            <a:endParaRPr lang="en-US" altLang="zh-TW" sz="22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92" name="Text Box 82"/>
          <p:cNvSpPr txBox="1">
            <a:spLocks noChangeArrowheads="1"/>
          </p:cNvSpPr>
          <p:nvPr/>
        </p:nvSpPr>
        <p:spPr bwMode="auto">
          <a:xfrm>
            <a:off x="6888108" y="8519865"/>
            <a:ext cx="1924747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IDEAL-</a:t>
            </a:r>
            <a:r>
              <a:rPr lang="en-US" altLang="zh-TW" sz="2200" b="1" dirty="0" err="1">
                <a:solidFill>
                  <a:srgbClr val="002060"/>
                </a:solidFill>
                <a:latin typeface="Verdana" pitchFamily="34" charset="0"/>
              </a:rPr>
              <a:t>Atv</a:t>
            </a:r>
            <a:endParaRPr lang="en-US" altLang="zh-TW" sz="22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93" name="Rectangle 83"/>
          <p:cNvSpPr>
            <a:spLocks noChangeArrowheads="1"/>
          </p:cNvSpPr>
          <p:nvPr/>
        </p:nvSpPr>
        <p:spPr bwMode="auto">
          <a:xfrm>
            <a:off x="14023975" y="9173986"/>
            <a:ext cx="177800" cy="172861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none" lIns="138678" tIns="69339" rIns="138678" bIns="69339" anchor="ctr"/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endParaRPr lang="zh-CN" altLang="zh-CN" sz="5100" b="1" dirty="0">
              <a:solidFill>
                <a:srgbClr val="002060"/>
              </a:solidFill>
            </a:endParaRPr>
          </a:p>
        </p:txBody>
      </p:sp>
      <p:sp>
        <p:nvSpPr>
          <p:cNvPr id="94" name="Rectangle 84"/>
          <p:cNvSpPr>
            <a:spLocks noChangeArrowheads="1"/>
          </p:cNvSpPr>
          <p:nvPr/>
        </p:nvSpPr>
        <p:spPr bwMode="auto">
          <a:xfrm>
            <a:off x="11912607" y="9816042"/>
            <a:ext cx="177800" cy="172861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none" lIns="138678" tIns="69339" rIns="138678" bIns="69339" anchor="ctr"/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endParaRPr lang="zh-CN" altLang="zh-CN" sz="5100" b="1" dirty="0">
              <a:solidFill>
                <a:srgbClr val="002060"/>
              </a:solidFill>
            </a:endParaRPr>
          </a:p>
        </p:txBody>
      </p:sp>
      <p:sp>
        <p:nvSpPr>
          <p:cNvPr id="95" name="Text Box 85"/>
          <p:cNvSpPr txBox="1">
            <a:spLocks noChangeArrowheads="1"/>
          </p:cNvSpPr>
          <p:nvPr/>
        </p:nvSpPr>
        <p:spPr bwMode="auto">
          <a:xfrm>
            <a:off x="9889316" y="9680504"/>
            <a:ext cx="1857420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ASCOT-PL</a:t>
            </a:r>
          </a:p>
        </p:txBody>
      </p:sp>
      <p:sp>
        <p:nvSpPr>
          <p:cNvPr id="96" name="Text Box 86"/>
          <p:cNvSpPr txBox="1">
            <a:spLocks noChangeArrowheads="1"/>
          </p:cNvSpPr>
          <p:nvPr/>
        </p:nvSpPr>
        <p:spPr bwMode="auto">
          <a:xfrm>
            <a:off x="11977956" y="9705199"/>
            <a:ext cx="1733989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MEGA-Rx</a:t>
            </a:r>
          </a:p>
        </p:txBody>
      </p:sp>
      <p:sp>
        <p:nvSpPr>
          <p:cNvPr id="97" name="Text Box 87"/>
          <p:cNvSpPr txBox="1">
            <a:spLocks noChangeArrowheads="1"/>
          </p:cNvSpPr>
          <p:nvPr/>
        </p:nvSpPr>
        <p:spPr bwMode="auto">
          <a:xfrm>
            <a:off x="13202583" y="9359476"/>
            <a:ext cx="1626588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MEGA-Pl</a:t>
            </a:r>
          </a:p>
        </p:txBody>
      </p:sp>
      <p:sp>
        <p:nvSpPr>
          <p:cNvPr id="98" name="Text Box 88"/>
          <p:cNvSpPr txBox="1">
            <a:spLocks noChangeArrowheads="1"/>
          </p:cNvSpPr>
          <p:nvPr/>
        </p:nvSpPr>
        <p:spPr bwMode="auto">
          <a:xfrm>
            <a:off x="9991145" y="10140443"/>
            <a:ext cx="2070619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JUPITER-Pl</a:t>
            </a:r>
          </a:p>
        </p:txBody>
      </p:sp>
      <p:sp>
        <p:nvSpPr>
          <p:cNvPr id="99" name="Text Box 89"/>
          <p:cNvSpPr txBox="1">
            <a:spLocks noChangeArrowheads="1"/>
          </p:cNvSpPr>
          <p:nvPr/>
        </p:nvSpPr>
        <p:spPr bwMode="auto">
          <a:xfrm>
            <a:off x="3176960" y="10165136"/>
            <a:ext cx="2549917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8678" tIns="69339" rIns="138678" bIns="69339">
            <a:spAutoFit/>
          </a:bodyPr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200" b="1" dirty="0">
                <a:solidFill>
                  <a:srgbClr val="002060"/>
                </a:solidFill>
                <a:latin typeface="Verdana" pitchFamily="34" charset="0"/>
              </a:rPr>
              <a:t>JUPITER-</a:t>
            </a:r>
            <a:r>
              <a:rPr lang="en-US" altLang="zh-TW" sz="2200" b="1" dirty="0" err="1">
                <a:solidFill>
                  <a:srgbClr val="002060"/>
                </a:solidFill>
                <a:latin typeface="Verdana" pitchFamily="34" charset="0"/>
              </a:rPr>
              <a:t>Rosu</a:t>
            </a:r>
            <a:endParaRPr lang="en-US" altLang="zh-TW" sz="22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00" name="Rectangle 91"/>
          <p:cNvSpPr>
            <a:spLocks noChangeArrowheads="1"/>
          </p:cNvSpPr>
          <p:nvPr/>
        </p:nvSpPr>
        <p:spPr bwMode="auto">
          <a:xfrm>
            <a:off x="9987361" y="10387102"/>
            <a:ext cx="177800" cy="172861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38678" tIns="69339" rIns="138678" bIns="69339" anchor="ctr"/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endParaRPr lang="zh-CN" altLang="zh-CN" sz="5100" b="1" dirty="0">
              <a:solidFill>
                <a:srgbClr val="002060"/>
              </a:solidFill>
            </a:endParaRPr>
          </a:p>
        </p:txBody>
      </p:sp>
      <p:sp>
        <p:nvSpPr>
          <p:cNvPr id="101" name="Rectangle 92"/>
          <p:cNvSpPr>
            <a:spLocks noChangeArrowheads="1"/>
          </p:cNvSpPr>
          <p:nvPr/>
        </p:nvSpPr>
        <p:spPr bwMode="auto">
          <a:xfrm>
            <a:off x="4492231" y="10698868"/>
            <a:ext cx="177800" cy="172861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38678" tIns="69339" rIns="138678" bIns="69339" anchor="ctr"/>
          <a:lstStyle/>
          <a:p>
            <a:pPr defTabSz="1664135" eaLnBrk="0" fontAlgn="base">
              <a:spcBef>
                <a:spcPct val="50000"/>
              </a:spcBef>
              <a:spcAft>
                <a:spcPct val="0"/>
              </a:spcAft>
            </a:pPr>
            <a:endParaRPr lang="zh-CN" altLang="zh-CN" sz="5100" b="1" dirty="0">
              <a:solidFill>
                <a:srgbClr val="002060"/>
              </a:solidFill>
            </a:endParaRPr>
          </a:p>
        </p:txBody>
      </p:sp>
      <p:cxnSp>
        <p:nvCxnSpPr>
          <p:cNvPr id="3" name="Straight Connector 2"/>
          <p:cNvCxnSpPr>
            <a:stCxn id="17" idx="0"/>
            <a:endCxn id="17" idx="1"/>
          </p:cNvCxnSpPr>
          <p:nvPr/>
        </p:nvCxnSpPr>
        <p:spPr>
          <a:xfrm flipV="1">
            <a:off x="3366519" y="10951996"/>
            <a:ext cx="15302160" cy="2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7" name="TextBox 546"/>
          <p:cNvSpPr txBox="1"/>
          <p:nvPr/>
        </p:nvSpPr>
        <p:spPr>
          <a:xfrm>
            <a:off x="4979790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921005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862220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0803436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2744651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4685866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6627080" y="1083468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3003244" y="9309077"/>
            <a:ext cx="864306" cy="406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8" name="TextBox 117"/>
          <p:cNvSpPr txBox="1"/>
          <p:nvPr/>
        </p:nvSpPr>
        <p:spPr>
          <a:xfrm rot="16200000">
            <a:off x="3003244" y="7941585"/>
            <a:ext cx="864306" cy="406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19" name="TextBox 118"/>
          <p:cNvSpPr txBox="1"/>
          <p:nvPr/>
        </p:nvSpPr>
        <p:spPr>
          <a:xfrm rot="16200000">
            <a:off x="3003244" y="6516364"/>
            <a:ext cx="864306" cy="406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20" name="TextBox 119"/>
          <p:cNvSpPr txBox="1"/>
          <p:nvPr/>
        </p:nvSpPr>
        <p:spPr>
          <a:xfrm rot="16200000">
            <a:off x="3003243" y="5148868"/>
            <a:ext cx="864306" cy="406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21" name="TextBox 120"/>
          <p:cNvSpPr txBox="1"/>
          <p:nvPr/>
        </p:nvSpPr>
        <p:spPr>
          <a:xfrm rot="16200000">
            <a:off x="3003243" y="3762131"/>
            <a:ext cx="864306" cy="406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22" name="TextBox 121"/>
          <p:cNvSpPr txBox="1"/>
          <p:nvPr/>
        </p:nvSpPr>
        <p:spPr>
          <a:xfrm rot="16200000">
            <a:off x="3003243" y="2375394"/>
            <a:ext cx="864306" cy="4068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8322152" y="10838377"/>
            <a:ext cx="583406" cy="524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500" b="1" dirty="0"/>
              <a:t>▐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585658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1" y="296333"/>
            <a:ext cx="21332297" cy="2222500"/>
          </a:xfrm>
        </p:spPr>
        <p:txBody>
          <a:bodyPr/>
          <a:lstStyle/>
          <a:p>
            <a:r>
              <a:rPr lang="en-US" sz="6300" dirty="0">
                <a:solidFill>
                  <a:srgbClr val="FFFF00"/>
                </a:solidFill>
                <a:ea typeface="ＭＳ Ｐゴシック" charset="-128"/>
              </a:rPr>
              <a:t>2013 ACC/AHA Guideline -  </a:t>
            </a:r>
            <a:br>
              <a:rPr lang="en-US" sz="6300" dirty="0">
                <a:solidFill>
                  <a:srgbClr val="FFFF00"/>
                </a:solidFill>
                <a:ea typeface="ＭＳ Ｐゴシック" charset="-128"/>
              </a:rPr>
            </a:br>
            <a:r>
              <a:rPr lang="en-US" sz="6300" b="1" dirty="0" err="1">
                <a:solidFill>
                  <a:srgbClr val="FFFF00"/>
                </a:solidFill>
                <a:ea typeface="ＭＳ Ｐゴシック" charset="-128"/>
              </a:rPr>
              <a:t>Statin</a:t>
            </a:r>
            <a:r>
              <a:rPr lang="en-US" sz="6300" b="1" dirty="0">
                <a:solidFill>
                  <a:srgbClr val="FFFF00"/>
                </a:solidFill>
                <a:ea typeface="ＭＳ Ｐゴシック" charset="-128"/>
              </a:rPr>
              <a:t> Treatment Recommendations</a:t>
            </a:r>
            <a:endParaRPr lang="en-US" sz="6300" dirty="0">
              <a:solidFill>
                <a:srgbClr val="FFFF00"/>
              </a:solidFill>
              <a:ea typeface="ＭＳ Ｐゴシック" charset="-12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3335000" y="12594167"/>
            <a:ext cx="78232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114" tIns="99057" rIns="198114" bIns="99057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FFFFFF"/>
                </a:solidFill>
                <a:latin typeface="Palatino Linotype" pitchFamily="18" charset="0"/>
                <a:ea typeface="ＭＳ Ｐゴシック" charset="-128"/>
                <a:cs typeface="ＭＳ Ｐゴシック" charset="-128"/>
              </a:rPr>
              <a:t>A – Evidence A, strongly recommended</a:t>
            </a:r>
          </a:p>
        </p:txBody>
      </p:sp>
      <p:sp>
        <p:nvSpPr>
          <p:cNvPr id="93188" name="Rectangle 17"/>
          <p:cNvSpPr>
            <a:spLocks noChangeArrowheads="1"/>
          </p:cNvSpPr>
          <p:nvPr/>
        </p:nvSpPr>
        <p:spPr bwMode="auto">
          <a:xfrm>
            <a:off x="0" y="12594168"/>
            <a:ext cx="16002000" cy="53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Palatino Linotype" pitchFamily="18" charset="0"/>
                <a:ea typeface="ＭＳ Ｐゴシック" charset="-128"/>
                <a:cs typeface="ＭＳ Ｐゴシック" charset="-128"/>
              </a:rPr>
              <a:t> Journal of the American College of Cardiology (2013), </a:t>
            </a:r>
            <a:r>
              <a:rPr lang="en-US" sz="2200" dirty="0" err="1">
                <a:solidFill>
                  <a:schemeClr val="bg1"/>
                </a:solidFill>
                <a:latin typeface="Palatino Linotype" pitchFamily="18" charset="0"/>
                <a:ea typeface="ＭＳ Ｐゴシック" charset="-128"/>
                <a:cs typeface="ＭＳ Ｐゴシック" charset="-128"/>
              </a:rPr>
              <a:t>doi</a:t>
            </a:r>
            <a:r>
              <a:rPr lang="en-US" sz="2200" dirty="0">
                <a:solidFill>
                  <a:schemeClr val="bg1"/>
                </a:solidFill>
                <a:latin typeface="Palatino Linotype" pitchFamily="18" charset="0"/>
                <a:ea typeface="ＭＳ Ｐゴシック" charset="-128"/>
                <a:cs typeface="ＭＳ Ｐゴシック" charset="-128"/>
              </a:rPr>
              <a:t>: 10.1016/j.jacc.2013.11.002.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22515" y="2518835"/>
            <a:ext cx="16835436" cy="9439451"/>
            <a:chOff x="862257" y="1585913"/>
            <a:chExt cx="7214943" cy="4854576"/>
          </a:xfrm>
        </p:grpSpPr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862257" y="1964165"/>
              <a:ext cx="7043493" cy="4476324"/>
              <a:chOff x="407472" y="2102897"/>
              <a:chExt cx="6717228" cy="4145503"/>
            </a:xfrm>
          </p:grpSpPr>
          <p:sp>
            <p:nvSpPr>
              <p:cNvPr id="93192" name="Content Placeholder 18"/>
              <p:cNvSpPr txBox="1">
                <a:spLocks/>
              </p:cNvSpPr>
              <p:nvPr/>
            </p:nvSpPr>
            <p:spPr bwMode="auto">
              <a:xfrm>
                <a:off x="407472" y="2102897"/>
                <a:ext cx="6172200" cy="555727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ASCVD </a:t>
                </a:r>
                <a:r>
                  <a:rPr lang="en-US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 Benefit Groups:</a:t>
                </a:r>
                <a:endParaRPr lang="en-US" sz="3000" b="1" dirty="0">
                  <a:solidFill>
                    <a:schemeClr val="bg1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" name="Down Arrow 4"/>
              <p:cNvSpPr/>
              <p:nvPr/>
            </p:nvSpPr>
            <p:spPr>
              <a:xfrm>
                <a:off x="1143234" y="2667049"/>
                <a:ext cx="228600" cy="22787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94" name="Content Placeholder 18"/>
              <p:cNvSpPr txBox="1">
                <a:spLocks/>
              </p:cNvSpPr>
              <p:nvPr/>
            </p:nvSpPr>
            <p:spPr bwMode="auto">
              <a:xfrm>
                <a:off x="457431" y="2894927"/>
                <a:ext cx="2210314" cy="686572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95541" indent="-742927"/>
                <a:r>
                  <a:rPr lang="en-US" sz="30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Clinical ASCVD</a:t>
                </a:r>
              </a:p>
              <a:p>
                <a:pPr marL="395541" indent="-742927">
                  <a:spcBef>
                    <a:spcPct val="20000"/>
                  </a:spcBef>
                </a:pPr>
                <a:r>
                  <a:rPr lang="en-US" sz="26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(Adults age &gt;21 </a:t>
                </a:r>
                <a:r>
                  <a:rPr lang="en-US" sz="26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</a:t>
                </a:r>
                <a:r>
                  <a:rPr lang="en-US" sz="26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 and a candidate for </a:t>
                </a:r>
                <a:r>
                  <a:rPr lang="en-US" sz="26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sz="26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 therapy)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 flipH="1">
                <a:off x="3124946" y="2971376"/>
                <a:ext cx="75696" cy="6865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96" name="Content Placeholder 18"/>
              <p:cNvSpPr txBox="1">
                <a:spLocks/>
              </p:cNvSpPr>
              <p:nvPr/>
            </p:nvSpPr>
            <p:spPr bwMode="auto">
              <a:xfrm>
                <a:off x="3810000" y="2743200"/>
                <a:ext cx="2819400" cy="5334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Age &lt;75 </a:t>
                </a:r>
                <a:r>
                  <a:rPr lang="en-US" sz="24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</a:t>
                </a:r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,  </a:t>
                </a:r>
                <a:r>
                  <a:rPr lang="en-US" sz="26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High-intensity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endParaRPr lang="en-US" sz="2600" b="1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(Moderate-intensity </a:t>
                </a:r>
                <a:r>
                  <a:rPr lang="en-US" sz="24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 if not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candidate for high-intensity </a:t>
                </a:r>
                <a:r>
                  <a:rPr lang="en-US" sz="24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)</a:t>
                </a:r>
              </a:p>
            </p:txBody>
          </p:sp>
          <p:sp>
            <p:nvSpPr>
              <p:cNvPr id="10" name="Down Arrow 9"/>
              <p:cNvSpPr/>
              <p:nvPr/>
            </p:nvSpPr>
            <p:spPr>
              <a:xfrm rot="16200000">
                <a:off x="3296023" y="3410423"/>
                <a:ext cx="152898" cy="4950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98" name="Content Placeholder 18"/>
              <p:cNvSpPr txBox="1">
                <a:spLocks/>
              </p:cNvSpPr>
              <p:nvPr/>
            </p:nvSpPr>
            <p:spPr bwMode="auto">
              <a:xfrm>
                <a:off x="3810000" y="3352800"/>
                <a:ext cx="2819400" cy="6096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Age &gt;75 </a:t>
                </a:r>
                <a:r>
                  <a:rPr lang="en-US" sz="24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</a:t>
                </a:r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 OR if not candidate for</a:t>
                </a:r>
              </a:p>
              <a:p>
                <a:r>
                  <a:rPr lang="en-US" sz="2600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high-intensity </a:t>
                </a:r>
                <a:r>
                  <a:rPr lang="en-US" sz="2600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sz="2600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,  </a:t>
                </a:r>
              </a:p>
              <a:p>
                <a:r>
                  <a:rPr lang="en-US" sz="2600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Moderate-intensity </a:t>
                </a:r>
                <a:r>
                  <a:rPr lang="en-US" sz="2600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endParaRPr lang="en-US" sz="2600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99" name="Content Placeholder 18"/>
              <p:cNvSpPr txBox="1">
                <a:spLocks/>
              </p:cNvSpPr>
              <p:nvPr/>
            </p:nvSpPr>
            <p:spPr bwMode="auto">
              <a:xfrm>
                <a:off x="457200" y="4038599"/>
                <a:ext cx="2209800" cy="304799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742927" indent="-742927">
                  <a:spcBef>
                    <a:spcPct val="20000"/>
                  </a:spcBef>
                </a:pPr>
                <a:r>
                  <a:rPr lang="en-US" sz="30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LDL–C ≥190 mg/</a:t>
                </a:r>
                <a:r>
                  <a:rPr lang="en-US" sz="3000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dL</a:t>
                </a:r>
                <a:endParaRPr lang="en-US" sz="3000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00" name="Content Placeholder 18"/>
              <p:cNvSpPr txBox="1">
                <a:spLocks/>
              </p:cNvSpPr>
              <p:nvPr/>
            </p:nvSpPr>
            <p:spPr bwMode="auto">
              <a:xfrm>
                <a:off x="3810000" y="4038600"/>
                <a:ext cx="2819400" cy="5334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26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High-intensity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endParaRPr lang="en-US" sz="2600" b="1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(Moderate-intensity </a:t>
                </a:r>
                <a:r>
                  <a:rPr lang="en-US" sz="24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 if not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candidate for high-intensity </a:t>
                </a:r>
                <a:r>
                  <a:rPr lang="en-US" sz="2400" dirty="0" err="1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)</a:t>
                </a:r>
              </a:p>
            </p:txBody>
          </p:sp>
          <p:sp>
            <p:nvSpPr>
              <p:cNvPr id="93201" name="Content Placeholder 18"/>
              <p:cNvSpPr txBox="1">
                <a:spLocks/>
              </p:cNvSpPr>
              <p:nvPr/>
            </p:nvSpPr>
            <p:spPr bwMode="auto">
              <a:xfrm>
                <a:off x="3810000" y="5105400"/>
                <a:ext cx="2819400" cy="4572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Estimated 10-y ASCVD risk ≥7.5%*,  </a:t>
                </a:r>
                <a:r>
                  <a:rPr lang="en-US" sz="26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High-intensity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endParaRPr lang="en-US" sz="2600" b="1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02" name="Content Placeholder 18"/>
              <p:cNvSpPr txBox="1">
                <a:spLocks/>
              </p:cNvSpPr>
              <p:nvPr/>
            </p:nvSpPr>
            <p:spPr bwMode="auto">
              <a:xfrm>
                <a:off x="457200" y="5562600"/>
                <a:ext cx="2209800" cy="6858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30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7.5% estimated 10-y ASCVD risk and age 40-75</a:t>
                </a:r>
                <a:endParaRPr lang="en-US" sz="3000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03" name="Content Placeholder 18"/>
              <p:cNvSpPr txBox="1">
                <a:spLocks/>
              </p:cNvSpPr>
              <p:nvPr/>
            </p:nvSpPr>
            <p:spPr bwMode="auto">
              <a:xfrm>
                <a:off x="3810000" y="5715000"/>
                <a:ext cx="2819400" cy="3810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26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Moderate-to-high intensity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endParaRPr lang="en-US" sz="2600" b="1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4" name="Down Arrow 43"/>
              <p:cNvSpPr/>
              <p:nvPr/>
            </p:nvSpPr>
            <p:spPr>
              <a:xfrm>
                <a:off x="1143234" y="3581499"/>
                <a:ext cx="228600" cy="4572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5" name="Down Arrow 44"/>
              <p:cNvSpPr/>
              <p:nvPr/>
            </p:nvSpPr>
            <p:spPr>
              <a:xfrm>
                <a:off x="1143234" y="4343051"/>
                <a:ext cx="228600" cy="38077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1143234" y="5181052"/>
                <a:ext cx="228600" cy="38224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Down Arrow 46"/>
              <p:cNvSpPr/>
              <p:nvPr/>
            </p:nvSpPr>
            <p:spPr>
              <a:xfrm rot="16200000">
                <a:off x="3296023" y="2723851"/>
                <a:ext cx="152898" cy="4950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8" name="Down Arrow 47"/>
              <p:cNvSpPr/>
              <p:nvPr/>
            </p:nvSpPr>
            <p:spPr>
              <a:xfrm rot="16200000">
                <a:off x="2839556" y="3028912"/>
                <a:ext cx="151428" cy="4950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9" name="Down Arrow 48"/>
              <p:cNvSpPr/>
              <p:nvPr/>
            </p:nvSpPr>
            <p:spPr>
              <a:xfrm rot="16200000">
                <a:off x="3087081" y="5407123"/>
                <a:ext cx="151428" cy="99009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flipH="1">
                <a:off x="3162795" y="4723827"/>
                <a:ext cx="75696" cy="6101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Down Arrow 50"/>
              <p:cNvSpPr/>
              <p:nvPr/>
            </p:nvSpPr>
            <p:spPr>
              <a:xfrm rot="16200000">
                <a:off x="3333870" y="5086425"/>
                <a:ext cx="152898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2" name="Down Arrow 51"/>
              <p:cNvSpPr/>
              <p:nvPr/>
            </p:nvSpPr>
            <p:spPr>
              <a:xfrm rot="16200000">
                <a:off x="3334604" y="4477038"/>
                <a:ext cx="151429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3" name="Down Arrow 52"/>
              <p:cNvSpPr/>
              <p:nvPr/>
            </p:nvSpPr>
            <p:spPr>
              <a:xfrm rot="16200000">
                <a:off x="2836528" y="4719616"/>
                <a:ext cx="151428" cy="4950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14" name="Content Placeholder 18"/>
              <p:cNvSpPr txBox="1">
                <a:spLocks/>
              </p:cNvSpPr>
              <p:nvPr/>
            </p:nvSpPr>
            <p:spPr bwMode="auto">
              <a:xfrm>
                <a:off x="3810000" y="4648200"/>
                <a:ext cx="2819400" cy="381000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26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Moderate-intensity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statin</a:t>
                </a:r>
                <a:endParaRPr lang="en-US" sz="2600" b="1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  <a:p>
                <a:endParaRPr lang="en-US" sz="2400" b="1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199705" y="2846411"/>
                <a:ext cx="379992" cy="3043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FF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A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199705" y="4690013"/>
                <a:ext cx="379992" cy="3043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FF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A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220900" y="5755891"/>
                <a:ext cx="381506" cy="3057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FF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A</a:t>
                </a:r>
              </a:p>
            </p:txBody>
          </p:sp>
          <p:sp>
            <p:nvSpPr>
              <p:cNvPr id="36" name="Down Arrow 35"/>
              <p:cNvSpPr/>
              <p:nvPr/>
            </p:nvSpPr>
            <p:spPr>
              <a:xfrm rot="16200000">
                <a:off x="6800732" y="2800301"/>
                <a:ext cx="152898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3" name="Down Arrow 42"/>
              <p:cNvSpPr/>
              <p:nvPr/>
            </p:nvSpPr>
            <p:spPr>
              <a:xfrm rot="16200000">
                <a:off x="6800732" y="4095526"/>
                <a:ext cx="152898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" name="Down Arrow 60"/>
              <p:cNvSpPr/>
              <p:nvPr/>
            </p:nvSpPr>
            <p:spPr>
              <a:xfrm rot="16200000">
                <a:off x="6801466" y="4579950"/>
                <a:ext cx="151429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" name="Down Arrow 62"/>
              <p:cNvSpPr/>
              <p:nvPr/>
            </p:nvSpPr>
            <p:spPr>
              <a:xfrm rot="16200000">
                <a:off x="6800732" y="5059962"/>
                <a:ext cx="152898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5" name="Down Arrow 64"/>
              <p:cNvSpPr/>
              <p:nvPr/>
            </p:nvSpPr>
            <p:spPr>
              <a:xfrm rot="16200000">
                <a:off x="6800732" y="5696549"/>
                <a:ext cx="152898" cy="49504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6" name="Down Arrow 65"/>
              <p:cNvSpPr/>
              <p:nvPr/>
            </p:nvSpPr>
            <p:spPr>
              <a:xfrm rot="16200000">
                <a:off x="3086345" y="3718625"/>
                <a:ext cx="152898" cy="99009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218930" y="3581499"/>
                <a:ext cx="457202" cy="3807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No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296139" y="4343051"/>
                <a:ext cx="457202" cy="3807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No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296139" y="5181052"/>
                <a:ext cx="457202" cy="38224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No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124946" y="3124275"/>
                <a:ext cx="457202" cy="380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Yes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958416" y="3837310"/>
                <a:ext cx="455688" cy="3807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Yes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200642" y="4800276"/>
                <a:ext cx="457202" cy="380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Yes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896346" y="5535365"/>
                <a:ext cx="457202" cy="380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Yes</a:t>
                </a:r>
              </a:p>
            </p:txBody>
          </p:sp>
          <p:sp>
            <p:nvSpPr>
              <p:cNvPr id="93231" name="Content Placeholder 18"/>
              <p:cNvSpPr txBox="1">
                <a:spLocks/>
              </p:cNvSpPr>
              <p:nvPr/>
            </p:nvSpPr>
            <p:spPr bwMode="auto">
              <a:xfrm>
                <a:off x="457200" y="4710751"/>
                <a:ext cx="2209800" cy="506103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3000" b="1" dirty="0">
                    <a:solidFill>
                      <a:srgbClr val="FFFF00"/>
                    </a:solidFill>
                    <a:latin typeface="Palatino Linotype" pitchFamily="18" charset="0"/>
                    <a:ea typeface="ＭＳ Ｐゴシック" charset="-128"/>
                    <a:cs typeface="ＭＳ Ｐゴシック" charset="-128"/>
                  </a:rPr>
                  <a:t>Diabetes Type 1 or 2, age 40-75 years</a:t>
                </a:r>
                <a:endParaRPr lang="en-US" sz="3000" dirty="0">
                  <a:solidFill>
                    <a:srgbClr val="FFFF00"/>
                  </a:solidFill>
                  <a:latin typeface="Palatino Linotype" pitchFamily="18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7386661" y="1585913"/>
              <a:ext cx="690539" cy="46894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Slide19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36000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Date Placeholder 3"/>
          <p:cNvSpPr txBox="1">
            <a:spLocks noGrp="1"/>
          </p:cNvSpPr>
          <p:nvPr/>
        </p:nvSpPr>
        <p:spPr bwMode="auto">
          <a:xfrm>
            <a:off x="981075" y="13007975"/>
            <a:ext cx="52895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 anchor="ctr"/>
          <a:lstStyle/>
          <a:p>
            <a:pPr algn="ctr" hangingPunct="0"/>
            <a:r>
              <a:rPr lang="en-US" sz="2000" b="1">
                <a:solidFill>
                  <a:srgbClr val="C00000"/>
                </a:solidFill>
                <a:latin typeface="Helvetica Light"/>
              </a:rPr>
              <a:t>Date of download: 4/29/2016</a:t>
            </a:r>
          </a:p>
        </p:txBody>
      </p:sp>
      <p:sp>
        <p:nvSpPr>
          <p:cNvPr id="65541" name="Footer Placeholder 4"/>
          <p:cNvSpPr txBox="1">
            <a:spLocks noGrp="1"/>
          </p:cNvSpPr>
          <p:nvPr/>
        </p:nvSpPr>
        <p:spPr bwMode="auto">
          <a:xfrm>
            <a:off x="6400800" y="13007975"/>
            <a:ext cx="144018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 anchor="ctr"/>
          <a:lstStyle/>
          <a:p>
            <a:pPr algn="r" hangingPunct="0"/>
            <a:r>
              <a:rPr lang="en-US" sz="2000" b="1" dirty="0">
                <a:solidFill>
                  <a:srgbClr val="C00000"/>
                </a:solidFill>
                <a:latin typeface="Helvetica Light"/>
              </a:rPr>
              <a:t>Copyright © The American College of Cardiology. All rights reserved.</a:t>
            </a:r>
          </a:p>
        </p:txBody>
      </p:sp>
      <p:sp>
        <p:nvSpPr>
          <p:cNvPr id="65542" name="Text Placeholder 2"/>
          <p:cNvSpPr txBox="1">
            <a:spLocks/>
          </p:cNvSpPr>
          <p:nvPr/>
        </p:nvSpPr>
        <p:spPr bwMode="auto">
          <a:xfrm>
            <a:off x="0" y="0"/>
            <a:ext cx="21336000" cy="119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marL="741363" indent="-741363" algn="ctr" hangingPunct="0">
              <a:spcBef>
                <a:spcPct val="20000"/>
              </a:spcBef>
            </a:pPr>
            <a:r>
              <a:rPr lang="en-US" sz="3200" b="1" dirty="0">
                <a:solidFill>
                  <a:srgbClr val="0033CC"/>
                </a:solidFill>
                <a:latin typeface="Helvetica Light"/>
              </a:rPr>
              <a:t>From: EFFICACY AND SAFETY OF PROPROTEIN CONVERTASE SUBTILISIN/KEXIN TYPE 9 INHIBITORS TREATMENT IN FAMILIAL HYPERCHOLESTEROLEMIA: A COMPREHENSIVE META-ANALYSIS OF ALL RANDOMIZED CLINICAL </a:t>
            </a:r>
            <a:r>
              <a:rPr lang="en-US" sz="3200" b="1" dirty="0" smtClean="0">
                <a:solidFill>
                  <a:srgbClr val="0033CC"/>
                </a:solidFill>
                <a:latin typeface="Helvetica Light"/>
              </a:rPr>
              <a:t>TRIALS27</a:t>
            </a:r>
          </a:p>
          <a:p>
            <a:pPr marL="741363" indent="-741363" algn="ctr" hangingPunct="0">
              <a:spcBef>
                <a:spcPct val="20000"/>
              </a:spcBef>
            </a:pPr>
            <a:endParaRPr lang="en-US" sz="3200" b="1" dirty="0">
              <a:solidFill>
                <a:srgbClr val="0033CC"/>
              </a:solidFill>
              <a:latin typeface="Helvetica Light"/>
            </a:endParaRPr>
          </a:p>
        </p:txBody>
      </p:sp>
      <p:sp>
        <p:nvSpPr>
          <p:cNvPr id="65543" name="Text Placeholder 2"/>
          <p:cNvSpPr txBox="1">
            <a:spLocks/>
          </p:cNvSpPr>
          <p:nvPr/>
        </p:nvSpPr>
        <p:spPr bwMode="auto">
          <a:xfrm>
            <a:off x="711200" y="2614613"/>
            <a:ext cx="19558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marL="741363" indent="-741363" algn="ctr" hangingPunct="0">
              <a:spcBef>
                <a:spcPct val="20000"/>
              </a:spcBef>
            </a:pPr>
            <a:r>
              <a:rPr lang="en-US" sz="1700" b="1">
                <a:solidFill>
                  <a:srgbClr val="FFFF00"/>
                </a:solidFill>
                <a:latin typeface="Helvetica Light"/>
              </a:rPr>
              <a:t>J Am Coll Cardiol. 2016;67(13_S):1984-1984. doi:10.1016/S0735-1097(16)31985-4</a:t>
            </a:r>
          </a:p>
        </p:txBody>
      </p:sp>
      <p:sp>
        <p:nvSpPr>
          <p:cNvPr id="65544" name="Text Placeholder 2"/>
          <p:cNvSpPr txBox="1">
            <a:spLocks/>
          </p:cNvSpPr>
          <p:nvPr/>
        </p:nvSpPr>
        <p:spPr bwMode="auto">
          <a:xfrm>
            <a:off x="1422400" y="10815638"/>
            <a:ext cx="1902460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algn="ctr" hangingPunct="0">
              <a:spcBef>
                <a:spcPct val="20000"/>
              </a:spcBef>
            </a:pPr>
            <a:endParaRPr lang="en-US" sz="2200" b="1">
              <a:solidFill>
                <a:srgbClr val="FFFF00"/>
              </a:solidFill>
              <a:latin typeface="Helvetica Light"/>
            </a:endParaRPr>
          </a:p>
        </p:txBody>
      </p:sp>
      <p:sp>
        <p:nvSpPr>
          <p:cNvPr id="65545" name="TextBox 11"/>
          <p:cNvSpPr txBox="1">
            <a:spLocks noChangeArrowheads="1"/>
          </p:cNvSpPr>
          <p:nvPr/>
        </p:nvSpPr>
        <p:spPr bwMode="auto">
          <a:xfrm>
            <a:off x="1422400" y="10279063"/>
            <a:ext cx="4267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endParaRPr lang="en-US" sz="2600" b="1">
              <a:solidFill>
                <a:srgbClr val="FFFF00"/>
              </a:solidFill>
              <a:latin typeface="Helvetica Light"/>
            </a:endParaRPr>
          </a:p>
        </p:txBody>
      </p:sp>
      <p:pic>
        <p:nvPicPr>
          <p:cNvPr id="65546" name="Picture 11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257" y="1596344"/>
            <a:ext cx="13048344" cy="1147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9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90803"/>
            <a:ext cx="21336000" cy="6207565"/>
          </a:xfrm>
        </p:spPr>
        <p:txBody>
          <a:bodyPr>
            <a:normAutofit fontScale="90000"/>
          </a:bodyPr>
          <a:lstStyle/>
          <a:p>
            <a:r>
              <a:rPr lang="en-US" sz="6100" dirty="0" smtClean="0">
                <a:solidFill>
                  <a:srgbClr val="0033CC"/>
                </a:solidFill>
              </a:rPr>
              <a:t>The LAPLACE-2 Trial: A Phase 3, Double-blind, Randomized, Placebo and </a:t>
            </a:r>
            <a:r>
              <a:rPr lang="en-US" sz="6100" dirty="0" err="1" smtClean="0">
                <a:solidFill>
                  <a:srgbClr val="0033CC"/>
                </a:solidFill>
              </a:rPr>
              <a:t>Ezetimibe</a:t>
            </a:r>
            <a:r>
              <a:rPr lang="en-US" sz="6100" dirty="0" smtClean="0">
                <a:solidFill>
                  <a:srgbClr val="0033CC"/>
                </a:solidFill>
              </a:rPr>
              <a:t> Controlled, Multicenter Study to Evaluate Safety, Tolerability and Efficacy of </a:t>
            </a:r>
            <a:r>
              <a:rPr lang="en-US" sz="6100" dirty="0" err="1" smtClean="0">
                <a:solidFill>
                  <a:srgbClr val="0033CC"/>
                </a:solidFill>
              </a:rPr>
              <a:t>Evolocumab</a:t>
            </a:r>
            <a:r>
              <a:rPr lang="en-US" sz="6100" dirty="0" smtClean="0">
                <a:solidFill>
                  <a:srgbClr val="0033CC"/>
                </a:solidFill>
              </a:rPr>
              <a:t> (AMG 145) in Combination With </a:t>
            </a:r>
            <a:r>
              <a:rPr lang="en-US" sz="6100" dirty="0" err="1" smtClean="0">
                <a:solidFill>
                  <a:srgbClr val="0033CC"/>
                </a:solidFill>
              </a:rPr>
              <a:t>Statin</a:t>
            </a:r>
            <a:r>
              <a:rPr lang="en-US" sz="6100" dirty="0" smtClean="0">
                <a:solidFill>
                  <a:srgbClr val="0033CC"/>
                </a:solidFill>
              </a:rPr>
              <a:t> Therapy in Subjects With Primary Hypercholesterolemia and Mixed Dyslipidemia</a:t>
            </a:r>
            <a:br>
              <a:rPr lang="en-US" sz="6100" dirty="0" smtClean="0">
                <a:solidFill>
                  <a:srgbClr val="0033CC"/>
                </a:solidFill>
              </a:rPr>
            </a:br>
            <a:endParaRPr lang="en-US" sz="6100" dirty="0" smtClean="0">
              <a:solidFill>
                <a:srgbClr val="0033CC"/>
              </a:solidFill>
            </a:endParaRPr>
          </a:p>
        </p:txBody>
      </p:sp>
      <p:sp>
        <p:nvSpPr>
          <p:cNvPr id="64515" name="Subtitle 3"/>
          <p:cNvSpPr>
            <a:spLocks noGrp="1"/>
          </p:cNvSpPr>
          <p:nvPr>
            <p:ph type="subTitle" sz="quarter" idx="1"/>
          </p:nvPr>
        </p:nvSpPr>
        <p:spPr>
          <a:xfrm>
            <a:off x="322265" y="6605765"/>
            <a:ext cx="20732220" cy="263613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Jennifer G. Robinson</a:t>
            </a:r>
            <a:r>
              <a:rPr lang="en-US" sz="3200" dirty="0" smtClean="0">
                <a:solidFill>
                  <a:srgbClr val="0033CC"/>
                </a:solidFill>
              </a:rPr>
              <a:t>,</a:t>
            </a:r>
            <a:r>
              <a:rPr lang="en-US" sz="3200" baseline="30000" dirty="0" smtClean="0">
                <a:solidFill>
                  <a:srgbClr val="0033CC"/>
                </a:solidFill>
              </a:rPr>
              <a:t>1</a:t>
            </a:r>
            <a:r>
              <a:rPr lang="en-US" sz="3200" dirty="0" smtClean="0">
                <a:solidFill>
                  <a:srgbClr val="0033CC"/>
                </a:solidFill>
              </a:rPr>
              <a:t> Bettina S. Nedergaard,</a:t>
            </a:r>
            <a:r>
              <a:rPr lang="en-US" sz="3200" baseline="30000" dirty="0" smtClean="0">
                <a:solidFill>
                  <a:srgbClr val="0033CC"/>
                </a:solidFill>
              </a:rPr>
              <a:t>2</a:t>
            </a:r>
            <a:r>
              <a:rPr lang="en-US" sz="3200" dirty="0" smtClean="0">
                <a:solidFill>
                  <a:srgbClr val="0033CC"/>
                </a:solidFill>
              </a:rPr>
              <a:t> William J. Rogers,</a:t>
            </a:r>
            <a:r>
              <a:rPr lang="en-US" sz="3200" baseline="30000" dirty="0" smtClean="0">
                <a:solidFill>
                  <a:srgbClr val="0033CC"/>
                </a:solidFill>
              </a:rPr>
              <a:t>3</a:t>
            </a:r>
            <a:r>
              <a:rPr lang="en-US" sz="3200" dirty="0" smtClean="0">
                <a:solidFill>
                  <a:srgbClr val="0033CC"/>
                </a:solidFill>
              </a:rPr>
              <a:t> Jonathan Fialkow,</a:t>
            </a:r>
            <a:r>
              <a:rPr lang="en-US" sz="3200" baseline="30000" dirty="0" smtClean="0">
                <a:solidFill>
                  <a:srgbClr val="0033CC"/>
                </a:solidFill>
              </a:rPr>
              <a:t>4</a:t>
            </a:r>
            <a:r>
              <a:rPr lang="en-US" sz="3200" dirty="0" smtClean="0">
                <a:solidFill>
                  <a:srgbClr val="0033CC"/>
                </a:solidFill>
              </a:rPr>
              <a:t> Joel M. Neutel,</a:t>
            </a:r>
            <a:r>
              <a:rPr lang="en-US" sz="3200" baseline="30000" dirty="0" smtClean="0">
                <a:solidFill>
                  <a:srgbClr val="0033CC"/>
                </a:solidFill>
              </a:rPr>
              <a:t>5</a:t>
            </a:r>
            <a:r>
              <a:rPr lang="en-US" sz="3200" dirty="0" smtClean="0">
                <a:solidFill>
                  <a:srgbClr val="0033CC"/>
                </a:solidFill>
              </a:rPr>
              <a:t> David Ramstad,</a:t>
            </a:r>
            <a:r>
              <a:rPr lang="en-US" sz="3200" baseline="30000" dirty="0" smtClean="0">
                <a:solidFill>
                  <a:srgbClr val="0033CC"/>
                </a:solidFill>
              </a:rPr>
              <a:t>6</a:t>
            </a:r>
            <a:r>
              <a:rPr lang="en-US" sz="3200" dirty="0" smtClean="0">
                <a:solidFill>
                  <a:srgbClr val="0033CC"/>
                </a:solidFill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</a:rPr>
              <a:t>Ransi</a:t>
            </a:r>
            <a:r>
              <a:rPr lang="en-US" sz="3200" dirty="0" smtClean="0">
                <a:solidFill>
                  <a:srgbClr val="0033CC"/>
                </a:solidFill>
              </a:rPr>
              <a:t> Somaratne,</a:t>
            </a:r>
            <a:r>
              <a:rPr lang="en-US" sz="3200" baseline="30000" dirty="0" smtClean="0">
                <a:solidFill>
                  <a:srgbClr val="0033CC"/>
                </a:solidFill>
              </a:rPr>
              <a:t>7</a:t>
            </a:r>
            <a:r>
              <a:rPr lang="en-US" sz="3200" dirty="0" smtClean="0">
                <a:solidFill>
                  <a:srgbClr val="0033CC"/>
                </a:solidFill>
              </a:rPr>
              <a:t> Jason C. Legg,</a:t>
            </a:r>
            <a:r>
              <a:rPr lang="en-US" sz="3200" baseline="30000" dirty="0" smtClean="0">
                <a:solidFill>
                  <a:srgbClr val="0033CC"/>
                </a:solidFill>
              </a:rPr>
              <a:t>7</a:t>
            </a:r>
            <a:r>
              <a:rPr lang="en-US" sz="3200" dirty="0" smtClean="0">
                <a:solidFill>
                  <a:srgbClr val="0033CC"/>
                </a:solidFill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</a:rPr>
              <a:t>Patric</a:t>
            </a:r>
            <a:r>
              <a:rPr lang="en-US" sz="3200" dirty="0" smtClean="0">
                <a:solidFill>
                  <a:srgbClr val="0033CC"/>
                </a:solidFill>
              </a:rPr>
              <a:t> Nelson,</a:t>
            </a:r>
            <a:r>
              <a:rPr lang="en-US" sz="3200" baseline="30000" dirty="0" smtClean="0">
                <a:solidFill>
                  <a:srgbClr val="0033CC"/>
                </a:solidFill>
              </a:rPr>
              <a:t>7</a:t>
            </a:r>
            <a:r>
              <a:rPr lang="en-US" sz="3200" dirty="0" smtClean="0">
                <a:solidFill>
                  <a:srgbClr val="0033CC"/>
                </a:solidFill>
              </a:rPr>
              <a:t> Robert Scott,</a:t>
            </a:r>
            <a:r>
              <a:rPr lang="en-US" sz="3200" baseline="30000" dirty="0" smtClean="0">
                <a:solidFill>
                  <a:srgbClr val="0033CC"/>
                </a:solidFill>
              </a:rPr>
              <a:t>7</a:t>
            </a:r>
            <a:r>
              <a:rPr lang="en-US" sz="3200" dirty="0" smtClean="0">
                <a:solidFill>
                  <a:srgbClr val="0033CC"/>
                </a:solidFill>
              </a:rPr>
              <a:t> Scott M. Wasserman,</a:t>
            </a:r>
            <a:r>
              <a:rPr lang="en-US" sz="3200" baseline="30000" dirty="0" smtClean="0">
                <a:solidFill>
                  <a:srgbClr val="0033CC"/>
                </a:solidFill>
              </a:rPr>
              <a:t>7</a:t>
            </a:r>
            <a:r>
              <a:rPr lang="en-US" sz="3200" dirty="0" smtClean="0">
                <a:solidFill>
                  <a:srgbClr val="0033CC"/>
                </a:solidFill>
              </a:rPr>
              <a:t> and Robert Weiss,</a:t>
            </a:r>
            <a:r>
              <a:rPr lang="en-US" sz="3200" baseline="30000" dirty="0" smtClean="0">
                <a:solidFill>
                  <a:srgbClr val="0033CC"/>
                </a:solidFill>
              </a:rPr>
              <a:t>8</a:t>
            </a:r>
            <a:r>
              <a:rPr lang="en-US" sz="3200" dirty="0" smtClean="0">
                <a:solidFill>
                  <a:srgbClr val="0033CC"/>
                </a:solidFill>
              </a:rPr>
              <a:t> for the LAPLACE-2 Investigators</a:t>
            </a:r>
          </a:p>
          <a:p>
            <a:endParaRPr lang="en-US" sz="1600" dirty="0" smtClean="0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</a:pPr>
            <a:r>
              <a:rPr lang="en-US" sz="1600" baseline="30000" dirty="0" smtClean="0">
                <a:solidFill>
                  <a:srgbClr val="0033CC"/>
                </a:solidFill>
              </a:rPr>
              <a:t>1</a:t>
            </a:r>
            <a:r>
              <a:rPr lang="en-US" sz="1600" dirty="0" smtClean="0">
                <a:solidFill>
                  <a:srgbClr val="0033CC"/>
                </a:solidFill>
              </a:rPr>
              <a:t>College of Public Health, University of Iowa, Iowa City, IA, USA; </a:t>
            </a:r>
            <a:r>
              <a:rPr lang="en-US" sz="1600" baseline="30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Center for Clinical and Basic Research, Aalborg, Denmark;  </a:t>
            </a:r>
            <a:r>
              <a:rPr lang="en-US" sz="1600" baseline="30000" dirty="0" smtClean="0">
                <a:solidFill>
                  <a:srgbClr val="0033CC"/>
                </a:solidFill>
              </a:rPr>
              <a:t>3</a:t>
            </a:r>
            <a:r>
              <a:rPr lang="en-US" sz="1600" dirty="0" smtClean="0">
                <a:solidFill>
                  <a:srgbClr val="0033CC"/>
                </a:solidFill>
              </a:rPr>
              <a:t>University of Alabama Medical Center, Birmingham, AL, USA; </a:t>
            </a:r>
            <a:r>
              <a:rPr lang="en-US" sz="1600" baseline="30000" dirty="0" smtClean="0">
                <a:solidFill>
                  <a:srgbClr val="0033CC"/>
                </a:solidFill>
              </a:rPr>
              <a:t>4</a:t>
            </a:r>
            <a:r>
              <a:rPr lang="en-US" sz="1600" dirty="0" smtClean="0">
                <a:solidFill>
                  <a:srgbClr val="0033CC"/>
                </a:solidFill>
              </a:rPr>
              <a:t>Herbert Wertheim College of Medicine, Florida International University, Miami, FL, USA; </a:t>
            </a:r>
            <a:r>
              <a:rPr lang="en-US" sz="1600" baseline="30000" dirty="0" smtClean="0">
                <a:solidFill>
                  <a:srgbClr val="0033CC"/>
                </a:solidFill>
              </a:rPr>
              <a:t>5</a:t>
            </a:r>
            <a:r>
              <a:rPr lang="en-US" sz="1600" dirty="0" smtClean="0">
                <a:solidFill>
                  <a:srgbClr val="0033CC"/>
                </a:solidFill>
              </a:rPr>
              <a:t>Orange County Research Center, Tustin, CA, USA; </a:t>
            </a:r>
            <a:r>
              <a:rPr lang="en-US" sz="1600" baseline="30000" dirty="0" smtClean="0">
                <a:solidFill>
                  <a:srgbClr val="0033CC"/>
                </a:solidFill>
              </a:rPr>
              <a:t>6</a:t>
            </a:r>
            <a:r>
              <a:rPr lang="en-US" sz="1600" dirty="0" smtClean="0">
                <a:solidFill>
                  <a:srgbClr val="0033CC"/>
                </a:solidFill>
              </a:rPr>
              <a:t>Hampton Roads Center for Clinical Research, Suffolk, VA, USA; </a:t>
            </a:r>
            <a:r>
              <a:rPr lang="en-US" sz="1600" baseline="30000" dirty="0" smtClean="0">
                <a:solidFill>
                  <a:srgbClr val="0033CC"/>
                </a:solidFill>
              </a:rPr>
              <a:t>7</a:t>
            </a:r>
            <a:r>
              <a:rPr lang="en-US" sz="1600" dirty="0" smtClean="0">
                <a:solidFill>
                  <a:srgbClr val="0033CC"/>
                </a:solidFill>
              </a:rPr>
              <a:t>Amgen Inc., Thousand Oaks, CA, USA; </a:t>
            </a:r>
            <a:r>
              <a:rPr lang="en-US" sz="1600" baseline="30000" dirty="0" smtClean="0">
                <a:solidFill>
                  <a:srgbClr val="0033CC"/>
                </a:solidFill>
              </a:rPr>
              <a:t>8</a:t>
            </a:r>
            <a:r>
              <a:rPr lang="en-US" sz="1600" dirty="0" smtClean="0">
                <a:solidFill>
                  <a:srgbClr val="0033CC"/>
                </a:solidFill>
              </a:rPr>
              <a:t>Maine Research Associates, Auburn, ME, USA</a:t>
            </a:r>
          </a:p>
          <a:p>
            <a:pPr>
              <a:spcBef>
                <a:spcPct val="0"/>
              </a:spcBef>
            </a:pPr>
            <a:endParaRPr lang="en-US" sz="1800" dirty="0" smtClean="0">
              <a:solidFill>
                <a:srgbClr val="0033CC"/>
              </a:solidFill>
            </a:endParaRPr>
          </a:p>
          <a:p>
            <a:pPr>
              <a:lnSpc>
                <a:spcPts val="3467"/>
              </a:lnSpc>
              <a:spcBef>
                <a:spcPts val="1300"/>
              </a:spcBef>
            </a:pPr>
            <a:endParaRPr lang="en-US" sz="1800" b="1" dirty="0" smtClean="0">
              <a:solidFill>
                <a:srgbClr val="0033CC"/>
              </a:solidFill>
            </a:endParaRPr>
          </a:p>
          <a:p>
            <a:pPr>
              <a:lnSpc>
                <a:spcPts val="3467"/>
              </a:lnSpc>
              <a:spcBef>
                <a:spcPts val="1300"/>
              </a:spcBef>
            </a:pPr>
            <a:r>
              <a:rPr lang="en-US" sz="1800" b="1" dirty="0" smtClean="0">
                <a:solidFill>
                  <a:srgbClr val="0033CC"/>
                </a:solidFill>
              </a:rPr>
              <a:t>March 30, 2014, Late-Breaking Clinical Trials Session 402 </a:t>
            </a:r>
          </a:p>
          <a:p>
            <a:pPr>
              <a:lnSpc>
                <a:spcPts val="3467"/>
              </a:lnSpc>
              <a:spcBef>
                <a:spcPts val="1300"/>
              </a:spcBef>
            </a:pPr>
            <a:r>
              <a:rPr lang="en-US" sz="1800" b="1" dirty="0" smtClean="0">
                <a:solidFill>
                  <a:srgbClr val="0033CC"/>
                </a:solidFill>
              </a:rPr>
              <a:t>American College of Cardiology, Washington DC</a:t>
            </a:r>
          </a:p>
          <a:p>
            <a:pPr>
              <a:spcBef>
                <a:spcPct val="0"/>
              </a:spcBef>
            </a:pPr>
            <a:endParaRPr lang="en-US" sz="1800" dirty="0" smtClean="0">
              <a:solidFill>
                <a:srgbClr val="0033CC"/>
              </a:solidFill>
            </a:endParaRPr>
          </a:p>
          <a:p>
            <a:endParaRPr lang="en-US" sz="3200" dirty="0" smtClean="0">
              <a:solidFill>
                <a:srgbClr val="0033CC"/>
              </a:solidFill>
            </a:endParaRPr>
          </a:p>
          <a:p>
            <a:endParaRPr lang="en-US" sz="3200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603"/>
            <a:ext cx="21336000" cy="889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100" b="1" dirty="0" smtClean="0">
                <a:solidFill>
                  <a:srgbClr val="0033CC"/>
                </a:solidFill>
                <a:latin typeface="Cambria" pitchFamily="18" charset="0"/>
              </a:rPr>
              <a:t>Proposed algorithm for the management of statin-associated myopathy. </a:t>
            </a:r>
            <a:endParaRPr lang="en-US" sz="6100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5824200" y="12297834"/>
            <a:ext cx="5511800" cy="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14" tIns="99057" rIns="198114" bIns="99057">
            <a:spAutoFit/>
          </a:bodyPr>
          <a:lstStyle/>
          <a:p>
            <a:pPr algn="r"/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DIABETES CARE, VOLUME 36, SUPPLEMENT 2, AUGUST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7400" y="2074333"/>
            <a:ext cx="6578600" cy="8202239"/>
          </a:xfrm>
          <a:prstGeom prst="rect">
            <a:avLst/>
          </a:prstGeom>
          <a:noFill/>
        </p:spPr>
        <p:txBody>
          <a:bodyPr wrap="square" lIns="198114" tIns="99057" rIns="198114" bIns="99057" rtlCol="0">
            <a:spAutoFit/>
          </a:bodyPr>
          <a:lstStyle/>
          <a:p>
            <a:pPr marL="502164" indent="-502164">
              <a:buFont typeface="Wingdings" pitchFamily="2" charset="2"/>
              <a:buChar char="ü"/>
            </a:pPr>
            <a:r>
              <a:rPr lang="en-US" sz="5200" dirty="0" smtClean="0">
                <a:solidFill>
                  <a:schemeClr val="tx1"/>
                </a:solidFill>
              </a:rPr>
              <a:t>Every effort to keep high risk patients  back on </a:t>
            </a:r>
            <a:r>
              <a:rPr lang="en-US" sz="5200" dirty="0" err="1" smtClean="0">
                <a:solidFill>
                  <a:schemeClr val="tx1"/>
                </a:solidFill>
              </a:rPr>
              <a:t>statin</a:t>
            </a:r>
            <a:endParaRPr lang="en-US" sz="52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sz="5200" dirty="0" smtClean="0">
              <a:solidFill>
                <a:schemeClr val="tx1"/>
              </a:solidFill>
            </a:endParaRPr>
          </a:p>
          <a:p>
            <a:pPr marL="625985" indent="-625985">
              <a:buFont typeface="Wingdings" pitchFamily="2" charset="2"/>
              <a:buChar char="ü"/>
            </a:pPr>
            <a:r>
              <a:rPr lang="en-US" sz="5200" dirty="0" smtClean="0">
                <a:solidFill>
                  <a:schemeClr val="tx1"/>
                </a:solidFill>
              </a:rPr>
              <a:t>Switching </a:t>
            </a:r>
            <a:r>
              <a:rPr lang="en-US" sz="5200" dirty="0" err="1" smtClean="0">
                <a:solidFill>
                  <a:schemeClr val="tx1"/>
                </a:solidFill>
              </a:rPr>
              <a:t>statins</a:t>
            </a:r>
            <a:r>
              <a:rPr lang="en-US" sz="5200" dirty="0" smtClean="0">
                <a:solidFill>
                  <a:schemeClr val="tx1"/>
                </a:solidFill>
              </a:rPr>
              <a:t> to water soluble and long acting</a:t>
            </a:r>
          </a:p>
          <a:p>
            <a:pPr>
              <a:buFont typeface="Wingdings" pitchFamily="2" charset="2"/>
              <a:buChar char="ü"/>
            </a:pPr>
            <a:endParaRPr lang="en-US" sz="52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5200" dirty="0" smtClean="0">
                <a:solidFill>
                  <a:schemeClr val="tx1"/>
                </a:solidFill>
              </a:rPr>
              <a:t>Intermittent dosing</a:t>
            </a:r>
            <a:endParaRPr lang="en-US" sz="5200" dirty="0">
              <a:solidFill>
                <a:schemeClr val="tx1"/>
              </a:solidFill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2593276" y="1866487"/>
            <a:ext cx="11840374" cy="11054756"/>
            <a:chOff x="1111404" y="435810"/>
            <a:chExt cx="5074446" cy="5685303"/>
          </a:xfrm>
        </p:grpSpPr>
        <p:pic>
          <p:nvPicPr>
            <p:cNvPr id="645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338" r="4762" b="39802"/>
            <a:stretch>
              <a:fillRect/>
            </a:stretch>
          </p:blipFill>
          <p:spPr bwMode="auto">
            <a:xfrm>
              <a:off x="1115699" y="435810"/>
              <a:ext cx="5070151" cy="383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1576" r="4762"/>
            <a:stretch>
              <a:fillRect/>
            </a:stretch>
          </p:blipFill>
          <p:spPr bwMode="auto">
            <a:xfrm>
              <a:off x="1111404" y="4270923"/>
              <a:ext cx="5070151" cy="1850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25626" r="5000" b="12500"/>
          <a:stretch>
            <a:fillRect/>
          </a:stretch>
        </p:blipFill>
        <p:spPr bwMode="auto">
          <a:xfrm>
            <a:off x="1743075" y="3556000"/>
            <a:ext cx="17849850" cy="829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0" y="296863"/>
            <a:ext cx="2133600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 hangingPunct="0"/>
            <a:r>
              <a:rPr lang="en-US" sz="6900" b="1">
                <a:solidFill>
                  <a:srgbClr val="0033CC"/>
                </a:solidFill>
                <a:latin typeface="Cambria" pitchFamily="18" charset="0"/>
              </a:rPr>
              <a:t>Results LAPLACE – TIMI 57</a:t>
            </a:r>
          </a:p>
          <a:p>
            <a:pPr algn="ctr" hangingPunct="0"/>
            <a:r>
              <a:rPr lang="en-US" sz="6900" b="1">
                <a:solidFill>
                  <a:srgbClr val="0033CC"/>
                </a:solidFill>
                <a:latin typeface="Cambria" pitchFamily="18" charset="0"/>
              </a:rPr>
              <a:t>Mean% change in LDL-C at week 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15700"/>
            <a:ext cx="21335999" cy="2263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cap="none" spc="0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Thank you 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21183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2248445"/>
            <a:ext cx="3378200" cy="7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6298" y="11705167"/>
            <a:ext cx="3559703" cy="103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6" y="444500"/>
            <a:ext cx="213137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11112501"/>
            <a:ext cx="2489200" cy="187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600" y="11112500"/>
            <a:ext cx="3200400" cy="8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400800" y="11557000"/>
            <a:ext cx="12268200" cy="15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ea typeface="MS PGothic" pitchFamily="34" charset="-128"/>
              </a:rPr>
              <a:t>Stone NJ, et al. 2013 ACC/AHA Blood Cholesterol Guideline </a:t>
            </a:r>
          </a:p>
          <a:p>
            <a:r>
              <a:rPr lang="en-US" sz="3000" dirty="0">
                <a:solidFill>
                  <a:srgbClr val="C00000"/>
                </a:solidFill>
                <a:ea typeface="MS PGothic" pitchFamily="34" charset="-128"/>
              </a:rPr>
              <a:t>published online November 12, 2013 Circulation</a:t>
            </a:r>
          </a:p>
          <a:p>
            <a:r>
              <a:rPr lang="en-US" sz="3000" dirty="0">
                <a:solidFill>
                  <a:srgbClr val="C00000"/>
                </a:solidFill>
                <a:ea typeface="MS PGothic" pitchFamily="34" charset="-128"/>
              </a:rPr>
              <a:t>JACC, Nov 12, 2013</a:t>
            </a:r>
          </a:p>
        </p:txBody>
      </p:sp>
      <p:sp>
        <p:nvSpPr>
          <p:cNvPr id="14344" name="Rectangle 1"/>
          <p:cNvSpPr>
            <a:spLocks noChangeArrowheads="1"/>
          </p:cNvSpPr>
          <p:nvPr/>
        </p:nvSpPr>
        <p:spPr bwMode="auto">
          <a:xfrm>
            <a:off x="3458124" y="1726998"/>
            <a:ext cx="16149601" cy="10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5C">
                <a:alpha val="74997"/>
              </a:srgbClr>
            </a:prstShdw>
          </a:effectLst>
        </p:spPr>
        <p:txBody>
          <a:bodyPr wrap="none" lIns="198114" tIns="99057" rIns="198114" bIns="99057" anchor="ctr">
            <a:spAutoFit/>
          </a:bodyPr>
          <a:lstStyle/>
          <a:p>
            <a:pPr algn="ctr" eaLnBrk="0" hangingPunct="0"/>
            <a:r>
              <a:rPr lang="en-US" sz="5200" b="1" dirty="0">
                <a:solidFill>
                  <a:srgbClr val="0033CC"/>
                </a:solidFill>
                <a:ea typeface="MS PGothic" pitchFamily="34" charset="-128"/>
              </a:rPr>
              <a:t>High- Moderate- and Low-Intensity </a:t>
            </a:r>
            <a:r>
              <a:rPr lang="en-US" sz="5200" b="1" dirty="0" err="1">
                <a:solidFill>
                  <a:srgbClr val="0033CC"/>
                </a:solidFill>
                <a:ea typeface="MS PGothic" pitchFamily="34" charset="-128"/>
              </a:rPr>
              <a:t>Statin</a:t>
            </a:r>
            <a:r>
              <a:rPr lang="en-US" sz="5200" b="1" dirty="0">
                <a:solidFill>
                  <a:srgbClr val="0033CC"/>
                </a:solidFill>
                <a:ea typeface="MS PGothic" pitchFamily="34" charset="-128"/>
              </a:rPr>
              <a:t> Therapy</a:t>
            </a:r>
            <a:endParaRPr lang="en-US" sz="5200" dirty="0">
              <a:solidFill>
                <a:srgbClr val="0033CC"/>
              </a:solidFill>
              <a:ea typeface="MS PGothic" pitchFamily="34" charset="-128"/>
            </a:endParaRPr>
          </a:p>
        </p:txBody>
      </p:sp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111500"/>
            <a:ext cx="202692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21183" cy="133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86358" y="5850250"/>
            <a:ext cx="20269200" cy="177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114" tIns="99057" rIns="198114" bIns="99057"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41442" y="9276799"/>
            <a:ext cx="20269200" cy="2518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114" tIns="99057" rIns="198114" bIns="99057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2248445"/>
            <a:ext cx="3378200" cy="7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6298" y="11705167"/>
            <a:ext cx="3559703" cy="103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6" y="444500"/>
            <a:ext cx="213137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11112501"/>
            <a:ext cx="2489200" cy="187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600" y="11112500"/>
            <a:ext cx="3200400" cy="8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400800" y="11557000"/>
            <a:ext cx="12268200" cy="15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r>
              <a:rPr lang="en-US" sz="3000" dirty="0">
                <a:solidFill>
                  <a:srgbClr val="FF9900"/>
                </a:solidFill>
                <a:ea typeface="MS PGothic" pitchFamily="34" charset="-128"/>
              </a:rPr>
              <a:t>Stone NJ, et al. 2013 ACC/AHA Blood Cholesterol Guideline </a:t>
            </a:r>
          </a:p>
          <a:p>
            <a:r>
              <a:rPr lang="en-US" sz="3000" dirty="0">
                <a:solidFill>
                  <a:srgbClr val="FF9900"/>
                </a:solidFill>
                <a:ea typeface="MS PGothic" pitchFamily="34" charset="-128"/>
              </a:rPr>
              <a:t>published online November 12, 2013 Circulation</a:t>
            </a:r>
          </a:p>
          <a:p>
            <a:r>
              <a:rPr lang="en-US" sz="3000" dirty="0">
                <a:solidFill>
                  <a:srgbClr val="FF9900"/>
                </a:solidFill>
                <a:ea typeface="MS PGothic" pitchFamily="34" charset="-128"/>
              </a:rPr>
              <a:t>JACC, Nov 12, 2013</a:t>
            </a:r>
          </a:p>
        </p:txBody>
      </p:sp>
      <p:sp>
        <p:nvSpPr>
          <p:cNvPr id="11272" name="Rectangle 18"/>
          <p:cNvSpPr>
            <a:spLocks noChangeArrowheads="1"/>
          </p:cNvSpPr>
          <p:nvPr/>
        </p:nvSpPr>
        <p:spPr bwMode="auto">
          <a:xfrm>
            <a:off x="889000" y="2963334"/>
            <a:ext cx="20447000" cy="801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marL="990570" indent="-990570" algn="l">
              <a:buFont typeface="Arial" charset="0"/>
              <a:buChar char="•"/>
            </a:pP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Treating to LDL -C targets </a:t>
            </a:r>
            <a:r>
              <a:rPr lang="en-US" sz="4000" i="1" dirty="0">
                <a:solidFill>
                  <a:srgbClr val="C00000"/>
                </a:solidFill>
                <a:ea typeface="MS PGothic" pitchFamily="34" charset="-128"/>
              </a:rPr>
              <a:t>is </a:t>
            </a:r>
            <a:r>
              <a:rPr lang="en-US" sz="4000" b="1" i="1" dirty="0">
                <a:solidFill>
                  <a:srgbClr val="C00000"/>
                </a:solidFill>
                <a:ea typeface="MS PGothic" pitchFamily="34" charset="-128"/>
              </a:rPr>
              <a:t>no longer recommended</a:t>
            </a:r>
          </a:p>
          <a:p>
            <a:pPr marL="990570" indent="-990570" algn="l"/>
            <a:endParaRPr lang="en-US" sz="4000" b="1" i="1" dirty="0">
              <a:solidFill>
                <a:srgbClr val="C00000"/>
              </a:solidFill>
              <a:ea typeface="MS PGothic" pitchFamily="34" charset="-128"/>
            </a:endParaRPr>
          </a:p>
          <a:p>
            <a:pPr marL="990570" indent="-990570" algn="l">
              <a:buFont typeface="Arial" charset="0"/>
              <a:buChar char="•"/>
            </a:pP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Patients are divided in 4 groups which are eligible for moderate or high dose </a:t>
            </a:r>
            <a:r>
              <a:rPr lang="en-US" sz="40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 therapy</a:t>
            </a:r>
            <a:endParaRPr lang="en-US" sz="6600" dirty="0">
              <a:solidFill>
                <a:srgbClr val="C00000"/>
              </a:solidFill>
              <a:ea typeface="MS PGothic" pitchFamily="34" charset="-128"/>
            </a:endParaRPr>
          </a:p>
          <a:p>
            <a:pPr marL="990570" indent="-990570" algn="l"/>
            <a:endParaRPr lang="en-US" sz="3600" dirty="0">
              <a:solidFill>
                <a:srgbClr val="C00000"/>
              </a:solidFill>
              <a:ea typeface="MS PGothic" pitchFamily="34" charset="-128"/>
            </a:endParaRPr>
          </a:p>
          <a:p>
            <a:pPr marL="990570" indent="-990570" algn="l">
              <a:buFont typeface="Times New Roman" charset="0"/>
              <a:buAutoNum type="arabicPeriod"/>
            </a:pP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Individuals with clinical ASCVD</a:t>
            </a:r>
            <a:r>
              <a:rPr lang="en-US" sz="3600" b="1" dirty="0">
                <a:solidFill>
                  <a:srgbClr val="C00000"/>
                </a:solidFill>
                <a:ea typeface="MS PGothic" pitchFamily="34" charset="-128"/>
              </a:rPr>
              <a:t>: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(Atherosclerotic CVD  includes coronary heart disease (CHD), stroke, and peripheral arterial disease):  high-intensity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 therapy should be used to achieve at least a 50% reduction in LDL - C unless otherwise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contraindicatedFor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 those </a:t>
            </a:r>
          </a:p>
          <a:p>
            <a:pPr marL="1981139" lvl="1" indent="-990570" algn="l"/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	Age &gt; 75 yrs, moderate dose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 may be used </a:t>
            </a:r>
          </a:p>
          <a:p>
            <a:pPr marL="1981139" lvl="1" indent="-990570" algn="l"/>
            <a:endParaRPr lang="en-US" sz="4000" dirty="0">
              <a:solidFill>
                <a:srgbClr val="C00000"/>
              </a:solidFill>
              <a:ea typeface="MS PGothic" pitchFamily="34" charset="-128"/>
            </a:endParaRPr>
          </a:p>
          <a:p>
            <a:pPr marL="990570" indent="-990570" algn="l">
              <a:buFont typeface="Times New Roman" charset="0"/>
              <a:buAutoNum type="arabicPeriod"/>
            </a:pP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Individuals with primary elevations of LDL–C ≥190 mg/</a:t>
            </a:r>
            <a:r>
              <a:rPr lang="en-US" sz="4000" b="1" dirty="0" err="1">
                <a:solidFill>
                  <a:srgbClr val="C00000"/>
                </a:solidFill>
                <a:ea typeface="MS PGothic" pitchFamily="34" charset="-128"/>
              </a:rPr>
              <a:t>dL</a:t>
            </a: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: 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high-intensity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 therapy should be used to achieve at least a 50% reduction in LDL -C unless otherwise contraindicated</a:t>
            </a:r>
          </a:p>
        </p:txBody>
      </p:sp>
      <p:sp>
        <p:nvSpPr>
          <p:cNvPr id="11273" name="Rectangle 1"/>
          <p:cNvSpPr>
            <a:spLocks noChangeArrowheads="1"/>
          </p:cNvSpPr>
          <p:nvPr/>
        </p:nvSpPr>
        <p:spPr bwMode="auto">
          <a:xfrm>
            <a:off x="7613817" y="1726998"/>
            <a:ext cx="3808082" cy="10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5C">
                <a:alpha val="74997"/>
              </a:srgbClr>
            </a:prstShdw>
          </a:effectLst>
        </p:spPr>
        <p:txBody>
          <a:bodyPr wrap="none" lIns="198114" tIns="99057" rIns="198114" bIns="99057" anchor="ctr">
            <a:spAutoFit/>
          </a:bodyPr>
          <a:lstStyle/>
          <a:p>
            <a:pPr algn="ctr" eaLnBrk="0" hangingPunct="0"/>
            <a:r>
              <a:rPr lang="en-US" sz="5200" b="1" dirty="0">
                <a:solidFill>
                  <a:srgbClr val="FF9900"/>
                </a:solidFill>
                <a:cs typeface="Times New Roman" charset="0"/>
              </a:rPr>
              <a:t>Key points</a:t>
            </a:r>
            <a:endParaRPr lang="en-US" sz="5200" dirty="0">
              <a:solidFill>
                <a:srgbClr val="FF9900"/>
              </a:solidFill>
              <a:cs typeface="Times New Roman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601454" y="4664214"/>
            <a:ext cx="9650923" cy="577599"/>
          </a:xfrm>
          <a:prstGeom prst="line">
            <a:avLst/>
          </a:prstGeom>
          <a:ln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14" y="282410"/>
            <a:ext cx="20998324" cy="205272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Despite Recommendations for LDL-C Lowering, Many Adults with high LDL-C Were Not Treated or Not Able to Achieve Their Goal</a:t>
            </a:r>
            <a:endParaRPr lang="en-US" sz="4000" b="1" baseline="30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val="3423203281"/>
              </p:ext>
            </p:extLst>
          </p:nvPr>
        </p:nvGraphicFramePr>
        <p:xfrm>
          <a:off x="816919" y="4259893"/>
          <a:ext cx="8801803" cy="709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val="732944081"/>
              </p:ext>
            </p:extLst>
          </p:nvPr>
        </p:nvGraphicFramePr>
        <p:xfrm>
          <a:off x="12317218" y="5255158"/>
          <a:ext cx="8267095" cy="640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5759666" y="9636590"/>
            <a:ext cx="9650923" cy="418683"/>
          </a:xfrm>
          <a:prstGeom prst="line">
            <a:avLst/>
          </a:prstGeom>
          <a:ln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27812" y="6528594"/>
            <a:ext cx="2138076" cy="1446522"/>
          </a:xfrm>
          <a:prstGeom prst="rect">
            <a:avLst/>
          </a:prstGeom>
          <a:noFill/>
        </p:spPr>
        <p:txBody>
          <a:bodyPr wrap="square" lIns="198091" tIns="99046" rIns="198091" bIns="99046" rtlCol="0">
            <a:spAutoFit/>
          </a:bodyPr>
          <a:lstStyle/>
          <a:p>
            <a:pPr algn="r"/>
            <a:r>
              <a:rPr lang="en-US" sz="2700" b="1" dirty="0">
                <a:solidFill>
                  <a:schemeClr val="bg1"/>
                </a:solidFill>
              </a:rPr>
              <a:t>37 million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were untreated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14804" y="5294821"/>
            <a:ext cx="2758703" cy="1446522"/>
          </a:xfrm>
          <a:prstGeom prst="rect">
            <a:avLst/>
          </a:prstGeom>
          <a:noFill/>
        </p:spPr>
        <p:txBody>
          <a:bodyPr wrap="square" lIns="198091" tIns="99046" rIns="198091" bIns="99046" rtlCol="0">
            <a:spAutoFit/>
          </a:bodyPr>
          <a:lstStyle>
            <a:defPPr>
              <a:defRPr lang="en-US"/>
            </a:defPPr>
            <a:lvl1pPr algn="r">
              <a:defRPr sz="1600"/>
            </a:lvl1pPr>
          </a:lstStyle>
          <a:p>
            <a:pPr algn="l"/>
            <a:r>
              <a:rPr lang="en-US" sz="2700" b="1" dirty="0"/>
              <a:t>23 million were treated and at goal</a:t>
            </a:r>
            <a:r>
              <a:rPr lang="en-US" sz="2700" b="1" baseline="30000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30405" y="8943006"/>
            <a:ext cx="4290907" cy="1031023"/>
          </a:xfrm>
          <a:prstGeom prst="rect">
            <a:avLst/>
          </a:prstGeom>
          <a:noFill/>
        </p:spPr>
        <p:txBody>
          <a:bodyPr wrap="square" lIns="198091" tIns="99046" rIns="198091" bIns="99046" rtlCol="0">
            <a:spAutoFit/>
          </a:bodyPr>
          <a:lstStyle>
            <a:defPPr>
              <a:defRPr lang="en-US"/>
            </a:defPPr>
            <a:lvl1pPr algn="r">
              <a:defRPr sz="1600"/>
            </a:lvl1pPr>
          </a:lstStyle>
          <a:p>
            <a:pPr algn="l"/>
            <a:r>
              <a:rPr lang="en-US" sz="2700" b="1" dirty="0"/>
              <a:t>11 million were treated, but not at goal</a:t>
            </a:r>
            <a:r>
              <a:rPr lang="en-US" sz="2700" b="1" baseline="30000" dirty="0"/>
              <a:t>c</a:t>
            </a:r>
          </a:p>
        </p:txBody>
      </p:sp>
      <p:sp>
        <p:nvSpPr>
          <p:cNvPr id="11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0676" y="11667456"/>
            <a:ext cx="20942762" cy="971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8670" tIns="69336" rIns="138670" bIns="69336" anchor="b">
            <a:spAutoFit/>
          </a:bodyPr>
          <a:lstStyle/>
          <a:p>
            <a:r>
              <a:rPr lang="en-US" sz="1800" baseline="30000" dirty="0"/>
              <a:t>a</a:t>
            </a:r>
            <a:r>
              <a:rPr lang="en-US" sz="1800" dirty="0"/>
              <a:t>Extrapolated from data from 3,996 adults with high LDL-C aged ≥ 20 years in the NHANES 2005–2008.</a:t>
            </a:r>
          </a:p>
          <a:p>
            <a:pPr marL="123806" indent="-123806"/>
            <a:r>
              <a:rPr lang="en-US" sz="1800" baseline="30000" dirty="0"/>
              <a:t>b</a:t>
            </a:r>
            <a:r>
              <a:rPr lang="en-US" sz="1800" dirty="0"/>
              <a:t>High LDL-C defined as </a:t>
            </a:r>
            <a:r>
              <a:rPr lang="en-US" sz="1800" u="sng" dirty="0"/>
              <a:t>&gt;</a:t>
            </a:r>
            <a:r>
              <a:rPr lang="en-US" sz="1800" dirty="0"/>
              <a:t> 160 mg/dL for low-risk adults; </a:t>
            </a:r>
            <a:r>
              <a:rPr lang="en-US" sz="1800" u="sng" dirty="0"/>
              <a:t>&gt;</a:t>
            </a:r>
            <a:r>
              <a:rPr lang="en-US" sz="1800" dirty="0"/>
              <a:t> 130 mg/dL for moderate-risk adults; and &gt; 100 mg/dL for high-risk adults or the use of cholesterol-lowering medication.</a:t>
            </a:r>
          </a:p>
          <a:p>
            <a:pPr marL="123806" indent="-123806"/>
            <a:r>
              <a:rPr lang="en-US" sz="1800" baseline="30000" dirty="0"/>
              <a:t>c</a:t>
            </a:r>
            <a:r>
              <a:rPr lang="en-US" sz="1800" dirty="0"/>
              <a:t>Adult Treatment Panel III LDL-C goals: &lt; 160 mg/dL for low-risk adults; &lt; 130 mg/dL for moderate-risk adults; and &lt; 100 mg/dL for high-risk adults.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7895" y="3565826"/>
            <a:ext cx="5748867" cy="661691"/>
          </a:xfrm>
          <a:prstGeom prst="rect">
            <a:avLst/>
          </a:prstGeom>
          <a:noFill/>
        </p:spPr>
        <p:txBody>
          <a:bodyPr wrap="square" lIns="198091" tIns="99046" rIns="198091" bIns="99046" rtlCol="0">
            <a:spAutoFit/>
          </a:bodyPr>
          <a:lstStyle/>
          <a:p>
            <a:pPr algn="ctr"/>
            <a:r>
              <a:rPr lang="en-US" sz="3000" b="1" dirty="0"/>
              <a:t>US Adult Population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87747" y="3583259"/>
            <a:ext cx="5944875" cy="661691"/>
          </a:xfrm>
          <a:prstGeom prst="rect">
            <a:avLst/>
          </a:prstGeom>
          <a:noFill/>
        </p:spPr>
        <p:txBody>
          <a:bodyPr wrap="square" lIns="198091" tIns="99046" rIns="198091" bIns="99046" rtlCol="0">
            <a:spAutoFit/>
          </a:bodyPr>
          <a:lstStyle/>
          <a:p>
            <a:pPr algn="ctr"/>
            <a:r>
              <a:rPr lang="en-US" sz="3000" b="1" dirty="0"/>
              <a:t>US Adults With High LDL-C</a:t>
            </a:r>
          </a:p>
        </p:txBody>
      </p:sp>
      <p:sp>
        <p:nvSpPr>
          <p:cNvPr id="3" name="Rectangle 2"/>
          <p:cNvSpPr/>
          <p:nvPr/>
        </p:nvSpPr>
        <p:spPr>
          <a:xfrm>
            <a:off x="816920" y="2594092"/>
            <a:ext cx="19650374" cy="1492698"/>
          </a:xfrm>
          <a:prstGeom prst="rect">
            <a:avLst/>
          </a:prstGeom>
        </p:spPr>
        <p:txBody>
          <a:bodyPr wrap="square" lIns="198101" tIns="99051" rIns="198101" bIns="99051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lang="en-US" sz="4200" b="1" dirty="0">
                <a:solidFill>
                  <a:srgbClr val="0070C0"/>
                </a:solidFill>
              </a:rPr>
              <a:t>Prevalence, Treatment, and Control of LDL-C Based on NHANES 2005–2008</a:t>
            </a:r>
            <a:r>
              <a:rPr lang="en-US" sz="4200" b="1" baseline="300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77" y="11177492"/>
            <a:ext cx="6393700" cy="461647"/>
          </a:xfrm>
          <a:prstGeom prst="rect">
            <a:avLst/>
          </a:prstGeom>
        </p:spPr>
        <p:txBody>
          <a:bodyPr wrap="none" lIns="198101" tIns="99051" rIns="198101" bIns="99051">
            <a:spAutoFit/>
          </a:bodyPr>
          <a:lstStyle/>
          <a:p>
            <a:r>
              <a:rPr lang="en-US" sz="1700" dirty="0"/>
              <a:t>NHANES = </a:t>
            </a:r>
            <a:r>
              <a:rPr lang="en-IN" sz="1700" dirty="0"/>
              <a:t>National Health and Nutrition Examination Survey</a:t>
            </a:r>
            <a:r>
              <a:rPr lang="en-US" sz="1700" dirty="0"/>
              <a:t> </a:t>
            </a:r>
            <a:endParaRPr lang="en-US" altLang="ja-JP" sz="1700" dirty="0"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4052" y="12585682"/>
            <a:ext cx="6696667" cy="477035"/>
          </a:xfrm>
          <a:prstGeom prst="rect">
            <a:avLst/>
          </a:prstGeom>
        </p:spPr>
        <p:txBody>
          <a:bodyPr wrap="none" lIns="198101" tIns="99051" rIns="198101" bIns="99051">
            <a:spAutoFit/>
          </a:bodyPr>
          <a:lstStyle/>
          <a:p>
            <a:pPr marL="123806" indent="-123806"/>
            <a:r>
              <a:rPr lang="en-US" sz="1800" b="1" dirty="0"/>
              <a:t>1</a:t>
            </a:r>
            <a:r>
              <a:rPr lang="en-US" sz="1800" dirty="0"/>
              <a:t>. </a:t>
            </a:r>
            <a:r>
              <a:rPr lang="en-US" sz="1800" dirty="0" err="1"/>
              <a:t>Kuklina</a:t>
            </a:r>
            <a:r>
              <a:rPr lang="en-US" sz="1800" dirty="0"/>
              <a:t> EV, et al. </a:t>
            </a:r>
            <a:r>
              <a:rPr lang="en-US" sz="1800" i="1" dirty="0" err="1"/>
              <a:t>Morb</a:t>
            </a:r>
            <a:r>
              <a:rPr lang="en-US" sz="1800" i="1" dirty="0"/>
              <a:t> Mortal </a:t>
            </a:r>
            <a:r>
              <a:rPr lang="en-US" sz="1800" i="1" dirty="0" err="1"/>
              <a:t>Wkly</a:t>
            </a:r>
            <a:r>
              <a:rPr lang="en-US" sz="1800" i="1" dirty="0"/>
              <a:t> Rep</a:t>
            </a:r>
            <a:r>
              <a:rPr lang="en-US" sz="1800" dirty="0"/>
              <a:t>. 2011;60:109-114.</a:t>
            </a:r>
            <a:endParaRPr lang="da-DK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4064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2248445"/>
            <a:ext cx="3378200" cy="7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6298" y="11705167"/>
            <a:ext cx="3559703" cy="103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6" y="444500"/>
            <a:ext cx="213137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11112501"/>
            <a:ext cx="2489200" cy="187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600" y="11112500"/>
            <a:ext cx="3200400" cy="8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7A5C"/>
            </a:outerShdw>
          </a:effectLst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400800" y="11557000"/>
            <a:ext cx="12268200" cy="15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r>
              <a:rPr lang="en-US" sz="3000" b="1" dirty="0">
                <a:solidFill>
                  <a:srgbClr val="FF9900"/>
                </a:solidFill>
                <a:ea typeface="MS PGothic" pitchFamily="34" charset="-128"/>
              </a:rPr>
              <a:t>Stone NJ, et al. 2013 ACC/AHA Blood Cholesterol Guideline </a:t>
            </a:r>
          </a:p>
          <a:p>
            <a:r>
              <a:rPr lang="en-US" sz="3000" b="1" dirty="0">
                <a:solidFill>
                  <a:srgbClr val="FF9900"/>
                </a:solidFill>
                <a:ea typeface="MS PGothic" pitchFamily="34" charset="-128"/>
              </a:rPr>
              <a:t>published online November 12, 2013 Circulation</a:t>
            </a:r>
          </a:p>
          <a:p>
            <a:r>
              <a:rPr lang="en-US" sz="3000" b="1" dirty="0">
                <a:solidFill>
                  <a:srgbClr val="FF9900"/>
                </a:solidFill>
                <a:ea typeface="MS PGothic" pitchFamily="34" charset="-128"/>
              </a:rPr>
              <a:t>JACC, Nov 12, 2013</a:t>
            </a:r>
          </a:p>
        </p:txBody>
      </p:sp>
      <p:sp>
        <p:nvSpPr>
          <p:cNvPr id="12296" name="Rectangle 18"/>
          <p:cNvSpPr>
            <a:spLocks noChangeArrowheads="1"/>
          </p:cNvSpPr>
          <p:nvPr/>
        </p:nvSpPr>
        <p:spPr bwMode="auto">
          <a:xfrm>
            <a:off x="385233" y="2024946"/>
            <a:ext cx="20447000" cy="889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marL="990570" indent="-990570" algn="l"/>
            <a:endParaRPr lang="en-US" sz="2400" dirty="0">
              <a:solidFill>
                <a:srgbClr val="C00000"/>
              </a:solidFill>
              <a:ea typeface="MS PGothic" pitchFamily="34" charset="-128"/>
            </a:endParaRPr>
          </a:p>
          <a:p>
            <a:pPr marL="990570" indent="-990570" algn="l">
              <a:buFont typeface="Times New Roman" charset="0"/>
              <a:buAutoNum type="arabicPeriod" startAt="3"/>
            </a:pP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Individuals 40 to 75 years of age with diabetes </a:t>
            </a: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&amp; without clinical ASCVD </a:t>
            </a: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with LDL-C 70-189 mg/</a:t>
            </a:r>
            <a:r>
              <a:rPr lang="en-US" sz="4000" b="1" dirty="0" err="1">
                <a:solidFill>
                  <a:srgbClr val="C00000"/>
                </a:solidFill>
                <a:ea typeface="MS PGothic" pitchFamily="34" charset="-128"/>
              </a:rPr>
              <a:t>dL</a:t>
            </a: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: </a:t>
            </a:r>
          </a:p>
          <a:p>
            <a:pPr marL="1733497" lvl="1" indent="-742927" algn="l">
              <a:buFont typeface="Arial" charset="0"/>
              <a:buChar char="•"/>
            </a:pP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 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A moderate-intensity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- that lowers LDL-C 30% to 49%</a:t>
            </a:r>
          </a:p>
          <a:p>
            <a:pPr marL="1733497" lvl="1" indent="-742927" algn="l">
              <a:buFont typeface="Arial" charset="0"/>
              <a:buChar char="•"/>
            </a:pPr>
            <a:endParaRPr lang="en-US" sz="3600" dirty="0">
              <a:solidFill>
                <a:srgbClr val="C00000"/>
              </a:solidFill>
              <a:ea typeface="MS PGothic" pitchFamily="34" charset="-128"/>
            </a:endParaRPr>
          </a:p>
          <a:p>
            <a:pPr marL="1733497" lvl="1" indent="-742927" algn="l">
              <a:buFont typeface="Arial" charset="0"/>
              <a:buChar char="•"/>
            </a:pP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High-intensity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 is a reasonable choice if the pt. also has a 10-year risk of atherosclerotic cardiovascular disease exceeding 7.5%</a:t>
            </a:r>
          </a:p>
          <a:p>
            <a:pPr marL="1733497" lvl="1" indent="-742927" algn="l">
              <a:buFont typeface="Arial" charset="0"/>
              <a:buChar char="•"/>
            </a:pPr>
            <a:endParaRPr lang="en-US" sz="4000" dirty="0">
              <a:solidFill>
                <a:srgbClr val="C00000"/>
              </a:solidFill>
              <a:ea typeface="MS PGothic" pitchFamily="34" charset="-128"/>
            </a:endParaRPr>
          </a:p>
          <a:p>
            <a:pPr marL="1733497" lvl="1" indent="-742927" algn="l">
              <a:buFont typeface="Arial" charset="0"/>
              <a:buChar char="•"/>
            </a:pP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Diabetes patients &lt;40 years of age: In adults with diabetes mellitus, who are &lt;40 or &gt;75 years of age, it is reasonable to evaluate the potential for ASCVD benefits and for adverse effects, for drug-drug interactions, and to consider patient preferences when deciding to initiate, continue, or intensify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 therapy.</a:t>
            </a:r>
          </a:p>
          <a:p>
            <a:pPr marL="990570" indent="-990570" algn="l">
              <a:buFont typeface="Times New Roman" charset="0"/>
              <a:buAutoNum type="arabicPeriod" startAt="3"/>
            </a:pP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Individuals without clinical ASCVD or diabetes who are 40 to 75 years of age with LDL-C 70-189 mg/</a:t>
            </a:r>
            <a:r>
              <a:rPr lang="en-US" sz="4000" b="1" dirty="0" err="1">
                <a:solidFill>
                  <a:srgbClr val="C00000"/>
                </a:solidFill>
                <a:ea typeface="MS PGothic" pitchFamily="34" charset="-128"/>
              </a:rPr>
              <a:t>dL</a:t>
            </a:r>
            <a:r>
              <a:rPr lang="en-US" sz="4000" b="1" dirty="0">
                <a:solidFill>
                  <a:srgbClr val="C00000"/>
                </a:solidFill>
                <a:ea typeface="MS PGothic" pitchFamily="34" charset="-128"/>
              </a:rPr>
              <a:t> and an estimated 10-year ASCVD risk of 7.5% or higher</a:t>
            </a:r>
            <a:r>
              <a:rPr lang="en-US" sz="4000" dirty="0">
                <a:solidFill>
                  <a:srgbClr val="C00000"/>
                </a:solidFill>
                <a:ea typeface="MS PGothic" pitchFamily="34" charset="-128"/>
              </a:rPr>
              <a:t>: </a:t>
            </a:r>
            <a:r>
              <a:rPr lang="en-US" sz="3600" dirty="0">
                <a:solidFill>
                  <a:srgbClr val="C00000"/>
                </a:solidFill>
                <a:ea typeface="MS PGothic" pitchFamily="34" charset="-128"/>
              </a:rPr>
              <a:t>a moderate- or high-intensity </a:t>
            </a:r>
            <a:r>
              <a:rPr lang="en-US" sz="3600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endParaRPr lang="en-US" sz="3600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12297" name="Rectangle 1"/>
          <p:cNvSpPr>
            <a:spLocks noChangeArrowheads="1"/>
          </p:cNvSpPr>
          <p:nvPr/>
        </p:nvSpPr>
        <p:spPr bwMode="auto">
          <a:xfrm>
            <a:off x="7613817" y="1726998"/>
            <a:ext cx="3808082" cy="10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5C">
                <a:alpha val="74997"/>
              </a:srgbClr>
            </a:prstShdw>
          </a:effectLst>
        </p:spPr>
        <p:txBody>
          <a:bodyPr wrap="none" lIns="198114" tIns="99057" rIns="198114" bIns="99057" anchor="ctr">
            <a:spAutoFit/>
          </a:bodyPr>
          <a:lstStyle/>
          <a:p>
            <a:pPr algn="ctr" eaLnBrk="0" hangingPunct="0"/>
            <a:r>
              <a:rPr lang="en-US" sz="5200" b="1" dirty="0">
                <a:solidFill>
                  <a:srgbClr val="FF9900"/>
                </a:solidFill>
                <a:cs typeface="Times New Roman" charset="0"/>
              </a:rPr>
              <a:t>Key points</a:t>
            </a:r>
            <a:endParaRPr lang="en-US" sz="5200" dirty="0">
              <a:solidFill>
                <a:srgbClr val="FF9900"/>
              </a:solidFill>
              <a:cs typeface="Times New Roman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print"/>
          <a:srcRect l="25626" t="18750" r="6876" b="35156"/>
          <a:stretch>
            <a:fillRect/>
          </a:stretch>
        </p:blipFill>
        <p:spPr bwMode="auto">
          <a:xfrm>
            <a:off x="444501" y="2247194"/>
            <a:ext cx="20502564" cy="933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1" y="425979"/>
            <a:ext cx="21332297" cy="1308806"/>
          </a:xfrm>
        </p:spPr>
        <p:txBody>
          <a:bodyPr/>
          <a:lstStyle/>
          <a:p>
            <a:r>
              <a:rPr lang="en-GB" sz="6900" b="1" dirty="0" smtClean="0">
                <a:solidFill>
                  <a:srgbClr val="C00000"/>
                </a:solidFill>
                <a:latin typeface="Cambria" charset="0"/>
              </a:rPr>
              <a:t>Are These guidelines  relevant to Indian population?</a:t>
            </a:r>
          </a:p>
        </p:txBody>
      </p:sp>
      <p:sp>
        <p:nvSpPr>
          <p:cNvPr id="19459" name="Content Placeholder 5"/>
          <p:cNvSpPr>
            <a:spLocks noGrp="1"/>
          </p:cNvSpPr>
          <p:nvPr>
            <p:ph idx="1"/>
          </p:nvPr>
        </p:nvSpPr>
        <p:spPr>
          <a:xfrm>
            <a:off x="355601" y="2102115"/>
            <a:ext cx="20976697" cy="10640218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Guidelines for dyslipidemia management and treatment have largely been derived from </a:t>
            </a:r>
            <a:r>
              <a:rPr lang="en-US" sz="5400" dirty="0" smtClean="0">
                <a:solidFill>
                  <a:srgbClr val="C00000"/>
                </a:solidFill>
              </a:rPr>
              <a:t>clinical trials comprised of mostly NHW populations</a:t>
            </a:r>
            <a:r>
              <a:rPr lang="en-US" sz="5400" dirty="0" smtClean="0">
                <a:solidFill>
                  <a:schemeClr val="tx1"/>
                </a:solidFill>
              </a:rPr>
              <a:t>, which have often under-represented Asian population.</a:t>
            </a:r>
          </a:p>
          <a:p>
            <a:r>
              <a:rPr lang="en-GB" sz="5400" dirty="0" err="1" smtClean="0">
                <a:solidFill>
                  <a:schemeClr val="tx1"/>
                </a:solidFill>
              </a:rPr>
              <a:t>Atherogenic</a:t>
            </a:r>
            <a:r>
              <a:rPr lang="en-GB" sz="5400" dirty="0" smtClean="0">
                <a:solidFill>
                  <a:schemeClr val="tx1"/>
                </a:solidFill>
              </a:rPr>
              <a:t> triad is common and associated with high CVD risk - </a:t>
            </a:r>
            <a:r>
              <a:rPr lang="en-US" sz="5400" dirty="0" smtClean="0">
                <a:solidFill>
                  <a:schemeClr val="tx1"/>
                </a:solidFill>
              </a:rPr>
              <a:t>High TG, Low HDL and small dense LDL – </a:t>
            </a:r>
            <a:r>
              <a:rPr lang="en-US" sz="5400" dirty="0" smtClean="0">
                <a:solidFill>
                  <a:srgbClr val="C00000"/>
                </a:solidFill>
              </a:rPr>
              <a:t>Need of Non </a:t>
            </a:r>
            <a:r>
              <a:rPr lang="en-US" sz="5400" dirty="0" err="1" smtClean="0">
                <a:solidFill>
                  <a:srgbClr val="C00000"/>
                </a:solidFill>
              </a:rPr>
              <a:t>statin</a:t>
            </a:r>
            <a:r>
              <a:rPr lang="en-US" sz="5400" dirty="0" smtClean="0">
                <a:solidFill>
                  <a:srgbClr val="C00000"/>
                </a:solidFill>
              </a:rPr>
              <a:t> drugs</a:t>
            </a:r>
          </a:p>
          <a:p>
            <a:r>
              <a:rPr lang="en-US" sz="5400" dirty="0" smtClean="0">
                <a:solidFill>
                  <a:schemeClr val="tx1"/>
                </a:solidFill>
              </a:rPr>
              <a:t>Early age of CVD, probably because of high prevalence of Metabolic Syndrome – </a:t>
            </a:r>
            <a:r>
              <a:rPr lang="en-US" sz="5400" dirty="0" smtClean="0">
                <a:solidFill>
                  <a:srgbClr val="C00000"/>
                </a:solidFill>
              </a:rPr>
              <a:t>shall we start </a:t>
            </a:r>
            <a:r>
              <a:rPr lang="en-US" sz="5400" dirty="0" err="1" smtClean="0">
                <a:solidFill>
                  <a:srgbClr val="C00000"/>
                </a:solidFill>
              </a:rPr>
              <a:t>statin</a:t>
            </a:r>
            <a:r>
              <a:rPr lang="en-US" sz="5400" dirty="0" smtClean="0">
                <a:solidFill>
                  <a:srgbClr val="C00000"/>
                </a:solidFill>
              </a:rPr>
              <a:t> in early age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533400" y="3029657"/>
            <a:ext cx="20091400" cy="934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marL="632864" indent="-632864" algn="l">
              <a:buFont typeface="Wingdings" charset="2"/>
              <a:buChar char="ü"/>
            </a:pPr>
            <a:r>
              <a:rPr lang="en-GB" sz="5400" dirty="0">
                <a:ea typeface="MS PGothic" pitchFamily="34" charset="-128"/>
              </a:rPr>
              <a:t>Underestimation of cardiovascular risk by ASCVD risk calculator, hence </a:t>
            </a:r>
            <a:r>
              <a:rPr lang="en-GB" sz="5400" dirty="0">
                <a:solidFill>
                  <a:srgbClr val="FF9900"/>
                </a:solidFill>
                <a:ea typeface="MS PGothic" pitchFamily="34" charset="-128"/>
              </a:rPr>
              <a:t>underutilization of </a:t>
            </a:r>
            <a:r>
              <a:rPr lang="en-GB" sz="5400" dirty="0" err="1">
                <a:solidFill>
                  <a:srgbClr val="FF9900"/>
                </a:solidFill>
                <a:ea typeface="MS PGothic" pitchFamily="34" charset="-128"/>
              </a:rPr>
              <a:t>Statin</a:t>
            </a:r>
            <a:r>
              <a:rPr lang="en-GB" sz="5400" dirty="0">
                <a:solidFill>
                  <a:srgbClr val="FF9900"/>
                </a:solidFill>
                <a:ea typeface="MS PGothic" pitchFamily="34" charset="-128"/>
              </a:rPr>
              <a:t>.</a:t>
            </a:r>
          </a:p>
          <a:p>
            <a:pPr marL="632864" indent="-632864" algn="l">
              <a:buFont typeface="Wingdings" charset="2"/>
              <a:buChar char="ü"/>
            </a:pPr>
            <a:endParaRPr lang="en-GB" sz="5400" dirty="0">
              <a:ea typeface="MS PGothic" pitchFamily="34" charset="-128"/>
            </a:endParaRPr>
          </a:p>
          <a:p>
            <a:pPr marL="632864" indent="-632864" algn="l">
              <a:buFont typeface="Wingdings" charset="2"/>
              <a:buChar char="ü"/>
            </a:pPr>
            <a:r>
              <a:rPr lang="en-GB" sz="5400" dirty="0">
                <a:ea typeface="MS PGothic" pitchFamily="34" charset="-128"/>
              </a:rPr>
              <a:t>Doses of </a:t>
            </a:r>
            <a:r>
              <a:rPr lang="en-GB" sz="5400" dirty="0" err="1">
                <a:ea typeface="MS PGothic" pitchFamily="34" charset="-128"/>
              </a:rPr>
              <a:t>Statin</a:t>
            </a:r>
            <a:r>
              <a:rPr lang="en-GB" sz="5400" dirty="0">
                <a:ea typeface="MS PGothic" pitchFamily="34" charset="-128"/>
              </a:rPr>
              <a:t> – possibly Asian population respond to </a:t>
            </a:r>
            <a:r>
              <a:rPr lang="en-GB" sz="5400" dirty="0">
                <a:solidFill>
                  <a:srgbClr val="FF9900"/>
                </a:solidFill>
                <a:ea typeface="MS PGothic" pitchFamily="34" charset="-128"/>
              </a:rPr>
              <a:t>modest doses of </a:t>
            </a:r>
            <a:r>
              <a:rPr lang="en-GB" sz="5400" dirty="0" err="1">
                <a:solidFill>
                  <a:srgbClr val="FF9900"/>
                </a:solidFill>
                <a:ea typeface="MS PGothic" pitchFamily="34" charset="-128"/>
              </a:rPr>
              <a:t>statin</a:t>
            </a:r>
            <a:r>
              <a:rPr lang="en-GB" sz="5400" dirty="0">
                <a:solidFill>
                  <a:srgbClr val="FF9900"/>
                </a:solidFill>
                <a:ea typeface="MS PGothic" pitchFamily="34" charset="-128"/>
              </a:rPr>
              <a:t>( &gt; 50% LDL reduction). High dose </a:t>
            </a:r>
            <a:r>
              <a:rPr lang="en-GB" sz="5400" dirty="0" err="1">
                <a:solidFill>
                  <a:srgbClr val="FF9900"/>
                </a:solidFill>
                <a:ea typeface="MS PGothic" pitchFamily="34" charset="-128"/>
              </a:rPr>
              <a:t>Statin</a:t>
            </a:r>
            <a:r>
              <a:rPr lang="en-GB" sz="5400" dirty="0">
                <a:solidFill>
                  <a:srgbClr val="FF9900"/>
                </a:solidFill>
                <a:ea typeface="MS PGothic" pitchFamily="34" charset="-128"/>
              </a:rPr>
              <a:t> </a:t>
            </a:r>
            <a:r>
              <a:rPr lang="en-GB" sz="5400" dirty="0">
                <a:solidFill>
                  <a:srgbClr val="FFC000"/>
                </a:solidFill>
                <a:ea typeface="MS PGothic" pitchFamily="34" charset="-128"/>
              </a:rPr>
              <a:t> </a:t>
            </a:r>
            <a:r>
              <a:rPr lang="en-GB" sz="5400" dirty="0">
                <a:ea typeface="MS PGothic" pitchFamily="34" charset="-128"/>
              </a:rPr>
              <a:t>– increase  SE  ( </a:t>
            </a:r>
            <a:r>
              <a:rPr lang="en-GB" sz="5400" dirty="0" err="1">
                <a:ea typeface="MS PGothic" pitchFamily="34" charset="-128"/>
              </a:rPr>
              <a:t>Myalgia</a:t>
            </a:r>
            <a:r>
              <a:rPr lang="en-GB" sz="5400" dirty="0">
                <a:ea typeface="MS PGothic" pitchFamily="34" charset="-128"/>
              </a:rPr>
              <a:t> and </a:t>
            </a:r>
            <a:r>
              <a:rPr lang="en-GB" sz="5400" dirty="0" err="1">
                <a:ea typeface="MS PGothic" pitchFamily="34" charset="-128"/>
              </a:rPr>
              <a:t>Transaminitis</a:t>
            </a:r>
            <a:r>
              <a:rPr lang="en-GB" sz="5400" dirty="0">
                <a:ea typeface="MS PGothic" pitchFamily="34" charset="-128"/>
              </a:rPr>
              <a:t>). </a:t>
            </a:r>
          </a:p>
          <a:p>
            <a:pPr marL="632864" indent="-632864" algn="l">
              <a:buFont typeface="Wingdings" charset="2"/>
              <a:buChar char="ü"/>
            </a:pPr>
            <a:endParaRPr lang="en-GB" sz="5400" dirty="0">
              <a:ea typeface="MS PGothic" pitchFamily="34" charset="-128"/>
            </a:endParaRPr>
          </a:p>
          <a:p>
            <a:pPr marL="632864" indent="-632864" algn="l">
              <a:buFont typeface="Wingdings" charset="2"/>
              <a:buChar char="ü"/>
            </a:pPr>
            <a:r>
              <a:rPr lang="en-US" sz="5400" dirty="0">
                <a:ea typeface="MS PGothic" pitchFamily="34" charset="-128"/>
              </a:rPr>
              <a:t>High incidence and prevalence of IGT &amp; </a:t>
            </a:r>
            <a:r>
              <a:rPr lang="en-US" sz="5400" dirty="0" err="1">
                <a:ea typeface="MS PGothic" pitchFamily="34" charset="-128"/>
              </a:rPr>
              <a:t>MeTS</a:t>
            </a:r>
            <a:r>
              <a:rPr lang="en-US" sz="5400" dirty="0">
                <a:ea typeface="MS PGothic" pitchFamily="34" charset="-128"/>
              </a:rPr>
              <a:t>. </a:t>
            </a:r>
            <a:r>
              <a:rPr lang="en-US" sz="5400" dirty="0">
                <a:solidFill>
                  <a:srgbClr val="FF9900"/>
                </a:solidFill>
                <a:ea typeface="MS PGothic" pitchFamily="34" charset="-128"/>
              </a:rPr>
              <a:t>Concerns -  </a:t>
            </a:r>
            <a:r>
              <a:rPr lang="en-US" sz="5400" dirty="0" err="1">
                <a:solidFill>
                  <a:srgbClr val="FF9900"/>
                </a:solidFill>
                <a:ea typeface="MS PGothic" pitchFamily="34" charset="-128"/>
              </a:rPr>
              <a:t>Statin</a:t>
            </a:r>
            <a:r>
              <a:rPr lang="en-US" sz="5400" dirty="0">
                <a:solidFill>
                  <a:srgbClr val="FF9900"/>
                </a:solidFill>
                <a:ea typeface="MS PGothic" pitchFamily="34" charset="-128"/>
              </a:rPr>
              <a:t> induced  risk of DM. </a:t>
            </a:r>
          </a:p>
          <a:p>
            <a:pPr marL="632864" indent="-632864" algn="l"/>
            <a:endParaRPr lang="en-GB" sz="5400" dirty="0">
              <a:ea typeface="MS PGothic" pitchFamily="34" charset="-128"/>
            </a:endParaRPr>
          </a:p>
          <a:p>
            <a:pPr marL="632864" indent="-632864" algn="l">
              <a:buFont typeface="Wingdings" charset="2"/>
              <a:buChar char="ü"/>
            </a:pPr>
            <a:r>
              <a:rPr lang="en-GB" sz="5400" dirty="0">
                <a:ea typeface="MS PGothic" pitchFamily="34" charset="-128"/>
              </a:rPr>
              <a:t>LDL targets may be useful </a:t>
            </a:r>
          </a:p>
        </p:txBody>
      </p:sp>
      <p:sp>
        <p:nvSpPr>
          <p:cNvPr id="20483" name="Title 4"/>
          <p:cNvSpPr txBox="1">
            <a:spLocks/>
          </p:cNvSpPr>
          <p:nvPr/>
        </p:nvSpPr>
        <p:spPr bwMode="auto">
          <a:xfrm>
            <a:off x="1" y="425979"/>
            <a:ext cx="21332297" cy="13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/>
          <a:lstStyle/>
          <a:p>
            <a:pPr eaLnBrk="0">
              <a:lnSpc>
                <a:spcPts val="6716"/>
              </a:lnSpc>
            </a:pPr>
            <a:r>
              <a:rPr lang="en-GB" sz="6900" b="1" dirty="0">
                <a:solidFill>
                  <a:srgbClr val="FF9900"/>
                </a:solidFill>
                <a:latin typeface="Cambria" charset="0"/>
                <a:ea typeface="MS PGothic" pitchFamily="34" charset="-128"/>
              </a:rPr>
              <a:t>Are These guidelines  relevant to Indian population?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1332297" cy="1481667"/>
          </a:xfrm>
        </p:spPr>
        <p:txBody>
          <a:bodyPr/>
          <a:lstStyle/>
          <a:p>
            <a:r>
              <a:rPr lang="en-US" sz="7800" b="1" dirty="0" smtClean="0">
                <a:solidFill>
                  <a:srgbClr val="C00000"/>
                </a:solidFill>
                <a:latin typeface="Cambria" charset="0"/>
              </a:rPr>
              <a:t>1) </a:t>
            </a:r>
            <a:r>
              <a:rPr lang="en-US" sz="7800" b="1" dirty="0" err="1" smtClean="0">
                <a:solidFill>
                  <a:srgbClr val="C00000"/>
                </a:solidFill>
                <a:latin typeface="Cambria" charset="0"/>
              </a:rPr>
              <a:t>Atherogenic</a:t>
            </a:r>
            <a:r>
              <a:rPr lang="en-US" sz="7800" b="1" dirty="0" smtClean="0">
                <a:solidFill>
                  <a:srgbClr val="C00000"/>
                </a:solidFill>
                <a:latin typeface="Cambria" charset="0"/>
              </a:rPr>
              <a:t> Dyslipidemia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" y="1380067"/>
            <a:ext cx="21332297" cy="348191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rgbClr val="C00000"/>
                </a:solidFill>
              </a:rPr>
              <a:t>Asian Indians have abnormal lipid ratios, lower HDL values and have abnormal triglycerides and triglyceride-rich lipoproteins.</a:t>
            </a:r>
          </a:p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rgbClr val="C00000"/>
                </a:solidFill>
              </a:rPr>
              <a:t>Diabetic patients are known to have high levels of serum triglyceride (TG) and low levels of high-density lipoproteins (HDL)</a:t>
            </a:r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12618862"/>
            <a:ext cx="21332297" cy="709965"/>
          </a:xfrm>
          <a:noFill/>
        </p:spPr>
        <p:txBody>
          <a:bodyPr/>
          <a:lstStyle/>
          <a:p>
            <a:pPr algn="r"/>
            <a:r>
              <a:rPr lang="en-US" sz="2600" b="1" i="1" dirty="0" err="1">
                <a:solidFill>
                  <a:srgbClr val="C00000"/>
                </a:solidFill>
                <a:latin typeface="Arial" charset="0"/>
              </a:rPr>
              <a:t>Mukhopadhyay</a:t>
            </a:r>
            <a:r>
              <a:rPr lang="en-US" sz="2600" b="1" i="1" dirty="0">
                <a:solidFill>
                  <a:srgbClr val="C00000"/>
                </a:solidFill>
                <a:latin typeface="Arial" charset="0"/>
              </a:rPr>
              <a:t> et al DIABETIC DYSLIPIDEMIA - PRIORITIES AND TARGETS IN INDIA Medicine Update 2010  Vol. 20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2250" y="4593167"/>
            <a:ext cx="11690350" cy="6667500"/>
            <a:chOff x="1187450" y="1619250"/>
            <a:chExt cx="7346950" cy="4933950"/>
          </a:xfrm>
        </p:grpSpPr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5518150" y="4572000"/>
              <a:ext cx="2438400" cy="1981200"/>
            </a:xfrm>
            <a:prstGeom prst="ellipse">
              <a:avLst/>
            </a:prstGeom>
            <a:gradFill rotWithShape="0">
              <a:gsLst>
                <a:gs pos="0">
                  <a:srgbClr val="FD97F3"/>
                </a:gs>
                <a:gs pos="100000">
                  <a:srgbClr val="75467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MS PGothic" pitchFamily="34" charset="-128"/>
              </a:endParaRPr>
            </a:p>
          </p:txBody>
        </p:sp>
        <p:sp>
          <p:nvSpPr>
            <p:cNvPr id="21512" name="Oval 4"/>
            <p:cNvSpPr>
              <a:spLocks noChangeArrowheads="1"/>
            </p:cNvSpPr>
            <p:nvPr/>
          </p:nvSpPr>
          <p:spPr bwMode="auto">
            <a:xfrm>
              <a:off x="1187450" y="4572000"/>
              <a:ext cx="2374900" cy="1981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MS PGothic" pitchFamily="34" charset="-128"/>
              </a:endParaRPr>
            </a:p>
          </p:txBody>
        </p:sp>
        <p:sp>
          <p:nvSpPr>
            <p:cNvPr id="21513" name="Text Box 5"/>
            <p:cNvSpPr txBox="1">
              <a:spLocks noChangeArrowheads="1"/>
            </p:cNvSpPr>
            <p:nvPr/>
          </p:nvSpPr>
          <p:spPr bwMode="auto">
            <a:xfrm>
              <a:off x="1331913" y="5075238"/>
              <a:ext cx="2016125" cy="1162920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lIns="93276" tIns="46638" rIns="93276" bIns="46638">
              <a:spAutoFit/>
            </a:bodyPr>
            <a:lstStyle/>
            <a:p>
              <a:pPr defTabSz="2022413">
                <a:buSzPct val="120000"/>
              </a:pPr>
              <a:r>
                <a:rPr lang="fr-FR" b="1" dirty="0">
                  <a:latin typeface="Trebuchet MS" charset="0"/>
                  <a:ea typeface="MS PGothic" pitchFamily="34" charset="-128"/>
                </a:rPr>
                <a:t>HDL-C</a:t>
              </a:r>
            </a:p>
            <a:p>
              <a:pPr defTabSz="2022413">
                <a:buSzPct val="120000"/>
              </a:pPr>
              <a:r>
                <a:rPr lang="fr-FR" b="1" dirty="0">
                  <a:latin typeface="Trebuchet MS" charset="0"/>
                  <a:ea typeface="MS PGothic" pitchFamily="34" charset="-128"/>
                </a:rPr>
                <a:t>Apo AI</a:t>
              </a:r>
              <a:endParaRPr lang="en-GB" b="1" dirty="0">
                <a:latin typeface="Trebuchet MS" charset="0"/>
                <a:ea typeface="MS PGothic" pitchFamily="34" charset="-128"/>
              </a:endParaRPr>
            </a:p>
          </p:txBody>
        </p:sp>
        <p:sp>
          <p:nvSpPr>
            <p:cNvPr id="21514" name="Text Box 6"/>
            <p:cNvSpPr txBox="1">
              <a:spLocks noChangeArrowheads="1"/>
            </p:cNvSpPr>
            <p:nvPr/>
          </p:nvSpPr>
          <p:spPr bwMode="auto">
            <a:xfrm>
              <a:off x="5105401" y="5075238"/>
              <a:ext cx="3428999" cy="129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fr-FR" sz="4300" b="1" dirty="0">
                  <a:latin typeface="Trebuchet MS" charset="0"/>
                  <a:ea typeface="MS PGothic" pitchFamily="34" charset="-128"/>
                </a:rPr>
                <a:t>Small </a:t>
              </a:r>
            </a:p>
            <a:p>
              <a:pPr algn="ctr">
                <a:lnSpc>
                  <a:spcPct val="50000"/>
                </a:lnSpc>
              </a:pPr>
              <a:endParaRPr lang="fr-FR" sz="4300" b="1" dirty="0">
                <a:latin typeface="Trebuchet MS" charset="0"/>
                <a:ea typeface="MS PGothic" pitchFamily="34" charset="-128"/>
              </a:endParaRPr>
            </a:p>
            <a:p>
              <a:pPr algn="ctr">
                <a:lnSpc>
                  <a:spcPct val="50000"/>
                </a:lnSpc>
              </a:pPr>
              <a:r>
                <a:rPr lang="fr-FR" sz="4300" b="1" dirty="0">
                  <a:latin typeface="Trebuchet MS" charset="0"/>
                  <a:ea typeface="MS PGothic" pitchFamily="34" charset="-128"/>
                </a:rPr>
                <a:t>Dense LDL</a:t>
              </a:r>
            </a:p>
            <a:p>
              <a:pPr algn="ctr">
                <a:lnSpc>
                  <a:spcPct val="50000"/>
                </a:lnSpc>
              </a:pPr>
              <a:endParaRPr lang="fr-FR" sz="4300" b="1" dirty="0">
                <a:latin typeface="Trebuchet MS" charset="0"/>
                <a:ea typeface="MS PGothic" pitchFamily="34" charset="-128"/>
              </a:endParaRPr>
            </a:p>
            <a:p>
              <a:pPr algn="ctr">
                <a:lnSpc>
                  <a:spcPct val="50000"/>
                </a:lnSpc>
              </a:pPr>
              <a:r>
                <a:rPr lang="fr-FR" sz="4300" b="1" dirty="0">
                  <a:latin typeface="Trebuchet MS" charset="0"/>
                  <a:ea typeface="MS PGothic" pitchFamily="34" charset="-128"/>
                </a:rPr>
                <a:t>Apo B</a:t>
              </a:r>
            </a:p>
          </p:txBody>
        </p:sp>
        <p:sp>
          <p:nvSpPr>
            <p:cNvPr id="21515" name="Text Box 7"/>
            <p:cNvSpPr txBox="1">
              <a:spLocks noChangeArrowheads="1"/>
            </p:cNvSpPr>
            <p:nvPr/>
          </p:nvSpPr>
          <p:spPr bwMode="auto">
            <a:xfrm>
              <a:off x="2933700" y="3923439"/>
              <a:ext cx="3276599" cy="2118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3600" b="1" dirty="0" err="1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Chronic</a:t>
              </a:r>
              <a:r>
                <a:rPr lang="fr-FR" sz="3600" b="1" dirty="0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 Inflammation,</a:t>
              </a:r>
              <a:br>
                <a:rPr lang="fr-FR" sz="3600" b="1" dirty="0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</a:br>
              <a:r>
                <a:rPr lang="fr-FR" sz="3600" b="1" dirty="0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  </a:t>
              </a:r>
              <a:r>
                <a:rPr lang="fr-FR" sz="3600" b="1" dirty="0" err="1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Premature</a:t>
              </a:r>
              <a:r>
                <a:rPr lang="fr-FR" sz="3600" dirty="0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 </a:t>
              </a:r>
              <a:r>
                <a:rPr lang="fr-FR" sz="3600" b="1" dirty="0" err="1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Atherosclerosis</a:t>
              </a:r>
              <a:endParaRPr lang="fr-FR" sz="3600" b="1" dirty="0">
                <a:solidFill>
                  <a:srgbClr val="C00000"/>
                </a:solidFill>
                <a:latin typeface="Trebuchet MS" charset="0"/>
                <a:ea typeface="MS PGothic" pitchFamily="34" charset="-128"/>
              </a:endParaRPr>
            </a:p>
            <a:p>
              <a:pPr algn="ctr"/>
              <a:r>
                <a:rPr lang="fr-FR" sz="3600" b="1" dirty="0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  <a:t>and CHD</a:t>
              </a:r>
              <a:br>
                <a:rPr lang="fr-FR" sz="3600" b="1" dirty="0">
                  <a:solidFill>
                    <a:srgbClr val="C00000"/>
                  </a:solidFill>
                  <a:latin typeface="Trebuchet MS" charset="0"/>
                  <a:ea typeface="MS PGothic" pitchFamily="34" charset="-128"/>
                </a:rPr>
              </a:br>
              <a:endParaRPr lang="fr-FR" sz="3600" b="1" dirty="0">
                <a:solidFill>
                  <a:srgbClr val="C00000"/>
                </a:solidFill>
                <a:latin typeface="Trebuchet MS" charset="0"/>
                <a:ea typeface="MS PGothic" pitchFamily="34" charset="-128"/>
              </a:endParaRPr>
            </a:p>
          </p:txBody>
        </p:sp>
        <p:sp>
          <p:nvSpPr>
            <p:cNvPr id="21516" name="Oval 8"/>
            <p:cNvSpPr>
              <a:spLocks noChangeArrowheads="1"/>
            </p:cNvSpPr>
            <p:nvPr/>
          </p:nvSpPr>
          <p:spPr bwMode="auto">
            <a:xfrm>
              <a:off x="3348038" y="1619250"/>
              <a:ext cx="2374900" cy="1981200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54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MS PGothic" pitchFamily="34" charset="-128"/>
              </a:endParaRPr>
            </a:p>
          </p:txBody>
        </p:sp>
        <p:sp>
          <p:nvSpPr>
            <p:cNvPr id="21517" name="Text Box 9"/>
            <p:cNvSpPr txBox="1">
              <a:spLocks noChangeArrowheads="1"/>
            </p:cNvSpPr>
            <p:nvPr/>
          </p:nvSpPr>
          <p:spPr bwMode="auto">
            <a:xfrm>
              <a:off x="2579757" y="1960563"/>
              <a:ext cx="3887788" cy="1571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fr-FR" sz="3000" b="1" dirty="0">
                  <a:latin typeface="Trebuchet MS" charset="0"/>
                  <a:ea typeface="MS PGothic" pitchFamily="34" charset="-128"/>
                </a:rPr>
                <a:t>TG-</a:t>
              </a:r>
              <a:r>
                <a:rPr lang="fr-FR" sz="3000" b="1" dirty="0" err="1">
                  <a:latin typeface="Trebuchet MS" charset="0"/>
                  <a:ea typeface="MS PGothic" pitchFamily="34" charset="-128"/>
                </a:rPr>
                <a:t>rich</a:t>
              </a:r>
              <a:r>
                <a:rPr lang="fr-FR" sz="3000" b="1" dirty="0">
                  <a:latin typeface="Trebuchet MS" charset="0"/>
                  <a:ea typeface="MS PGothic" pitchFamily="34" charset="-128"/>
                </a:rPr>
                <a:t> </a:t>
              </a:r>
              <a:r>
                <a:rPr lang="fr-FR" sz="3000" b="1" dirty="0" err="1">
                  <a:latin typeface="Trebuchet MS" charset="0"/>
                  <a:ea typeface="MS PGothic" pitchFamily="34" charset="-128"/>
                </a:rPr>
                <a:t>LPs</a:t>
              </a:r>
              <a:r>
                <a:rPr lang="fr-FR" sz="3000" b="1" dirty="0">
                  <a:latin typeface="Trebuchet MS" charset="0"/>
                  <a:ea typeface="MS PGothic" pitchFamily="34" charset="-128"/>
                </a:rPr>
                <a:t>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fr-FR" sz="3000" b="1" dirty="0">
                  <a:latin typeface="Trebuchet MS" charset="0"/>
                  <a:ea typeface="MS PGothic" pitchFamily="34" charset="-128"/>
                </a:rPr>
                <a:t> </a:t>
              </a:r>
              <a:r>
                <a:rPr lang="fr-FR" sz="3000" b="1" dirty="0" err="1">
                  <a:latin typeface="Trebuchet MS" charset="0"/>
                  <a:ea typeface="MS PGothic" pitchFamily="34" charset="-128"/>
                </a:rPr>
                <a:t>Chylos</a:t>
              </a:r>
              <a:r>
                <a:rPr lang="fr-FR" sz="3000" b="1" dirty="0">
                  <a:latin typeface="Trebuchet MS" charset="0"/>
                  <a:ea typeface="MS PGothic" pitchFamily="34" charset="-128"/>
                </a:rPr>
                <a:t>, VLDL </a:t>
              </a:r>
            </a:p>
            <a:p>
              <a:pPr algn="ctr">
                <a:lnSpc>
                  <a:spcPct val="60000"/>
                </a:lnSpc>
                <a:spcBef>
                  <a:spcPct val="30000"/>
                </a:spcBef>
              </a:pPr>
              <a:r>
                <a:rPr lang="fr-FR" sz="3000" b="1" dirty="0">
                  <a:latin typeface="Trebuchet MS" charset="0"/>
                  <a:ea typeface="MS PGothic" pitchFamily="34" charset="-128"/>
                </a:rPr>
                <a:t>+ </a:t>
              </a:r>
              <a:r>
                <a:rPr lang="fr-FR" sz="3000" b="1" dirty="0" err="1">
                  <a:latin typeface="Trebuchet MS" charset="0"/>
                  <a:ea typeface="MS PGothic" pitchFamily="34" charset="-128"/>
                </a:rPr>
                <a:t>Remnants</a:t>
              </a:r>
              <a:endParaRPr lang="fr-FR" sz="3000" b="1" dirty="0">
                <a:latin typeface="Trebuchet MS" charset="0"/>
                <a:ea typeface="MS PGothic" pitchFamily="34" charset="-128"/>
              </a:endParaRPr>
            </a:p>
            <a:p>
              <a:pPr algn="ctr">
                <a:lnSpc>
                  <a:spcPct val="60000"/>
                </a:lnSpc>
                <a:spcBef>
                  <a:spcPct val="30000"/>
                </a:spcBef>
              </a:pPr>
              <a:r>
                <a:rPr lang="fr-FR" sz="3000" b="1" dirty="0">
                  <a:latin typeface="Trebuchet MS" charset="0"/>
                  <a:ea typeface="MS PGothic" pitchFamily="34" charset="-128"/>
                </a:rPr>
                <a:t>- </a:t>
              </a:r>
              <a:r>
                <a:rPr lang="fr-FR" sz="3000" b="1" dirty="0" err="1">
                  <a:latin typeface="Trebuchet MS" charset="0"/>
                  <a:ea typeface="MS PGothic" pitchFamily="34" charset="-128"/>
                </a:rPr>
                <a:t>Fasting</a:t>
              </a:r>
              <a:endParaRPr lang="fr-FR" sz="3000" b="1" dirty="0">
                <a:latin typeface="Trebuchet MS" charset="0"/>
                <a:ea typeface="MS PGothic" pitchFamily="34" charset="-128"/>
              </a:endParaRPr>
            </a:p>
            <a:p>
              <a:pPr algn="ctr">
                <a:lnSpc>
                  <a:spcPct val="60000"/>
                </a:lnSpc>
                <a:spcBef>
                  <a:spcPct val="30000"/>
                </a:spcBef>
              </a:pPr>
              <a:r>
                <a:rPr lang="fr-FR" sz="3000" b="1" dirty="0">
                  <a:latin typeface="Trebuchet MS" charset="0"/>
                  <a:ea typeface="MS PGothic" pitchFamily="34" charset="-128"/>
                </a:rPr>
                <a:t>- </a:t>
              </a:r>
              <a:r>
                <a:rPr lang="fr-FR" sz="3000" b="1" dirty="0" err="1">
                  <a:latin typeface="Trebuchet MS" charset="0"/>
                  <a:ea typeface="MS PGothic" pitchFamily="34" charset="-128"/>
                </a:rPr>
                <a:t>Nonfasting</a:t>
              </a:r>
              <a:endParaRPr lang="fr-FR" sz="3000" b="1" dirty="0">
                <a:latin typeface="Trebuchet MS" charset="0"/>
                <a:ea typeface="MS PGothic" pitchFamily="34" charset="-128"/>
              </a:endParaRPr>
            </a:p>
          </p:txBody>
        </p:sp>
        <p:sp>
          <p:nvSpPr>
            <p:cNvPr id="21518" name="Line 10"/>
            <p:cNvSpPr>
              <a:spLocks noChangeShapeType="1"/>
            </p:cNvSpPr>
            <p:nvPr/>
          </p:nvSpPr>
          <p:spPr bwMode="auto">
            <a:xfrm flipH="1">
              <a:off x="2700338" y="3275013"/>
              <a:ext cx="935037" cy="13684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1"/>
            <p:cNvSpPr>
              <a:spLocks noChangeShapeType="1"/>
            </p:cNvSpPr>
            <p:nvPr/>
          </p:nvSpPr>
          <p:spPr bwMode="auto">
            <a:xfrm>
              <a:off x="5435600" y="3275013"/>
              <a:ext cx="865188" cy="13684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2"/>
            <p:cNvSpPr>
              <a:spLocks noChangeShapeType="1"/>
            </p:cNvSpPr>
            <p:nvPr/>
          </p:nvSpPr>
          <p:spPr bwMode="auto">
            <a:xfrm>
              <a:off x="3492500" y="5651500"/>
              <a:ext cx="20161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3"/>
            <p:cNvSpPr>
              <a:spLocks noChangeShapeType="1"/>
            </p:cNvSpPr>
            <p:nvPr/>
          </p:nvSpPr>
          <p:spPr bwMode="auto">
            <a:xfrm>
              <a:off x="1476375" y="5219700"/>
              <a:ext cx="0" cy="7207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14"/>
            <p:cNvSpPr>
              <a:spLocks noChangeShapeType="1"/>
            </p:cNvSpPr>
            <p:nvPr/>
          </p:nvSpPr>
          <p:spPr bwMode="auto">
            <a:xfrm flipV="1">
              <a:off x="5795963" y="5148263"/>
              <a:ext cx="0" cy="79216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15"/>
            <p:cNvSpPr>
              <a:spLocks noChangeShapeType="1"/>
            </p:cNvSpPr>
            <p:nvPr/>
          </p:nvSpPr>
          <p:spPr bwMode="auto">
            <a:xfrm flipV="1">
              <a:off x="3563938" y="2195513"/>
              <a:ext cx="0" cy="71913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 cstate="print"/>
          <a:srcRect t="11539" r="4849" b="1923"/>
          <a:stretch>
            <a:fillRect/>
          </a:stretch>
        </p:blipFill>
        <p:spPr bwMode="auto">
          <a:xfrm>
            <a:off x="10942108" y="4000500"/>
            <a:ext cx="10390189" cy="844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1332297" cy="1926167"/>
          </a:xfrm>
        </p:spPr>
        <p:txBody>
          <a:bodyPr/>
          <a:lstStyle/>
          <a:p>
            <a:r>
              <a:rPr lang="en-US" sz="7800" b="1" dirty="0" smtClean="0">
                <a:solidFill>
                  <a:srgbClr val="FF9900"/>
                </a:solidFill>
                <a:latin typeface="Cambria" charset="0"/>
              </a:rPr>
              <a:t>Role of non </a:t>
            </a:r>
            <a:r>
              <a:rPr lang="en-US" sz="7800" b="1" dirty="0" err="1" smtClean="0">
                <a:solidFill>
                  <a:srgbClr val="FF9900"/>
                </a:solidFill>
                <a:latin typeface="Cambria" charset="0"/>
              </a:rPr>
              <a:t>statins</a:t>
            </a:r>
            <a:endParaRPr lang="en-US" sz="7800" b="1" dirty="0" smtClean="0">
              <a:solidFill>
                <a:srgbClr val="FF9900"/>
              </a:solidFill>
              <a:latin typeface="Cambria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705" y="3407834"/>
            <a:ext cx="21332295" cy="69638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5400" dirty="0" err="1" smtClean="0">
                <a:solidFill>
                  <a:schemeClr val="tx1"/>
                </a:solidFill>
              </a:rPr>
              <a:t>Fibrates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smtClean="0">
                <a:solidFill>
                  <a:srgbClr val="C00000"/>
                </a:solidFill>
              </a:rPr>
              <a:t>are more effective than </a:t>
            </a:r>
            <a:r>
              <a:rPr lang="en-US" sz="5400" dirty="0" err="1" smtClean="0">
                <a:solidFill>
                  <a:srgbClr val="C00000"/>
                </a:solidFill>
              </a:rPr>
              <a:t>statins</a:t>
            </a:r>
            <a:r>
              <a:rPr lang="en-US" sz="5400" dirty="0" smtClean="0">
                <a:solidFill>
                  <a:srgbClr val="C00000"/>
                </a:solidFill>
              </a:rPr>
              <a:t> in reducing serum triglyceride levels and increasing HDL-cholesterol levels.</a:t>
            </a:r>
          </a:p>
          <a:p>
            <a:pPr>
              <a:lnSpc>
                <a:spcPct val="80000"/>
              </a:lnSpc>
            </a:pPr>
            <a:endParaRPr lang="en-US" sz="5400" dirty="0" smtClean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5400" dirty="0" err="1" smtClean="0">
                <a:solidFill>
                  <a:srgbClr val="C00000"/>
                </a:solidFill>
              </a:rPr>
              <a:t>Atherogenic</a:t>
            </a:r>
            <a:r>
              <a:rPr lang="en-US" sz="5400" dirty="0" smtClean="0">
                <a:solidFill>
                  <a:srgbClr val="C00000"/>
                </a:solidFill>
              </a:rPr>
              <a:t> dyslipidemia in Asian Indians may be well managed by the use of </a:t>
            </a:r>
            <a:r>
              <a:rPr lang="en-US" sz="5400" dirty="0" err="1" smtClean="0">
                <a:solidFill>
                  <a:srgbClr val="C00000"/>
                </a:solidFill>
              </a:rPr>
              <a:t>fibrates</a:t>
            </a:r>
            <a:r>
              <a:rPr lang="en-US" sz="5400" dirty="0" smtClean="0">
                <a:solidFill>
                  <a:srgbClr val="C00000"/>
                </a:solidFill>
              </a:rPr>
              <a:t>, although the </a:t>
            </a:r>
            <a:r>
              <a:rPr lang="en-US" sz="5400" dirty="0" smtClean="0">
                <a:solidFill>
                  <a:schemeClr val="tx1"/>
                </a:solidFill>
              </a:rPr>
              <a:t>combination may have more adverse effects</a:t>
            </a:r>
            <a:r>
              <a:rPr lang="en-US" sz="5400" dirty="0" smtClean="0">
                <a:solidFill>
                  <a:srgbClr val="C00000"/>
                </a:solidFill>
              </a:rPr>
              <a:t> BUT recent evidence indicates that combination is </a:t>
            </a:r>
            <a:r>
              <a:rPr lang="en-US" sz="5400" dirty="0" smtClean="0">
                <a:solidFill>
                  <a:schemeClr val="tx1"/>
                </a:solidFill>
              </a:rPr>
              <a:t>well tolerated </a:t>
            </a:r>
            <a:r>
              <a:rPr lang="en-US" sz="5400" dirty="0" smtClean="0">
                <a:solidFill>
                  <a:srgbClr val="C00000"/>
                </a:solidFill>
              </a:rPr>
              <a:t>by our population with modest doses of </a:t>
            </a:r>
            <a:r>
              <a:rPr lang="en-US" sz="5400" dirty="0" err="1" smtClean="0">
                <a:solidFill>
                  <a:srgbClr val="C00000"/>
                </a:solidFill>
              </a:rPr>
              <a:t>statin</a:t>
            </a:r>
            <a:r>
              <a:rPr lang="en-US" sz="5400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5400" dirty="0" smtClean="0">
              <a:solidFill>
                <a:srgbClr val="C00000"/>
              </a:solidFill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7800" y="11408834"/>
            <a:ext cx="11734800" cy="1629833"/>
          </a:xfrm>
          <a:noFill/>
        </p:spPr>
        <p:txBody>
          <a:bodyPr/>
          <a:lstStyle/>
          <a:p>
            <a:r>
              <a:rPr lang="en-US" sz="3500" b="1" i="1" dirty="0" err="1">
                <a:solidFill>
                  <a:srgbClr val="FF9900"/>
                </a:solidFill>
                <a:latin typeface="Arial" charset="0"/>
              </a:rPr>
              <a:t>Misra</a:t>
            </a:r>
            <a:r>
              <a:rPr lang="en-US" sz="3500" b="1" i="1" dirty="0">
                <a:solidFill>
                  <a:srgbClr val="FF9900"/>
                </a:solidFill>
                <a:latin typeface="Arial" charset="0"/>
              </a:rPr>
              <a:t> et al Dyslipidemia in Asian Indians : Determinants and</a:t>
            </a:r>
          </a:p>
          <a:p>
            <a:r>
              <a:rPr lang="en-US" sz="3500" b="1" i="1" dirty="0">
                <a:solidFill>
                  <a:srgbClr val="FF9900"/>
                </a:solidFill>
                <a:latin typeface="Arial" charset="0"/>
              </a:rPr>
              <a:t>Significance JAPI • VOL. 52 • FEBRUARY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11200" y="5272264"/>
            <a:ext cx="20091400" cy="1308806"/>
          </a:xfrm>
        </p:spPr>
        <p:txBody>
          <a:bodyPr/>
          <a:lstStyle/>
          <a:p>
            <a:r>
              <a:rPr lang="en-GB" sz="10400" b="1" dirty="0" smtClean="0">
                <a:solidFill>
                  <a:srgbClr val="FFFF00"/>
                </a:solidFill>
                <a:latin typeface="Cambria" charset="0"/>
              </a:rPr>
              <a:t>When to add </a:t>
            </a:r>
            <a:r>
              <a:rPr lang="en-GB" sz="10400" b="1" dirty="0" err="1" smtClean="0">
                <a:solidFill>
                  <a:srgbClr val="FFFF00"/>
                </a:solidFill>
                <a:latin typeface="Cambria" charset="0"/>
              </a:rPr>
              <a:t>Fibrates</a:t>
            </a:r>
            <a:r>
              <a:rPr lang="en-GB" sz="10400" b="1" dirty="0" smtClean="0">
                <a:solidFill>
                  <a:srgbClr val="FFFF00"/>
                </a:solidFill>
                <a:latin typeface="Cambria" charset="0"/>
              </a:rPr>
              <a:t>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88999" y="12654752"/>
            <a:ext cx="20447003" cy="53208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Waters DD, et al. </a:t>
            </a:r>
            <a:r>
              <a:rPr lang="en-US" sz="1800" i="1" dirty="0">
                <a:solidFill>
                  <a:srgbClr val="002060"/>
                </a:solidFill>
              </a:rPr>
              <a:t>Circulation.</a:t>
            </a:r>
            <a:r>
              <a:rPr lang="en-US" sz="1800" dirty="0">
                <a:solidFill>
                  <a:srgbClr val="002060"/>
                </a:solidFill>
              </a:rPr>
              <a:t> 2009;120:28-34.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4290" y="11143369"/>
            <a:ext cx="19602791" cy="1031033"/>
          </a:xfrm>
          <a:prstGeom prst="rect">
            <a:avLst/>
          </a:prstGeom>
        </p:spPr>
        <p:txBody>
          <a:bodyPr wrap="square" lIns="198101" tIns="99051" rIns="198101" bIns="99051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Countries included in this analysis: United States, Canada, Spain, Netherlands, France, Taiwan, Korea, Brazil and Mexico.</a:t>
            </a:r>
            <a:endParaRPr lang="en-US" sz="1800" baseline="300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*High risk defined as:  CHD plus ≥2 major risk factors</a:t>
            </a:r>
          </a:p>
          <a:p>
            <a:r>
              <a:rPr lang="en-US" sz="1800" dirty="0">
                <a:solidFill>
                  <a:srgbClr val="002060"/>
                </a:solidFill>
              </a:rPr>
              <a:t>**Optimal goal &lt;70 mg/</a:t>
            </a:r>
            <a:r>
              <a:rPr lang="en-US" sz="1800" dirty="0" err="1">
                <a:solidFill>
                  <a:srgbClr val="002060"/>
                </a:solidFill>
              </a:rPr>
              <a:t>dL</a:t>
            </a:r>
            <a:r>
              <a:rPr lang="en-US" sz="1800" dirty="0">
                <a:solidFill>
                  <a:srgbClr val="002060"/>
                </a:solidFill>
              </a:rPr>
              <a:t>  (1.8 </a:t>
            </a:r>
            <a:r>
              <a:rPr lang="en-US" sz="1800" dirty="0" err="1">
                <a:solidFill>
                  <a:srgbClr val="002060"/>
                </a:solidFill>
              </a:rPr>
              <a:t>mmol</a:t>
            </a:r>
            <a:r>
              <a:rPr lang="en-US" sz="1800" dirty="0">
                <a:solidFill>
                  <a:srgbClr val="002060"/>
                </a:solidFill>
              </a:rPr>
              <a:t>/L) </a:t>
            </a:r>
            <a:r>
              <a:rPr lang="en-US" sz="1800" baseline="30000" dirty="0">
                <a:solidFill>
                  <a:srgbClr val="002060"/>
                </a:solidFill>
              </a:rPr>
              <a:t>1</a:t>
            </a:r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="" xmlns:p14="http://schemas.microsoft.com/office/powerpoint/2010/main" val="3088898052"/>
              </p:ext>
            </p:extLst>
          </p:nvPr>
        </p:nvGraphicFramePr>
        <p:xfrm>
          <a:off x="3556000" y="2031118"/>
          <a:ext cx="14579600" cy="71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9" name="Rectangle 558"/>
          <p:cNvSpPr/>
          <p:nvPr/>
        </p:nvSpPr>
        <p:spPr>
          <a:xfrm>
            <a:off x="10058403" y="4370036"/>
            <a:ext cx="3596873" cy="1123366"/>
          </a:xfrm>
          <a:prstGeom prst="rect">
            <a:avLst/>
          </a:prstGeom>
        </p:spPr>
        <p:txBody>
          <a:bodyPr wrap="square" lIns="198101" tIns="99051" rIns="198101" bIns="99051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LDL-C 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at goal</a:t>
            </a:r>
          </a:p>
        </p:txBody>
      </p:sp>
      <p:sp>
        <p:nvSpPr>
          <p:cNvPr id="560" name="Rectangle 559"/>
          <p:cNvSpPr/>
          <p:nvPr/>
        </p:nvSpPr>
        <p:spPr>
          <a:xfrm>
            <a:off x="7467601" y="6031619"/>
            <a:ext cx="3433379" cy="1123366"/>
          </a:xfrm>
          <a:prstGeom prst="rect">
            <a:avLst/>
          </a:prstGeom>
        </p:spPr>
        <p:txBody>
          <a:bodyPr wrap="square" lIns="198101" tIns="99051" rIns="198101" bIns="99051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LDL-C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</a:rPr>
              <a:t>not at goal</a:t>
            </a:r>
          </a:p>
        </p:txBody>
      </p:sp>
      <p:sp>
        <p:nvSpPr>
          <p:cNvPr id="563" name="Rectangle 4"/>
          <p:cNvSpPr>
            <a:spLocks noChangeArrowheads="1"/>
          </p:cNvSpPr>
          <p:nvPr/>
        </p:nvSpPr>
        <p:spPr bwMode="auto">
          <a:xfrm>
            <a:off x="1677987" y="9084469"/>
            <a:ext cx="17957800" cy="160205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98101" tIns="99051" rIns="198101" bIns="99051" anchor="ctr"/>
          <a:lstStyle/>
          <a:p>
            <a:pPr marL="385197" indent="-385197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5500" b="1" dirty="0">
                <a:latin typeface="Calibri" pitchFamily="34" charset="0"/>
              </a:rPr>
              <a:t>Approximately 70% of patients at the highest risk* are not at optimal &lt; 70 mg/</a:t>
            </a:r>
            <a:r>
              <a:rPr lang="en-US" sz="5500" b="1" dirty="0" err="1">
                <a:latin typeface="Calibri" pitchFamily="34" charset="0"/>
              </a:rPr>
              <a:t>dL</a:t>
            </a:r>
            <a:r>
              <a:rPr lang="en-US" sz="5500" b="1" dirty="0">
                <a:latin typeface="Calibri" pitchFamily="34" charset="0"/>
              </a:rPr>
              <a:t> (1.8 mm/L) LDL-C goal**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466728" y="444500"/>
            <a:ext cx="20424772" cy="2157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198101" tIns="99051" rIns="198101" bIns="99051" numCol="1" anchor="b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Significant Numbers of the </a:t>
            </a:r>
            <a:r>
              <a:rPr lang="en-US" sz="4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Highest Risk</a:t>
            </a:r>
            <a:r>
              <a:rPr lang="en-US" sz="44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 Patients Globally are Unable to Achieve LDL–C Goal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706131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3704" y="1333500"/>
            <a:ext cx="21336002" cy="1419931"/>
          </a:xfrm>
        </p:spPr>
        <p:txBody>
          <a:bodyPr/>
          <a:lstStyle/>
          <a:p>
            <a:r>
              <a:rPr lang="en-GB" sz="6000" b="1" cap="none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Fibrates</a:t>
            </a:r>
            <a:r>
              <a:rPr lang="en-GB" sz="6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And CVD Risk Reduction Among Those With </a:t>
            </a:r>
            <a:r>
              <a:rPr lang="en-GB" sz="6000" b="1" cap="none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Atherogenic</a:t>
            </a:r>
            <a:r>
              <a:rPr lang="en-GB" sz="6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Dyslipidemia</a:t>
            </a:r>
            <a:br>
              <a:rPr lang="en-GB" sz="6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6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TG&gt;1.7mmol/L And HDL &lt;1mmol/L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4130147"/>
            <a:ext cx="20358100" cy="764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4233491" y="12297833"/>
            <a:ext cx="6804095" cy="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8114" tIns="99057" rIns="198114" bIns="99057">
            <a:spAutoFit/>
          </a:bodyPr>
          <a:lstStyle/>
          <a:p>
            <a:r>
              <a:rPr lang="en-GB" i="1" dirty="0">
                <a:solidFill>
                  <a:srgbClr val="FF9900"/>
                </a:solidFill>
                <a:ea typeface="MS PGothic" pitchFamily="34" charset="-128"/>
              </a:rPr>
              <a:t>Sacks et al NEJM 2010</a:t>
            </a:r>
          </a:p>
        </p:txBody>
      </p:sp>
      <p:sp>
        <p:nvSpPr>
          <p:cNvPr id="24581" name="Rounded Rectangle 6"/>
          <p:cNvSpPr>
            <a:spLocks noChangeArrowheads="1"/>
          </p:cNvSpPr>
          <p:nvPr/>
        </p:nvSpPr>
        <p:spPr bwMode="auto">
          <a:xfrm>
            <a:off x="488949" y="5395737"/>
            <a:ext cx="19678651" cy="177069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endParaRPr lang="en-US" sz="10400" dirty="0">
              <a:ea typeface="MS PGothic" pitchFamily="34" charset="-128"/>
            </a:endParaRP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0" y="12050890"/>
            <a:ext cx="13364633" cy="10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5200" b="1" dirty="0">
                <a:solidFill>
                  <a:srgbClr val="FF9900"/>
                </a:solidFill>
                <a:ea typeface="MS PGothic" pitchFamily="34" charset="-128"/>
              </a:rPr>
              <a:t>Target Non HDL Cholesterol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92" y="1182248"/>
            <a:ext cx="17605905" cy="1201075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33479" name="Rectangle 7"/>
          <p:cNvSpPr>
            <a:spLocks noChangeArrowheads="1"/>
          </p:cNvSpPr>
          <p:nvPr/>
        </p:nvSpPr>
        <p:spPr bwMode="auto">
          <a:xfrm>
            <a:off x="2081742" y="3259668"/>
            <a:ext cx="17454033" cy="1453886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lIns="199490" tIns="99746" rIns="199490" bIns="99746" anchor="ctr"/>
          <a:lstStyle/>
          <a:p>
            <a:endParaRPr lang="en-US">
              <a:ea typeface="MS PGothic" pitchFamily="34" charset="-128"/>
            </a:endParaRPr>
          </a:p>
        </p:txBody>
      </p:sp>
      <p:sp>
        <p:nvSpPr>
          <p:cNvPr id="233481" name="Rectangle 9"/>
          <p:cNvSpPr>
            <a:spLocks noChangeArrowheads="1"/>
          </p:cNvSpPr>
          <p:nvPr/>
        </p:nvSpPr>
        <p:spPr bwMode="auto">
          <a:xfrm>
            <a:off x="2026180" y="10442664"/>
            <a:ext cx="17513300" cy="947648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lIns="199490" tIns="99746" rIns="199490" bIns="99746" anchor="ctr"/>
          <a:lstStyle/>
          <a:p>
            <a:endParaRPr lang="en-US">
              <a:ea typeface="MS PGothic" pitchFamily="34" charset="-128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55600" y="296335"/>
            <a:ext cx="20550717" cy="100165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99490" tIns="99746" rIns="199490" bIns="99746">
            <a:spAutoFit/>
          </a:bodyPr>
          <a:lstStyle/>
          <a:p>
            <a:pPr algn="ctr"/>
            <a:r>
              <a:rPr lang="en-GB" sz="5200" b="1" i="1" dirty="0" err="1">
                <a:solidFill>
                  <a:srgbClr val="FF9900"/>
                </a:solidFill>
                <a:latin typeface="Verdana" charset="0"/>
                <a:ea typeface="MS PGothic" pitchFamily="34" charset="-128"/>
              </a:rPr>
              <a:t>Fibrate</a:t>
            </a:r>
            <a:r>
              <a:rPr lang="en-GB" sz="5200" b="1" i="1" dirty="0">
                <a:solidFill>
                  <a:srgbClr val="FF9900"/>
                </a:solidFill>
                <a:latin typeface="Verdana" charset="0"/>
                <a:ea typeface="MS PGothic" pitchFamily="34" charset="-128"/>
              </a:rPr>
              <a:t> meta-analysis of 45, 058 participants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15316965" y="12501033"/>
            <a:ext cx="5818247" cy="75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8114" tIns="99057" rIns="198114" bIns="99057">
            <a:spAutoFit/>
          </a:bodyPr>
          <a:lstStyle/>
          <a:p>
            <a:pPr algn="ctr"/>
            <a:r>
              <a:rPr lang="en-GB" sz="3600" b="1" i="1" dirty="0">
                <a:latin typeface="Verdana" charset="0"/>
                <a:ea typeface="MS PGothic" pitchFamily="34" charset="-128"/>
              </a:rPr>
              <a:t>Jun et al lancet 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9" grpId="0" animBg="1"/>
      <p:bldP spid="23348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" y="592667"/>
            <a:ext cx="21332297" cy="1481667"/>
          </a:xfrm>
        </p:spPr>
        <p:txBody>
          <a:bodyPr/>
          <a:lstStyle/>
          <a:p>
            <a:r>
              <a:rPr lang="en-US" sz="8800" b="1" dirty="0" smtClean="0">
                <a:solidFill>
                  <a:srgbClr val="FF9900"/>
                </a:solidFill>
              </a:rPr>
              <a:t>2) Underestimation of CV Risk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2815167"/>
            <a:ext cx="21158199" cy="8890000"/>
          </a:xfrm>
        </p:spPr>
        <p:txBody>
          <a:bodyPr/>
          <a:lstStyle/>
          <a:p>
            <a:pPr algn="just"/>
            <a:r>
              <a:rPr lang="en-US" sz="4800" dirty="0" smtClean="0">
                <a:solidFill>
                  <a:srgbClr val="C00000"/>
                </a:solidFill>
              </a:rPr>
              <a:t>ACC/AHA provided a CV Risk calculator for estimation of 10-year risk for ASCVD in men and women 40 through 79 years of age.</a:t>
            </a:r>
          </a:p>
          <a:p>
            <a:pPr algn="just"/>
            <a:r>
              <a:rPr lang="en-US" sz="4800" dirty="0" smtClean="0">
                <a:solidFill>
                  <a:srgbClr val="C00000"/>
                </a:solidFill>
              </a:rPr>
              <a:t>But the guidelines also state that,</a:t>
            </a:r>
          </a:p>
          <a:p>
            <a:pPr lvl="1" algn="just"/>
            <a:r>
              <a:rPr lang="en-US" sz="4800" dirty="0" smtClean="0">
                <a:solidFill>
                  <a:srgbClr val="C00000"/>
                </a:solidFill>
              </a:rPr>
              <a:t>‘These estimates may underestimate the risk for persons from some race/ethnic groups, especially American Indians, some Asian Americans (e.g., of south Asian ancestry), and some Hispanics (e.g., Puerto Ricans)’</a:t>
            </a:r>
          </a:p>
          <a:p>
            <a:pPr algn="just"/>
            <a:r>
              <a:rPr lang="en-US" sz="4800" dirty="0" smtClean="0">
                <a:solidFill>
                  <a:srgbClr val="C00000"/>
                </a:solidFill>
              </a:rPr>
              <a:t>Therefore, usage of same CV Risk calculator may underestimate ASCVD risk in Indian population.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537105" y="2518833"/>
            <a:ext cx="20798895" cy="550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buFont typeface="Wingdings" charset="2"/>
              <a:buChar char="ü"/>
            </a:pPr>
            <a:r>
              <a:rPr lang="en-US" sz="6900" dirty="0">
                <a:solidFill>
                  <a:srgbClr val="FF9900"/>
                </a:solidFill>
                <a:ea typeface="MS PGothic" pitchFamily="34" charset="-128"/>
              </a:rPr>
              <a:t>38 year old male</a:t>
            </a:r>
          </a:p>
          <a:p>
            <a:pPr algn="l">
              <a:buFont typeface="Wingdings" charset="2"/>
              <a:buChar char="ü"/>
            </a:pPr>
            <a:r>
              <a:rPr lang="en-US" sz="6900" dirty="0">
                <a:solidFill>
                  <a:srgbClr val="FF9900"/>
                </a:solidFill>
                <a:ea typeface="MS PGothic" pitchFamily="34" charset="-128"/>
              </a:rPr>
              <a:t>Smoker</a:t>
            </a:r>
          </a:p>
          <a:p>
            <a:pPr algn="l">
              <a:buFont typeface="Wingdings" charset="2"/>
              <a:buChar char="ü"/>
            </a:pPr>
            <a:r>
              <a:rPr lang="en-US" sz="6900" dirty="0">
                <a:solidFill>
                  <a:srgbClr val="FF9900"/>
                </a:solidFill>
                <a:ea typeface="MS PGothic" pitchFamily="34" charset="-128"/>
              </a:rPr>
              <a:t>No DM, No HT</a:t>
            </a:r>
          </a:p>
          <a:p>
            <a:pPr algn="l">
              <a:buFont typeface="Wingdings" charset="2"/>
              <a:buChar char="ü"/>
            </a:pPr>
            <a:r>
              <a:rPr lang="en-US" sz="6900" dirty="0">
                <a:solidFill>
                  <a:srgbClr val="FF9900"/>
                </a:solidFill>
                <a:ea typeface="MS PGothic" pitchFamily="34" charset="-128"/>
              </a:rPr>
              <a:t>On routine investigation </a:t>
            </a:r>
          </a:p>
          <a:p>
            <a:pPr algn="l"/>
            <a:r>
              <a:rPr lang="en-US" sz="6900" dirty="0">
                <a:solidFill>
                  <a:srgbClr val="FF9900"/>
                </a:solidFill>
                <a:ea typeface="MS PGothic" pitchFamily="34" charset="-128"/>
              </a:rPr>
              <a:t>   Dyslipidemia TC 180, HDL – 36, LDL- 115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1" y="246944"/>
            <a:ext cx="21332297" cy="1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9500" b="1" dirty="0">
                <a:solidFill>
                  <a:srgbClr val="C00000"/>
                </a:solidFill>
                <a:ea typeface="MS PGothic" pitchFamily="34" charset="-128"/>
              </a:rPr>
              <a:t>Case Study 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1600200" y="8198556"/>
            <a:ext cx="18491200" cy="489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r>
              <a:rPr lang="en-US" sz="6100" b="1" i="1" dirty="0">
                <a:solidFill>
                  <a:srgbClr val="C00000"/>
                </a:solidFill>
              </a:rPr>
              <a:t>Advice :</a:t>
            </a:r>
          </a:p>
          <a:p>
            <a:pPr algn="l"/>
            <a:endParaRPr lang="en-US" sz="6100" b="1" i="1" dirty="0">
              <a:solidFill>
                <a:srgbClr val="C00000"/>
              </a:solidFill>
            </a:endParaRPr>
          </a:p>
          <a:p>
            <a:pPr algn="l">
              <a:buFont typeface="Wingdings" charset="2"/>
              <a:buChar char="ü"/>
            </a:pPr>
            <a:r>
              <a:rPr lang="en-US" sz="6100" b="1" i="1" dirty="0">
                <a:solidFill>
                  <a:srgbClr val="C00000"/>
                </a:solidFill>
              </a:rPr>
              <a:t>Lifestyle modification</a:t>
            </a:r>
          </a:p>
          <a:p>
            <a:pPr algn="l">
              <a:buFont typeface="Wingdings" charset="2"/>
              <a:buChar char="ü"/>
            </a:pPr>
            <a:r>
              <a:rPr lang="en-US" sz="6100" b="1" i="1" dirty="0">
                <a:solidFill>
                  <a:srgbClr val="C00000"/>
                </a:solidFill>
              </a:rPr>
              <a:t>Stop smoking </a:t>
            </a:r>
          </a:p>
          <a:p>
            <a:pPr algn="l">
              <a:buFont typeface="Wingdings" charset="2"/>
              <a:buChar char="ü"/>
            </a:pPr>
            <a:r>
              <a:rPr lang="en-US" sz="6100" b="1" i="1" dirty="0">
                <a:solidFill>
                  <a:srgbClr val="C00000"/>
                </a:solidFill>
              </a:rPr>
              <a:t>No </a:t>
            </a:r>
            <a:r>
              <a:rPr lang="en-US" sz="6100" b="1" i="1" dirty="0" err="1">
                <a:solidFill>
                  <a:srgbClr val="C00000"/>
                </a:solidFill>
              </a:rPr>
              <a:t>statin</a:t>
            </a:r>
            <a:r>
              <a:rPr lang="en-US" sz="6100" b="1" i="1" dirty="0">
                <a:solidFill>
                  <a:srgbClr val="C00000"/>
                </a:solidFill>
              </a:rPr>
              <a:t> because of low ASCVD risk score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1"/>
            <a:ext cx="20091400" cy="1339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11408834"/>
            <a:ext cx="21332297" cy="126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6900" b="1" dirty="0">
                <a:ea typeface="MS PGothic" pitchFamily="34" charset="-128"/>
              </a:rPr>
              <a:t>10 year ASCVD Risk score 4.9% - NO STATIN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2" cstate="print"/>
          <a:srcRect l="8749" t="18750" r="48125" b="31250"/>
          <a:stretch>
            <a:fillRect/>
          </a:stretch>
        </p:blipFill>
        <p:spPr bwMode="auto">
          <a:xfrm>
            <a:off x="4445000" y="3407833"/>
            <a:ext cx="12268200" cy="94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1066800" y="740833"/>
            <a:ext cx="19202400" cy="260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/>
            <a:r>
              <a:rPr lang="en-US" sz="5200" b="1" dirty="0">
                <a:solidFill>
                  <a:srgbClr val="C00000"/>
                </a:solidFill>
                <a:ea typeface="MS PGothic" pitchFamily="34" charset="-128"/>
              </a:rPr>
              <a:t>After 3 months, patient presented with chest discomfort with bilateral arm pain</a:t>
            </a:r>
          </a:p>
          <a:p>
            <a:pPr algn="l"/>
            <a:r>
              <a:rPr lang="en-US" sz="5200" b="1" dirty="0">
                <a:solidFill>
                  <a:srgbClr val="C00000"/>
                </a:solidFill>
                <a:ea typeface="MS PGothic" pitchFamily="34" charset="-128"/>
              </a:rPr>
              <a:t>ECG – Anterior wall MI , PTCA to LAD done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" y="444500"/>
            <a:ext cx="21332297" cy="2222500"/>
          </a:xfrm>
        </p:spPr>
        <p:txBody>
          <a:bodyPr/>
          <a:lstStyle/>
          <a:p>
            <a:r>
              <a:rPr lang="en-US" b="1" dirty="0" smtClean="0">
                <a:solidFill>
                  <a:srgbClr val="FF9900"/>
                </a:solidFill>
              </a:rPr>
              <a:t>Underutilization of </a:t>
            </a:r>
            <a:r>
              <a:rPr lang="en-US" b="1" dirty="0" err="1" smtClean="0">
                <a:solidFill>
                  <a:srgbClr val="FF9900"/>
                </a:solidFill>
              </a:rPr>
              <a:t>Statin</a:t>
            </a:r>
            <a:r>
              <a:rPr lang="en-US" b="1" dirty="0" smtClean="0">
                <a:solidFill>
                  <a:srgbClr val="FF9900"/>
                </a:solidFill>
              </a:rPr>
              <a:t> therapy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77800" y="3265840"/>
            <a:ext cx="20802600" cy="8890000"/>
          </a:xfrm>
        </p:spPr>
        <p:txBody>
          <a:bodyPr/>
          <a:lstStyle/>
          <a:p>
            <a:pPr algn="just"/>
            <a:r>
              <a:rPr lang="en-US" sz="6100" dirty="0" smtClean="0">
                <a:solidFill>
                  <a:srgbClr val="C00000"/>
                </a:solidFill>
              </a:rPr>
              <a:t>Once you underestimate the ASCVD risk in any patient, following the guidelines based on the ASCVD risk will lead to underutilization of </a:t>
            </a:r>
            <a:r>
              <a:rPr lang="en-US" sz="6100" dirty="0" err="1" smtClean="0">
                <a:solidFill>
                  <a:srgbClr val="C00000"/>
                </a:solidFill>
              </a:rPr>
              <a:t>Statin</a:t>
            </a:r>
            <a:r>
              <a:rPr lang="en-US" sz="6100" dirty="0" smtClean="0">
                <a:solidFill>
                  <a:srgbClr val="C00000"/>
                </a:solidFill>
              </a:rPr>
              <a:t> therapy.</a:t>
            </a:r>
          </a:p>
          <a:p>
            <a:pPr algn="just"/>
            <a:endParaRPr lang="en-US" sz="6100" dirty="0" smtClean="0">
              <a:solidFill>
                <a:srgbClr val="C00000"/>
              </a:solidFill>
            </a:endParaRPr>
          </a:p>
          <a:p>
            <a:pPr algn="just"/>
            <a:r>
              <a:rPr lang="en-US" sz="6100" dirty="0" smtClean="0">
                <a:solidFill>
                  <a:srgbClr val="C00000"/>
                </a:solidFill>
              </a:rPr>
              <a:t>The high prevalence of CHD in early age in Indian population further necessitates the usage of </a:t>
            </a:r>
            <a:r>
              <a:rPr lang="en-US" sz="6100" dirty="0" err="1" smtClean="0">
                <a:solidFill>
                  <a:srgbClr val="C00000"/>
                </a:solidFill>
              </a:rPr>
              <a:t>statin</a:t>
            </a:r>
            <a:r>
              <a:rPr lang="en-US" sz="6100" dirty="0" smtClean="0">
                <a:solidFill>
                  <a:srgbClr val="C00000"/>
                </a:solidFill>
              </a:rPr>
              <a:t> therapy earlier &amp; more aggressively.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1332297" cy="2222500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3) Intensity of </a:t>
            </a:r>
            <a:r>
              <a:rPr lang="en-US" dirty="0" err="1" smtClean="0">
                <a:solidFill>
                  <a:srgbClr val="FF9900"/>
                </a:solidFill>
              </a:rPr>
              <a:t>Statin</a:t>
            </a:r>
            <a:endParaRPr lang="en-US" dirty="0" smtClean="0">
              <a:solidFill>
                <a:srgbClr val="FF9900"/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584200" y="2222500"/>
            <a:ext cx="20167600" cy="92837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Additional characteristics that may modify the decision to use higher </a:t>
            </a:r>
            <a:r>
              <a:rPr lang="en-US" dirty="0" err="1" smtClean="0">
                <a:solidFill>
                  <a:srgbClr val="C00000"/>
                </a:solidFill>
              </a:rPr>
              <a:t>statin</a:t>
            </a:r>
            <a:r>
              <a:rPr lang="en-US" dirty="0" smtClean="0">
                <a:solidFill>
                  <a:srgbClr val="C00000"/>
                </a:solidFill>
              </a:rPr>
              <a:t> intensities may include, but are not limited to: 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History of hemorrhagic stroke. 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Asian ancestry. 	</a:t>
            </a:r>
          </a:p>
          <a:p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89800" y="12149667"/>
            <a:ext cx="13690600" cy="1182248"/>
          </a:xfrm>
          <a:noFill/>
        </p:spPr>
        <p:txBody>
          <a:bodyPr/>
          <a:lstStyle/>
          <a:p>
            <a:r>
              <a:rPr lang="en-US" sz="3500" b="1" i="1" dirty="0">
                <a:solidFill>
                  <a:schemeClr val="tx1"/>
                </a:solidFill>
                <a:latin typeface="Arial" charset="0"/>
              </a:rPr>
              <a:t>Stone NJ, et al. Journal of the American College of Cardiology (2013), </a:t>
            </a:r>
            <a:r>
              <a:rPr lang="en-US" sz="3500" b="1" i="1" dirty="0" err="1">
                <a:solidFill>
                  <a:schemeClr val="tx1"/>
                </a:solidFill>
                <a:latin typeface="Arial" charset="0"/>
              </a:rPr>
              <a:t>doi</a:t>
            </a:r>
            <a:r>
              <a:rPr lang="en-US" sz="3500" b="1" i="1" dirty="0">
                <a:solidFill>
                  <a:schemeClr val="tx1"/>
                </a:solidFill>
                <a:latin typeface="Arial" charset="0"/>
              </a:rPr>
              <a:t>: 10.1016/j.jacc.2013.11.002.</a:t>
            </a:r>
          </a:p>
          <a:p>
            <a:endParaRPr lang="en-US" sz="3500" b="1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26242" y="1037167"/>
            <a:ext cx="16283517" cy="112606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4800" y="1333500"/>
            <a:ext cx="15824200" cy="9630833"/>
          </a:xfrm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705" y="296335"/>
            <a:ext cx="21332295" cy="10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5200" b="1" dirty="0">
                <a:solidFill>
                  <a:srgbClr val="C00000"/>
                </a:solidFill>
                <a:latin typeface="Cambria" charset="0"/>
                <a:ea typeface="MS PGothic" pitchFamily="34" charset="-128"/>
              </a:rPr>
              <a:t>IRIS Study – efficacy of low and moderate doses of </a:t>
            </a:r>
            <a:r>
              <a:rPr lang="en-US" sz="5200" b="1" dirty="0" err="1">
                <a:solidFill>
                  <a:srgbClr val="C00000"/>
                </a:solidFill>
                <a:latin typeface="Cambria" charset="0"/>
                <a:ea typeface="MS PGothic" pitchFamily="34" charset="-128"/>
              </a:rPr>
              <a:t>statins</a:t>
            </a:r>
            <a:r>
              <a:rPr lang="en-US" sz="5200" b="1" dirty="0">
                <a:solidFill>
                  <a:srgbClr val="C00000"/>
                </a:solidFill>
                <a:latin typeface="Cambria" charset="0"/>
                <a:ea typeface="MS PGothic" pitchFamily="34" charset="-128"/>
              </a:rPr>
              <a:t>   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33400" y="10964333"/>
            <a:ext cx="20447000" cy="241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/>
            <a:r>
              <a:rPr lang="en-US" b="1" dirty="0">
                <a:solidFill>
                  <a:srgbClr val="FF9900"/>
                </a:solidFill>
                <a:ea typeface="MS PGothic" pitchFamily="34" charset="-128"/>
              </a:rPr>
              <a:t>The heightened </a:t>
            </a:r>
            <a:r>
              <a:rPr lang="en-US" b="1" dirty="0" err="1">
                <a:solidFill>
                  <a:srgbClr val="FF9900"/>
                </a:solidFill>
                <a:ea typeface="MS PGothic" pitchFamily="34" charset="-128"/>
              </a:rPr>
              <a:t>statin</a:t>
            </a:r>
            <a:r>
              <a:rPr lang="en-US" b="1" dirty="0">
                <a:solidFill>
                  <a:srgbClr val="FF9900"/>
                </a:solidFill>
                <a:ea typeface="MS PGothic" pitchFamily="34" charset="-128"/>
              </a:rPr>
              <a:t> response in Asians – May increase side effects in higher doses : 1) Lower BMI</a:t>
            </a:r>
          </a:p>
          <a:p>
            <a:pPr algn="l"/>
            <a:r>
              <a:rPr lang="en-US" b="1" dirty="0">
                <a:solidFill>
                  <a:srgbClr val="FF9900"/>
                </a:solidFill>
                <a:ea typeface="MS PGothic" pitchFamily="34" charset="-128"/>
              </a:rPr>
              <a:t>	2) Slower </a:t>
            </a:r>
            <a:r>
              <a:rPr lang="en-US" b="1" dirty="0" err="1">
                <a:solidFill>
                  <a:srgbClr val="FF9900"/>
                </a:solidFill>
                <a:ea typeface="MS PGothic" pitchFamily="34" charset="-128"/>
              </a:rPr>
              <a:t>Statin</a:t>
            </a:r>
            <a:r>
              <a:rPr lang="en-US" b="1" dirty="0">
                <a:solidFill>
                  <a:srgbClr val="FF9900"/>
                </a:solidFill>
                <a:ea typeface="MS PGothic" pitchFamily="34" charset="-128"/>
              </a:rPr>
              <a:t> metabolism</a:t>
            </a: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13986933" y="12699119"/>
            <a:ext cx="7289800" cy="6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r"/>
            <a:r>
              <a:rPr lang="en-US" sz="2600" b="1" i="1" dirty="0">
                <a:solidFill>
                  <a:srgbClr val="C00000"/>
                </a:solidFill>
                <a:ea typeface="MS PGothic" pitchFamily="34" charset="-128"/>
              </a:rPr>
              <a:t>J </a:t>
            </a:r>
            <a:r>
              <a:rPr lang="en-US" sz="2600" b="1" i="1" dirty="0" err="1">
                <a:solidFill>
                  <a:srgbClr val="C00000"/>
                </a:solidFill>
                <a:ea typeface="MS PGothic" pitchFamily="34" charset="-128"/>
              </a:rPr>
              <a:t>Clin</a:t>
            </a:r>
            <a:r>
              <a:rPr lang="en-US" sz="2600" b="1" i="1" dirty="0">
                <a:solidFill>
                  <a:srgbClr val="C00000"/>
                </a:solidFill>
                <a:ea typeface="MS PGothic" pitchFamily="34" charset="-128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ea typeface="MS PGothic" pitchFamily="34" charset="-128"/>
              </a:rPr>
              <a:t>Pharmacol</a:t>
            </a:r>
            <a:r>
              <a:rPr lang="en-US" sz="2600" b="1" i="1" dirty="0">
                <a:solidFill>
                  <a:srgbClr val="C00000"/>
                </a:solidFill>
                <a:ea typeface="MS PGothic" pitchFamily="34" charset="-128"/>
              </a:rPr>
              <a:t>. 2004;44:1083e1105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14374"/>
            <a:ext cx="21336000" cy="1248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Management of difficult dyslipidemia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7665" y="5368413"/>
            <a:ext cx="14364930" cy="3833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453" tIns="69453" rIns="69453" bIns="69453" numCol="1" spcCol="38100" rtlCol="0" anchor="ctr">
            <a:spAutoFit/>
          </a:bodyPr>
          <a:lstStyle/>
          <a:p>
            <a:pPr marL="1143000" marR="0" indent="-1143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6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Familial </a:t>
            </a:r>
            <a:r>
              <a:rPr lang="en-US" sz="6000" b="1" dirty="0" smtClean="0">
                <a:solidFill>
                  <a:srgbClr val="C00000"/>
                </a:solidFill>
              </a:rPr>
              <a:t>Hypercholesterolemia</a:t>
            </a:r>
          </a:p>
          <a:p>
            <a:pPr marL="1143000" marR="0" indent="-1143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6000" b="1" i="0" u="none" strike="noStrike" cap="none" spc="0" normalizeH="0" baseline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1143000" marR="0" indent="-1143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6000" b="1" dirty="0" err="1" smtClean="0">
                <a:solidFill>
                  <a:srgbClr val="C00000"/>
                </a:solidFill>
              </a:rPr>
              <a:t>Statin</a:t>
            </a:r>
            <a:r>
              <a:rPr lang="en-US" sz="6000" b="1" dirty="0" smtClean="0">
                <a:solidFill>
                  <a:srgbClr val="C00000"/>
                </a:solidFill>
              </a:rPr>
              <a:t> Intolerance</a:t>
            </a:r>
          </a:p>
          <a:p>
            <a:pPr marL="1143000" marR="0" indent="-11430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1" y="592668"/>
            <a:ext cx="21332297" cy="140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7800" b="1" dirty="0">
                <a:solidFill>
                  <a:srgbClr val="FF9900"/>
                </a:solidFill>
                <a:latin typeface="Cambria" charset="0"/>
                <a:ea typeface="MS PGothic" pitchFamily="34" charset="-128"/>
              </a:rPr>
              <a:t>Moderate intensity </a:t>
            </a:r>
            <a:r>
              <a:rPr lang="en-US" sz="7800" b="1" dirty="0" err="1">
                <a:solidFill>
                  <a:srgbClr val="FF9900"/>
                </a:solidFill>
                <a:latin typeface="Cambria" charset="0"/>
                <a:ea typeface="MS PGothic" pitchFamily="34" charset="-128"/>
              </a:rPr>
              <a:t>statins</a:t>
            </a:r>
            <a:r>
              <a:rPr lang="en-US" sz="7800" b="1" dirty="0">
                <a:solidFill>
                  <a:srgbClr val="FF9900"/>
                </a:solidFill>
                <a:latin typeface="Cambria" charset="0"/>
                <a:ea typeface="MS PGothic" pitchFamily="34" charset="-128"/>
              </a:rPr>
              <a:t> for all Indians ?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711200" y="2222500"/>
            <a:ext cx="19735800" cy="864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l">
              <a:buFont typeface="Wingdings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&gt;50% of LDL as desired by guidelines</a:t>
            </a:r>
          </a:p>
          <a:p>
            <a:pPr algn="l">
              <a:buFont typeface="Wingdings" charset="2"/>
              <a:buChar char="ü"/>
            </a:pP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 algn="l">
              <a:buFont typeface="Wingdings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Better tolerated – less </a:t>
            </a:r>
            <a:r>
              <a:rPr lang="en-US" sz="6100" dirty="0" err="1">
                <a:solidFill>
                  <a:schemeClr val="tx1"/>
                </a:solidFill>
                <a:ea typeface="MS PGothic" pitchFamily="34" charset="-128"/>
              </a:rPr>
              <a:t>myalgia</a:t>
            </a: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 and </a:t>
            </a:r>
            <a:r>
              <a:rPr lang="en-US" sz="6100" dirty="0" err="1">
                <a:solidFill>
                  <a:schemeClr val="tx1"/>
                </a:solidFill>
                <a:ea typeface="MS PGothic" pitchFamily="34" charset="-128"/>
              </a:rPr>
              <a:t>transaminitis</a:t>
            </a: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 algn="l">
              <a:buFont typeface="Wingdings" charset="2"/>
              <a:buChar char="ü"/>
            </a:pP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 algn="l">
              <a:buFont typeface="Wingdings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Less incidence of new DM ( 0.1/100 vs. 0.3/100)</a:t>
            </a:r>
          </a:p>
          <a:p>
            <a:pPr algn="l"/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 algn="l">
              <a:buFont typeface="Wingdings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Cost effective  </a:t>
            </a:r>
          </a:p>
          <a:p>
            <a:pPr algn="l">
              <a:buFont typeface="Wingdings" charset="2"/>
              <a:buChar char="ü"/>
            </a:pPr>
            <a:endParaRPr lang="en-US" sz="6100" dirty="0">
              <a:solidFill>
                <a:schemeClr val="tx1"/>
              </a:solidFill>
              <a:ea typeface="MS PGothic" pitchFamily="34" charset="-128"/>
            </a:endParaRPr>
          </a:p>
          <a:p>
            <a:pPr algn="l">
              <a:buFont typeface="Wingdings" charset="2"/>
              <a:buChar char="ü"/>
            </a:pP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Safe to add Non </a:t>
            </a:r>
            <a:r>
              <a:rPr lang="en-US" sz="6100" dirty="0" err="1">
                <a:solidFill>
                  <a:schemeClr val="tx1"/>
                </a:solidFill>
                <a:ea typeface="MS PGothic" pitchFamily="34" charset="-128"/>
              </a:rPr>
              <a:t>statin</a:t>
            </a:r>
            <a:r>
              <a:rPr lang="en-US" sz="6100" dirty="0">
                <a:solidFill>
                  <a:schemeClr val="tx1"/>
                </a:solidFill>
                <a:ea typeface="MS PGothic" pitchFamily="34" charset="-128"/>
              </a:rPr>
              <a:t> lipid lowering drug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" y="10871015"/>
            <a:ext cx="21332297" cy="18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5200" b="1" dirty="0">
                <a:solidFill>
                  <a:srgbClr val="C00000"/>
                </a:solidFill>
                <a:ea typeface="MS PGothic" pitchFamily="34" charset="-128"/>
              </a:rPr>
              <a:t>Indian consensus recommendation suggest high intensity </a:t>
            </a:r>
            <a:r>
              <a:rPr lang="en-US" sz="5200" b="1" dirty="0" err="1">
                <a:solidFill>
                  <a:srgbClr val="C00000"/>
                </a:solidFill>
                <a:ea typeface="MS PGothic" pitchFamily="34" charset="-128"/>
              </a:rPr>
              <a:t>statin</a:t>
            </a:r>
            <a:r>
              <a:rPr lang="en-US" sz="5200" b="1" dirty="0">
                <a:solidFill>
                  <a:srgbClr val="C00000"/>
                </a:solidFill>
                <a:ea typeface="MS PGothic" pitchFamily="34" charset="-128"/>
              </a:rPr>
              <a:t> in ACS patient for at least 3 months.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3" descr="http://timesofindia.indiatimes.com/photo/30496067.cm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370667"/>
            <a:ext cx="20447000" cy="10223500"/>
          </a:xfrm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8890001" y="12569472"/>
            <a:ext cx="12264497" cy="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ea typeface="MS PGothic" pitchFamily="34" charset="-128"/>
              </a:rPr>
              <a:t>Times of India, 16 Feb’2014</a:t>
            </a:r>
          </a:p>
        </p:txBody>
      </p:sp>
      <p:sp>
        <p:nvSpPr>
          <p:cNvPr id="48132" name="Title 1"/>
          <p:cNvSpPr txBox="1">
            <a:spLocks/>
          </p:cNvSpPr>
          <p:nvPr/>
        </p:nvSpPr>
        <p:spPr bwMode="auto">
          <a:xfrm>
            <a:off x="1" y="0"/>
            <a:ext cx="2133229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 anchor="ctr"/>
          <a:lstStyle/>
          <a:p>
            <a:pPr algn="ctr" eaLnBrk="0" hangingPunct="0"/>
            <a:r>
              <a:rPr lang="en-US" sz="9500" b="1" dirty="0">
                <a:solidFill>
                  <a:srgbClr val="FF9900"/>
                </a:solidFill>
                <a:latin typeface="Times New Roman" charset="0"/>
                <a:ea typeface="MS PGothic" pitchFamily="34" charset="-128"/>
              </a:rPr>
              <a:t>Indian perspective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1" y="1333501"/>
            <a:ext cx="21332297" cy="10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8114" tIns="99057" rIns="198114" bIns="99057">
            <a:spAutoFit/>
          </a:bodyPr>
          <a:lstStyle/>
          <a:p>
            <a:pPr algn="ctr"/>
            <a:r>
              <a:rPr lang="en-US" sz="5200" b="1" dirty="0">
                <a:solidFill>
                  <a:srgbClr val="FF9900"/>
                </a:solidFill>
                <a:ea typeface="MS PGothic" pitchFamily="34" charset="-128"/>
              </a:rPr>
              <a:t>Docs: Not US’s, Indian norms needed to check cholesterol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ID" val="5407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n7028 footer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n7028 footers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69453" tIns="69453" rIns="69453" bIns="69453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9453" tIns="69453" rIns="69453" bIns="69453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69453" tIns="69453" rIns="69453" bIns="69453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9453" tIns="69453" rIns="69453" bIns="69453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4467</Words>
  <Application>Microsoft Office PowerPoint</Application>
  <PresentationFormat>Custom</PresentationFormat>
  <Paragraphs>741</Paragraphs>
  <Slides>91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White</vt:lpstr>
      <vt:lpstr>Slide 1</vt:lpstr>
      <vt:lpstr>Slide 2</vt:lpstr>
      <vt:lpstr>Multiple Factors Contribute to Increased CV  Risk, and Lipid Disorders are a Critical Component </vt:lpstr>
      <vt:lpstr>Slide 4</vt:lpstr>
      <vt:lpstr>AHA/ACC, AACE, IAS, ESC/EAS, and ADA Recommend LDL-C Lowering to Reduce CVD Risk</vt:lpstr>
      <vt:lpstr>Slide 6</vt:lpstr>
      <vt:lpstr>Slide 7</vt:lpstr>
      <vt:lpstr>Slide 8</vt:lpstr>
      <vt:lpstr>Slide 9</vt:lpstr>
      <vt:lpstr>Slide 10</vt:lpstr>
      <vt:lpstr>Slide 11</vt:lpstr>
      <vt:lpstr>Familial Hypercholesterolemia</vt:lpstr>
      <vt:lpstr>Estimated per cent of individuals diagnosed with familial hypercholesterolaemia in different countries/territories</vt:lpstr>
      <vt:lpstr>Slide 14</vt:lpstr>
      <vt:lpstr>Visible Signs of FH</vt:lpstr>
      <vt:lpstr>Slide 16</vt:lpstr>
      <vt:lpstr>Slide 17</vt:lpstr>
      <vt:lpstr>IMPROVE-IT:  Study Design</vt:lpstr>
      <vt:lpstr>IMPROVE-IT:  LDL-C and Lipid Changes</vt:lpstr>
      <vt:lpstr>IMPROVE-IT:  Primary Endpoint – ITT Cardiovascular death, MI, documented unstable angina requiring rehospitalization, coronary revascularization (≥30 days), or stroke</vt:lpstr>
      <vt:lpstr>Slide 21</vt:lpstr>
      <vt:lpstr>Statin Intolerance</vt:lpstr>
      <vt:lpstr>PRIMO Study</vt:lpstr>
      <vt:lpstr>Statin Myopathy (AHA/ACC/NHLBI)</vt:lpstr>
      <vt:lpstr>Incidence of Muscle Adverse Effects</vt:lpstr>
      <vt:lpstr>Factors That Increase the Risk of Statin-Induced Myopathy</vt:lpstr>
      <vt:lpstr>Slide 27</vt:lpstr>
      <vt:lpstr>Slide 28</vt:lpstr>
      <vt:lpstr>Pitavastatin For Statin Intolerant Patients</vt:lpstr>
      <vt:lpstr>Coenzyme Q10 Supplementation for the Treatment of Statin Associated Myopathy</vt:lpstr>
      <vt:lpstr>Slide 31</vt:lpstr>
      <vt:lpstr>Vitamin D deficiency &amp; Myalgia: Mechanism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IMPROVE-IT:  Baseline Characteristics</vt:lpstr>
      <vt:lpstr>IMPROVE-IT:  Safety – ITT</vt:lpstr>
      <vt:lpstr>Slide 47</vt:lpstr>
      <vt:lpstr>Proposed algorithm for the management of statin-associated myopathy. </vt:lpstr>
      <vt:lpstr>Slide 49</vt:lpstr>
      <vt:lpstr>Are These guidelines  relevant to Indian population?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Familial Hypercholesterolemia </vt:lpstr>
      <vt:lpstr>2013 ACC/AHA Guideline -   Statin Treatment Recommendations</vt:lpstr>
      <vt:lpstr>Slide 61</vt:lpstr>
      <vt:lpstr>Slide 62</vt:lpstr>
      <vt:lpstr>The LAPLACE-2 Trial: A Phase 3, Double-blind, Randomized, Placebo and Ezetimibe Controlled, Multicenter Study to Evaluate Safety, Tolerability and Efficacy of Evolocumab (AMG 145) in Combination With Statin Therapy in Subjects With Primary Hypercholesterolemia and Mixed Dyslipidemia </vt:lpstr>
      <vt:lpstr>Proposed algorithm for the management of statin-associated myopathy. 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Despite Recommendations for LDL-C Lowering, Many Adults with high LDL-C Were Not Treated or Not Able to Achieve Their Goal</vt:lpstr>
      <vt:lpstr>Slide 73</vt:lpstr>
      <vt:lpstr>Slide 74</vt:lpstr>
      <vt:lpstr>Are These guidelines  relevant to Indian population?</vt:lpstr>
      <vt:lpstr>Slide 76</vt:lpstr>
      <vt:lpstr>1) Atherogenic Dyslipidemia</vt:lpstr>
      <vt:lpstr>Role of non statins</vt:lpstr>
      <vt:lpstr>When to add Fibrates ?</vt:lpstr>
      <vt:lpstr>Fibrates And CVD Risk Reduction Among Those With Atherogenic Dyslipidemia TG&gt;1.7mmol/L And HDL &lt;1mmol/L</vt:lpstr>
      <vt:lpstr>Slide 81</vt:lpstr>
      <vt:lpstr>2) Underestimation of CV Risk</vt:lpstr>
      <vt:lpstr>Slide 83</vt:lpstr>
      <vt:lpstr>Slide 84</vt:lpstr>
      <vt:lpstr>Slide 85</vt:lpstr>
      <vt:lpstr>Underutilization of Statin therapy</vt:lpstr>
      <vt:lpstr>3) Intensity of Statin</vt:lpstr>
      <vt:lpstr>Slide 88</vt:lpstr>
      <vt:lpstr>Slide 89</vt:lpstr>
      <vt:lpstr>Slide 90</vt:lpstr>
      <vt:lpstr>Slide 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79</cp:revision>
  <dcterms:created xsi:type="dcterms:W3CDTF">2016-10-15T02:45:08Z</dcterms:created>
  <dcterms:modified xsi:type="dcterms:W3CDTF">2016-10-15T11:57:46Z</dcterms:modified>
</cp:coreProperties>
</file>