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0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0" r:id="rId10"/>
    <p:sldId id="301" r:id="rId11"/>
    <p:sldId id="264" r:id="rId12"/>
    <p:sldId id="265" r:id="rId13"/>
    <p:sldId id="266" r:id="rId14"/>
    <p:sldId id="308" r:id="rId15"/>
    <p:sldId id="271" r:id="rId16"/>
    <p:sldId id="272" r:id="rId17"/>
    <p:sldId id="273" r:id="rId18"/>
    <p:sldId id="307" r:id="rId19"/>
    <p:sldId id="274" r:id="rId20"/>
    <p:sldId id="306" r:id="rId21"/>
    <p:sldId id="278" r:id="rId22"/>
    <p:sldId id="279" r:id="rId23"/>
    <p:sldId id="284" r:id="rId24"/>
    <p:sldId id="281" r:id="rId25"/>
    <p:sldId id="282" r:id="rId26"/>
    <p:sldId id="283" r:id="rId27"/>
    <p:sldId id="294" r:id="rId28"/>
    <p:sldId id="302" r:id="rId29"/>
    <p:sldId id="295" r:id="rId30"/>
    <p:sldId id="296" r:id="rId31"/>
    <p:sldId id="298" r:id="rId32"/>
    <p:sldId id="287" r:id="rId33"/>
    <p:sldId id="291" r:id="rId34"/>
    <p:sldId id="288" r:id="rId35"/>
    <p:sldId id="289" r:id="rId36"/>
    <p:sldId id="290" r:id="rId37"/>
    <p:sldId id="292" r:id="rId38"/>
    <p:sldId id="293" r:id="rId39"/>
    <p:sldId id="286" r:id="rId40"/>
    <p:sldId id="285" r:id="rId41"/>
    <p:sldId id="303" r:id="rId42"/>
    <p:sldId id="30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9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529B8-BF12-9B43-8C9A-9F3DE01CF071}" type="datetimeFigureOut">
              <a:rPr lang="en-US" smtClean="0"/>
              <a:t>15/10/16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F7954-5DA3-C646-A815-F9727CFF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22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34625F-F2C5-434F-80AC-C5BF1DA01AC8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187450" y="609600"/>
            <a:ext cx="9347200" cy="70104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B83584-C8AC-DA4C-8406-124F58427278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187450" y="609600"/>
            <a:ext cx="9347200" cy="70104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15 October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15 October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15 October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15 October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15 October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15 October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15 October 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15 October 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15 October 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15 October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15 October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85921-A91A-409C-921C-0E0EC1E750EC}" type="datetime2">
              <a:rPr lang="en-US" smtClean="0"/>
              <a:t>Saturday, 15 October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Optimal Duration of Dual </a:t>
            </a:r>
            <a:r>
              <a:rPr lang="en-US" dirty="0" err="1" smtClean="0"/>
              <a:t>Antipletlet</a:t>
            </a:r>
            <a:r>
              <a:rPr lang="en-US" dirty="0" smtClean="0"/>
              <a:t> Treatment (DAPT)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662" y="3772238"/>
            <a:ext cx="6632708" cy="2007203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 err="1" smtClean="0"/>
              <a:t>Subhash</a:t>
            </a:r>
            <a:r>
              <a:rPr lang="en-US" sz="5100" dirty="0" smtClean="0"/>
              <a:t> Chandra MD,DM,FACC,FCSI</a:t>
            </a:r>
          </a:p>
          <a:p>
            <a:r>
              <a:rPr lang="en-US" sz="5100" dirty="0" err="1" smtClean="0"/>
              <a:t>Chairman,Cardiac</a:t>
            </a:r>
            <a:r>
              <a:rPr lang="en-US" sz="5100" dirty="0" smtClean="0"/>
              <a:t> Sciences,</a:t>
            </a:r>
          </a:p>
          <a:p>
            <a:r>
              <a:rPr lang="en-US" sz="5100" dirty="0" smtClean="0"/>
              <a:t>BLK Super </a:t>
            </a:r>
            <a:r>
              <a:rPr lang="en-US" sz="5100" dirty="0" err="1" smtClean="0"/>
              <a:t>Speciality</a:t>
            </a:r>
            <a:r>
              <a:rPr lang="en-US" sz="5100" dirty="0" smtClean="0"/>
              <a:t> Hospital,</a:t>
            </a:r>
          </a:p>
          <a:p>
            <a:r>
              <a:rPr lang="en-US" sz="5100" dirty="0" smtClean="0"/>
              <a:t>New Delhi</a:t>
            </a:r>
          </a:p>
          <a:p>
            <a:r>
              <a:rPr lang="en-US" dirty="0" smtClean="0"/>
              <a:t>Annual API Delhi 15</a:t>
            </a:r>
            <a:r>
              <a:rPr lang="en-US" baseline="30000" dirty="0" smtClean="0"/>
              <a:t>th</a:t>
            </a:r>
            <a:r>
              <a:rPr lang="en-US" dirty="0" smtClean="0"/>
              <a:t> Oct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67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95" y="130242"/>
            <a:ext cx="8876126" cy="672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2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9144000" cy="660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8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"/>
            <a:ext cx="9144000" cy="663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3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"/>
            <a:ext cx="9144000" cy="66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2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0"/>
            <a:ext cx="9144000" cy="583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9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00"/>
            <a:ext cx="9144000" cy="596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0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9144000" cy="63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3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9144000" cy="600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41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9144000" cy="659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23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700"/>
            <a:ext cx="9144000" cy="60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2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9144000" cy="67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16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6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9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0"/>
            <a:ext cx="8425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8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5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9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0"/>
            <a:ext cx="9144000" cy="505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4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7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3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6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9144000" cy="614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2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1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6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922"/>
            <a:ext cx="9144000" cy="649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1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6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79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83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0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49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2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3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609600"/>
          </a:xfrm>
        </p:spPr>
        <p:txBody>
          <a:bodyPr>
            <a:normAutofit fontScale="90000"/>
          </a:bodyPr>
          <a:lstStyle/>
          <a:p>
            <a:r>
              <a:rPr lang="en-US" sz="2400" b="1">
                <a:solidFill>
                  <a:schemeClr val="accent2"/>
                </a:solidFill>
                <a:latin typeface="Arial" charset="0"/>
                <a:ea typeface="ＭＳ Ｐゴシック" charset="0"/>
              </a:rPr>
              <a:t>Duration of DAPT in Patients With </a:t>
            </a:r>
            <a:br>
              <a:rPr lang="en-US" sz="2400" b="1">
                <a:solidFill>
                  <a:schemeClr val="accent2"/>
                </a:solidFill>
                <a:latin typeface="Arial" charset="0"/>
                <a:ea typeface="ＭＳ Ｐゴシック" charset="0"/>
              </a:rPr>
            </a:br>
            <a:r>
              <a:rPr lang="en-US" sz="2400" b="1">
                <a:solidFill>
                  <a:schemeClr val="accent2"/>
                </a:solidFill>
                <a:latin typeface="Arial" charset="0"/>
                <a:ea typeface="ＭＳ Ｐゴシック" charset="0"/>
              </a:rPr>
              <a:t>SIHD Treated With PCI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1062038"/>
          <a:ext cx="8305800" cy="4724400"/>
        </p:xfrm>
        <a:graphic>
          <a:graphicData uri="http://schemas.openxmlformats.org/drawingml/2006/table">
            <a:tbl>
              <a:tblPr firstRow="1" firstCol="1" bandRow="1"/>
              <a:tblGrid>
                <a:gridCol w="889779"/>
                <a:gridCol w="1027910"/>
                <a:gridCol w="6388111"/>
              </a:tblGrid>
              <a:tr h="3937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/>
                        </a:rPr>
                        <a:t>COR</a:t>
                      </a:r>
                      <a:endParaRPr lang="en-US" sz="24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/>
                        </a:rPr>
                        <a:t>LOE</a:t>
                      </a:r>
                      <a:endParaRPr lang="en-US" sz="24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/>
                        </a:rPr>
                        <a:t>Recommendations</a:t>
                      </a:r>
                      <a:endParaRPr lang="en-US" sz="24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8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n-lt"/>
                          <a:ea typeface="Times New Roman"/>
                        </a:rPr>
                        <a:t>I</a:t>
                      </a:r>
                      <a:endParaRPr lang="en-US" sz="24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n-lt"/>
                          <a:ea typeface="Times New Roman"/>
                        </a:rPr>
                        <a:t>A</a:t>
                      </a:r>
                      <a:endParaRPr lang="en-US" sz="24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n-US" sz="2400" b="0" dirty="0">
                          <a:effectLst/>
                          <a:latin typeface="+mn-lt"/>
                          <a:ea typeface="Times New Roman"/>
                        </a:rPr>
                        <a:t>In patients with SIHD treated with DAPT after BMS implantation, P2Y</a:t>
                      </a:r>
                      <a:r>
                        <a:rPr lang="en-US" sz="2400" b="0" baseline="-25000" dirty="0">
                          <a:effectLst/>
                          <a:latin typeface="+mn-lt"/>
                          <a:ea typeface="Times New Roman"/>
                        </a:rPr>
                        <a:t>12</a:t>
                      </a:r>
                      <a:r>
                        <a:rPr lang="en-US" sz="2400" b="0" dirty="0">
                          <a:effectLst/>
                          <a:latin typeface="+mn-lt"/>
                          <a:ea typeface="Times New Roman"/>
                        </a:rPr>
                        <a:t> inhibitor </a:t>
                      </a:r>
                      <a:r>
                        <a:rPr lang="en-US" sz="2400" b="0" dirty="0" smtClean="0">
                          <a:effectLst/>
                          <a:latin typeface="+mn-lt"/>
                          <a:ea typeface="Times New Roman"/>
                        </a:rPr>
                        <a:t>therapy (</a:t>
                      </a:r>
                      <a:r>
                        <a:rPr lang="en-US" sz="2400" b="0" dirty="0" err="1" smtClean="0">
                          <a:effectLst/>
                          <a:latin typeface="+mn-lt"/>
                          <a:ea typeface="Times New Roman"/>
                        </a:rPr>
                        <a:t>clopidogrel</a:t>
                      </a:r>
                      <a:r>
                        <a:rPr lang="en-US" sz="2400" b="0" dirty="0" smtClean="0">
                          <a:effectLst/>
                          <a:latin typeface="+mn-lt"/>
                          <a:ea typeface="Times New Roman"/>
                        </a:rPr>
                        <a:t>) </a:t>
                      </a:r>
                      <a:r>
                        <a:rPr lang="en-US" sz="2400" b="0" dirty="0">
                          <a:effectLst/>
                          <a:latin typeface="+mn-lt"/>
                          <a:ea typeface="Times New Roman"/>
                        </a:rPr>
                        <a:t>should be given for a minimum of 1 </a:t>
                      </a:r>
                      <a:r>
                        <a:rPr lang="en-US" sz="2400" b="0" dirty="0" smtClean="0">
                          <a:effectLst/>
                          <a:latin typeface="+mn-lt"/>
                          <a:ea typeface="Times New Roman"/>
                        </a:rPr>
                        <a:t>month.</a:t>
                      </a:r>
                      <a:endParaRPr lang="en-US" sz="2400" b="0" dirty="0"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8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n-lt"/>
                          <a:ea typeface="Times New Roman"/>
                        </a:rPr>
                        <a:t>I</a:t>
                      </a:r>
                      <a:endParaRPr lang="en-US" sz="24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n-lt"/>
                          <a:ea typeface="Times New Roman"/>
                        </a:rPr>
                        <a:t>B-R </a:t>
                      </a:r>
                      <a:r>
                        <a:rPr lang="en-US" sz="2400" b="0" baseline="30000" dirty="0">
                          <a:effectLst/>
                          <a:latin typeface="+mn-lt"/>
                          <a:ea typeface="Times New Roman"/>
                        </a:rPr>
                        <a:t>SR</a:t>
                      </a:r>
                      <a:endParaRPr lang="en-US" sz="24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n-US" sz="2400" b="0" dirty="0">
                          <a:effectLst/>
                          <a:latin typeface="+mn-lt"/>
                          <a:ea typeface="Times New Roman"/>
                        </a:rPr>
                        <a:t>In patients with SIHD treated with DAPT after DES implantation, P2Y</a:t>
                      </a:r>
                      <a:r>
                        <a:rPr lang="en-US" sz="2400" b="0" baseline="-25000" dirty="0">
                          <a:effectLst/>
                          <a:latin typeface="+mn-lt"/>
                          <a:ea typeface="Times New Roman"/>
                        </a:rPr>
                        <a:t>12</a:t>
                      </a:r>
                      <a:r>
                        <a:rPr lang="en-US" sz="2400" b="0" dirty="0">
                          <a:effectLst/>
                          <a:latin typeface="+mn-lt"/>
                          <a:ea typeface="Times New Roman"/>
                        </a:rPr>
                        <a:t> inhibitor </a:t>
                      </a:r>
                      <a:r>
                        <a:rPr lang="en-US" sz="2400" b="0" dirty="0" smtClean="0">
                          <a:effectLst/>
                          <a:latin typeface="+mn-lt"/>
                          <a:ea typeface="Times New Roman"/>
                        </a:rPr>
                        <a:t>therapy (</a:t>
                      </a:r>
                      <a:r>
                        <a:rPr lang="en-US" sz="2400" b="0" dirty="0" err="1" smtClean="0">
                          <a:effectLst/>
                          <a:latin typeface="+mn-lt"/>
                          <a:ea typeface="Times New Roman"/>
                        </a:rPr>
                        <a:t>clopidogrel</a:t>
                      </a:r>
                      <a:r>
                        <a:rPr lang="en-US" sz="2400" b="0" dirty="0" smtClean="0">
                          <a:effectLst/>
                          <a:latin typeface="+mn-lt"/>
                          <a:ea typeface="Times New Roman"/>
                        </a:rPr>
                        <a:t>) </a:t>
                      </a:r>
                      <a:r>
                        <a:rPr lang="en-US" sz="2400" b="0" dirty="0">
                          <a:effectLst/>
                          <a:latin typeface="+mn-lt"/>
                          <a:ea typeface="Times New Roman"/>
                        </a:rPr>
                        <a:t>should be given for at least 6 </a:t>
                      </a:r>
                      <a:r>
                        <a:rPr lang="en-US" sz="2400" b="0" dirty="0" smtClean="0">
                          <a:effectLst/>
                          <a:latin typeface="+mn-lt"/>
                          <a:ea typeface="Times New Roman"/>
                        </a:rPr>
                        <a:t>months</a:t>
                      </a:r>
                      <a:r>
                        <a:rPr lang="en-US" sz="2400" b="0" dirty="0" smtClean="0">
                          <a:effectLst/>
                          <a:latin typeface="+mn-lt"/>
                        </a:rPr>
                        <a:t>.</a:t>
                      </a:r>
                      <a:endParaRPr lang="en-US" sz="2400" b="0" dirty="0"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n-lt"/>
                          <a:ea typeface="Times New Roman"/>
                        </a:rPr>
                        <a:t>I</a:t>
                      </a:r>
                      <a:endParaRPr lang="en-US" sz="24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n-lt"/>
                          <a:ea typeface="Times New Roman"/>
                        </a:rPr>
                        <a:t>B-NR</a:t>
                      </a:r>
                      <a:endParaRPr lang="en-US" sz="24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+mn-lt"/>
                          <a:ea typeface="Calibri"/>
                        </a:rPr>
                        <a:t>In patients treated with DAPT, a daily aspirin dose of 81 mg (range, 75 mg to 100 mg) is recommended.</a:t>
                      </a:r>
                      <a:endParaRPr lang="en-US" sz="24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5715000"/>
            <a:ext cx="21082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pitchFamily="34" charset="0"/>
                <a:ea typeface="ＭＳ Ｐゴシック" pitchFamily="34" charset="-128"/>
                <a:cs typeface="+mn-cs"/>
              </a:rPr>
              <a:t>SR indicates systematic review</a:t>
            </a:r>
            <a:r>
              <a:rPr lang="en-US" dirty="0">
                <a:latin typeface="Arial" pitchFamily="34" charset="0"/>
                <a:ea typeface="ＭＳ Ｐゴシック" pitchFamily="34" charset="-128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696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884238" y="304800"/>
            <a:ext cx="72390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chemeClr val="accent2"/>
                </a:solidFill>
              </a:rPr>
              <a:t>Recommendations for Duration of DAPT in Patients with </a:t>
            </a:r>
            <a:r>
              <a:rPr lang="en-US" sz="2400" b="1" dirty="0" smtClean="0">
                <a:solidFill>
                  <a:schemeClr val="accent2"/>
                </a:solidFill>
              </a:rPr>
              <a:t>SIHD 2016 Focused Update</a:t>
            </a:r>
            <a:endParaRPr lang="en-US" sz="2400" b="1" dirty="0">
              <a:solidFill>
                <a:schemeClr val="accent2"/>
              </a:solidFill>
            </a:endParaRPr>
          </a:p>
          <a:p>
            <a:pPr algn="ctr">
              <a:spcBef>
                <a:spcPct val="20000"/>
              </a:spcBef>
            </a:pP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715000"/>
            <a:ext cx="21082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pitchFamily="34" charset="0"/>
                <a:ea typeface="ＭＳ Ｐゴシック" pitchFamily="34" charset="-128"/>
                <a:cs typeface="+mn-cs"/>
              </a:rPr>
              <a:t>SR indicates systematic review</a:t>
            </a:r>
            <a:r>
              <a:rPr lang="en-US" dirty="0">
                <a:latin typeface="Arial" pitchFamily="34" charset="0"/>
                <a:ea typeface="ＭＳ Ｐゴシック" pitchFamily="34" charset="-128"/>
                <a:cs typeface="+mn-cs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06311"/>
              </p:ext>
            </p:extLst>
          </p:nvPr>
        </p:nvGraphicFramePr>
        <p:xfrm>
          <a:off x="113969" y="1498164"/>
          <a:ext cx="8873323" cy="5124849"/>
        </p:xfrm>
        <a:graphic>
          <a:graphicData uri="http://schemas.openxmlformats.org/drawingml/2006/table">
            <a:tbl>
              <a:tblPr/>
              <a:tblGrid>
                <a:gridCol w="985925"/>
                <a:gridCol w="1150245"/>
                <a:gridCol w="6737153"/>
              </a:tblGrid>
              <a:tr h="341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COR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LOE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Recommendations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4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Calibri" charset="0"/>
                        </a:rPr>
                        <a:t>In patients with SIHD treated with DAPT after BMS implantation, P2Y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Calibri" charset="0"/>
                        </a:rPr>
                        <a:t>12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Calibri" charset="0"/>
                        </a:rPr>
                        <a:t> inhibitor therapy (clopidogrel) should be given for a minimum of 1 month.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4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B-R 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SR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Calibri" charset="0"/>
                        </a:rPr>
                        <a:t>In patients with SIHD treated with DAPT after DES implantation, P2Y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Calibri" charset="0"/>
                        </a:rPr>
                        <a:t>12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Calibri" charset="0"/>
                        </a:rPr>
                        <a:t> inhibitor therapy (clopidogrel) should be given for at least 6 months.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3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B-NR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Calibri" charset="0"/>
                        </a:rPr>
                        <a:t>In patients treated with DAPT, a daily aspirin dose of 81 mg (range, 75 mg to 100 mg) is recommended.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9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Calibri" charset="0"/>
                        </a:rPr>
                        <a:t>IIb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Calibri" charset="0"/>
                        </a:rPr>
                        <a:t>A 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Calibri" charset="0"/>
                        </a:rPr>
                        <a:t>In patients with SIHD being treated with DAPT for an MI  that occurred 1 to 3 years earlier who have tolerated DAPT without a bleeding complication and who are not at high bleeding risk (e.g., prior bleeding on DAPT, coagulopathy, oral anticoagulant use), further continuation of DAPT may be reasonable.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450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609600"/>
          </a:xfrm>
        </p:spPr>
        <p:txBody>
          <a:bodyPr/>
          <a:lstStyle/>
          <a:p>
            <a:r>
              <a:rPr lang="en-US" sz="2400" b="1">
                <a:solidFill>
                  <a:schemeClr val="accent2"/>
                </a:solidFill>
                <a:latin typeface="Arial" charset="0"/>
                <a:ea typeface="ＭＳ Ｐゴシック" charset="0"/>
              </a:rPr>
              <a:t>Duration of DAPT in Patients With ACS Treated With PCI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971100"/>
              </p:ext>
            </p:extLst>
          </p:nvPr>
        </p:nvGraphicFramePr>
        <p:xfrm>
          <a:off x="211657" y="874712"/>
          <a:ext cx="8932342" cy="5983287"/>
        </p:xfrm>
        <a:graphic>
          <a:graphicData uri="http://schemas.openxmlformats.org/drawingml/2006/table">
            <a:tbl>
              <a:tblPr firstRow="1" firstCol="1" bandRow="1"/>
              <a:tblGrid>
                <a:gridCol w="969402"/>
                <a:gridCol w="1038645"/>
                <a:gridCol w="6924295"/>
              </a:tblGrid>
              <a:tr h="37395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COR</a:t>
                      </a:r>
                      <a:endParaRPr lang="en-US" sz="18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LOE</a:t>
                      </a:r>
                      <a:endParaRPr lang="en-US" sz="18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Recommendations</a:t>
                      </a:r>
                      <a:endParaRPr lang="en-US" sz="18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82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/>
                        </a:rPr>
                        <a:t>I</a:t>
                      </a:r>
                      <a:endParaRPr lang="en-US" sz="18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/>
                        </a:rPr>
                        <a:t>B-R</a:t>
                      </a:r>
                      <a:endParaRPr lang="en-US" sz="18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/>
                        </a:rPr>
                        <a:t>In patients with ACS (NSTE-ACS or STEMI) treated with DAPT after BMS or DES implantation, P2Y</a:t>
                      </a:r>
                      <a:r>
                        <a:rPr lang="en-US" sz="1800" b="0" baseline="-25000" dirty="0">
                          <a:effectLst/>
                          <a:latin typeface="+mn-lt"/>
                          <a:ea typeface="Times New Roman"/>
                        </a:rPr>
                        <a:t>12</a:t>
                      </a:r>
                      <a:r>
                        <a:rPr lang="en-US" sz="1800" b="0" dirty="0">
                          <a:effectLst/>
                          <a:latin typeface="+mn-lt"/>
                          <a:ea typeface="Times New Roman"/>
                        </a:rPr>
                        <a:t> inhibitor therapy (clopidogrel, prasugrel, or ticagrelor) should be given for at least 12 </a:t>
                      </a:r>
                      <a:r>
                        <a:rPr lang="en-US" sz="1800" b="0" dirty="0" smtClean="0">
                          <a:effectLst/>
                          <a:latin typeface="+mn-lt"/>
                          <a:ea typeface="Times New Roman"/>
                        </a:rPr>
                        <a:t>months.</a:t>
                      </a:r>
                      <a:endParaRPr lang="en-US" sz="1800" b="0" dirty="0"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91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/>
                        </a:rPr>
                        <a:t>I</a:t>
                      </a:r>
                      <a:endParaRPr lang="en-US" sz="18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/>
                        </a:rPr>
                        <a:t>B-NR</a:t>
                      </a:r>
                      <a:endParaRPr lang="en-US" sz="18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Calibri"/>
                        </a:rPr>
                        <a:t>In patients treated with DAPT, a daily aspirin dose of 81 mg (range, 75 mg to 100 mg) is recommended.</a:t>
                      </a:r>
                      <a:endParaRPr lang="en-US" sz="18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82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/>
                        </a:rPr>
                        <a:t>IIa</a:t>
                      </a:r>
                      <a:endParaRPr lang="en-US" sz="18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/>
                        </a:rPr>
                        <a:t>B-R</a:t>
                      </a:r>
                      <a:endParaRPr lang="en-US" sz="18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/>
                        </a:rPr>
                        <a:t>In patients with ACS (NSTE-ACS or STEMI) treated with DAPT after coronary stent implantation, it is reasonable to use ticagrelor in preference to clopidogrel for maintenance P2Y</a:t>
                      </a:r>
                      <a:r>
                        <a:rPr lang="en-US" sz="1800" b="0" baseline="-25000" dirty="0">
                          <a:effectLst/>
                          <a:latin typeface="+mn-lt"/>
                          <a:ea typeface="Times New Roman"/>
                        </a:rPr>
                        <a:t>12</a:t>
                      </a:r>
                      <a:r>
                        <a:rPr lang="en-US" sz="1800" b="0" dirty="0">
                          <a:effectLst/>
                          <a:latin typeface="+mn-lt"/>
                          <a:ea typeface="Times New Roman"/>
                        </a:rPr>
                        <a:t> inhibitor </a:t>
                      </a:r>
                      <a:r>
                        <a:rPr lang="en-US" sz="1800" b="0" dirty="0" smtClean="0">
                          <a:effectLst/>
                          <a:latin typeface="+mn-lt"/>
                          <a:ea typeface="Times New Roman"/>
                        </a:rPr>
                        <a:t>therapy</a:t>
                      </a:r>
                      <a:r>
                        <a:rPr lang="en-US" sz="1800" b="0" dirty="0" smtClean="0">
                          <a:effectLst/>
                          <a:latin typeface="+mn-lt"/>
                          <a:ea typeface="Calibri"/>
                        </a:rPr>
                        <a:t>.</a:t>
                      </a:r>
                      <a:endParaRPr lang="en-US" sz="18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977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/>
                        </a:rPr>
                        <a:t>IIa</a:t>
                      </a:r>
                      <a:endParaRPr lang="en-US" sz="18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/>
                        </a:rPr>
                        <a:t>B-R</a:t>
                      </a:r>
                      <a:endParaRPr lang="en-US" sz="18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/>
                        </a:rPr>
                        <a:t>In patients with ACS (NSTE-ACS or STEMI) treated with DAPT after coronary stent implantation who are not at high risk for bleeding complications and who do not have a history of </a:t>
                      </a:r>
                      <a:r>
                        <a:rPr lang="en-US" sz="1800" b="0" dirty="0">
                          <a:effectLst/>
                          <a:latin typeface="+mn-lt"/>
                          <a:ea typeface="Calibri"/>
                        </a:rPr>
                        <a:t>stroke</a:t>
                      </a:r>
                      <a:r>
                        <a:rPr lang="en-US" sz="1800" b="0" dirty="0">
                          <a:effectLst/>
                          <a:latin typeface="+mn-lt"/>
                          <a:ea typeface="Times New Roman"/>
                        </a:rPr>
                        <a:t> or TIA, it is reasonable to choose prasugrel over clopidogrel for maintenance P2Y</a:t>
                      </a:r>
                      <a:r>
                        <a:rPr lang="en-US" sz="1800" b="0" baseline="-25000" dirty="0">
                          <a:effectLst/>
                          <a:latin typeface="+mn-lt"/>
                          <a:ea typeface="Times New Roman"/>
                        </a:rPr>
                        <a:t>12</a:t>
                      </a:r>
                      <a:r>
                        <a:rPr lang="en-US" sz="1800" b="0" dirty="0">
                          <a:effectLst/>
                          <a:latin typeface="+mn-lt"/>
                          <a:ea typeface="Times New Roman"/>
                        </a:rPr>
                        <a:t> inhibitor </a:t>
                      </a:r>
                      <a:r>
                        <a:rPr lang="en-US" sz="1800" b="0" dirty="0" smtClean="0">
                          <a:effectLst/>
                          <a:latin typeface="+mn-lt"/>
                          <a:ea typeface="Times New Roman"/>
                        </a:rPr>
                        <a:t>therapy</a:t>
                      </a:r>
                      <a:r>
                        <a:rPr lang="en-US" sz="1800" b="0" dirty="0" smtClean="0">
                          <a:effectLst/>
                          <a:latin typeface="+mn-lt"/>
                          <a:ea typeface="Calibri"/>
                        </a:rPr>
                        <a:t>.</a:t>
                      </a:r>
                      <a:endParaRPr lang="en-US" sz="18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732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272"/>
            <a:ext cx="9144000" cy="60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6463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0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Treatment Algorithm for Duration of P2Y</a:t>
            </a:r>
            <a:r>
              <a:rPr lang="en-US" sz="2000" b="1" baseline="-250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12</a:t>
            </a:r>
            <a:r>
              <a:rPr lang="en-US" sz="20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Inhibitor Therapy in Patients Treated With PCI</a:t>
            </a:r>
            <a:r>
              <a:rPr lang="en-US" sz="2800" dirty="0">
                <a:latin typeface="Arial" charset="0"/>
                <a:ea typeface="ＭＳ Ｐゴシック" charset="0"/>
              </a:rPr>
              <a:t/>
            </a:r>
            <a:br>
              <a:rPr lang="en-US" sz="2800" dirty="0">
                <a:latin typeface="Arial" charset="0"/>
                <a:ea typeface="ＭＳ Ｐゴシック" charset="0"/>
              </a:rPr>
            </a:br>
            <a:endParaRPr lang="en-US" sz="2800" b="1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36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0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Treatment Algorithm for Management and Duration of P2Y</a:t>
            </a:r>
            <a:r>
              <a:rPr lang="en-US" sz="2000" b="1" baseline="-250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12</a:t>
            </a:r>
            <a:r>
              <a:rPr lang="en-US" sz="20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Inhibitor Therapy in Patients Undergoing CABG</a:t>
            </a:r>
            <a:r>
              <a:rPr lang="en-US" sz="2800" dirty="0">
                <a:latin typeface="Arial" charset="0"/>
                <a:ea typeface="ＭＳ Ｐゴシック" charset="0"/>
              </a:rPr>
              <a:t/>
            </a:r>
            <a:br>
              <a:rPr lang="en-US" sz="2800" dirty="0">
                <a:latin typeface="Arial" charset="0"/>
                <a:ea typeface="ＭＳ Ｐゴシック" charset="0"/>
              </a:rPr>
            </a:br>
            <a:endParaRPr lang="en-US" sz="2800" b="1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9550"/>
            <a:ext cx="9123391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68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2016 update  </a:t>
            </a:r>
            <a:r>
              <a:rPr lang="en-US" sz="20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Treatment Algorithm for Duration of P2Y</a:t>
            </a:r>
            <a:r>
              <a:rPr lang="en-US" sz="2000" b="1" baseline="-250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12</a:t>
            </a:r>
            <a:r>
              <a:rPr lang="en-US" sz="20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Inhibitor Therapy in Patient With Recent ACS (NSTE-ACS or STEMI)</a:t>
            </a:r>
            <a:r>
              <a:rPr lang="en-US" sz="2000" dirty="0">
                <a:latin typeface="Arial" charset="0"/>
                <a:ea typeface="ＭＳ Ｐゴシック" charset="0"/>
              </a:rPr>
              <a:t/>
            </a:r>
            <a:br>
              <a:rPr lang="en-US" sz="2000" dirty="0">
                <a:latin typeface="Arial" charset="0"/>
                <a:ea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</a:rPr>
              <a:t/>
            </a:r>
            <a:br>
              <a:rPr lang="en-US" sz="2800" dirty="0">
                <a:latin typeface="Arial" charset="0"/>
                <a:ea typeface="ＭＳ Ｐゴシック" charset="0"/>
              </a:rPr>
            </a:br>
            <a:endParaRPr lang="en-US" sz="2800" b="1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36" y="914399"/>
            <a:ext cx="9192636" cy="582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15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0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Treatment Algorithm for the Timing of Elective </a:t>
            </a:r>
            <a:r>
              <a:rPr lang="en-US" sz="2000" b="1" dirty="0" err="1">
                <a:solidFill>
                  <a:schemeClr val="accent2"/>
                </a:solidFill>
                <a:latin typeface="Arial" charset="0"/>
                <a:ea typeface="ＭＳ Ｐゴシック" charset="0"/>
              </a:rPr>
              <a:t>Noncardiac</a:t>
            </a:r>
            <a:r>
              <a:rPr lang="en-US" sz="20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Surgery in Patients With Coronary Stents </a:t>
            </a:r>
            <a:r>
              <a:rPr lang="en-US" sz="2000" dirty="0">
                <a:latin typeface="Arial" charset="0"/>
                <a:ea typeface="ＭＳ Ｐゴシック" charset="0"/>
              </a:rPr>
              <a:t/>
            </a:r>
            <a:br>
              <a:rPr lang="en-US" sz="2000" dirty="0">
                <a:latin typeface="Arial" charset="0"/>
                <a:ea typeface="ＭＳ Ｐゴシック" charset="0"/>
              </a:rPr>
            </a:br>
            <a:r>
              <a:rPr lang="en-US" sz="2000" dirty="0">
                <a:latin typeface="Arial" charset="0"/>
                <a:ea typeface="ＭＳ Ｐゴシック" charset="0"/>
              </a:rPr>
              <a:t/>
            </a:r>
            <a:br>
              <a:rPr lang="en-US" sz="2000" dirty="0">
                <a:latin typeface="Arial" charset="0"/>
                <a:ea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</a:rPr>
              <a:t/>
            </a:r>
            <a:br>
              <a:rPr lang="en-US" sz="2800" dirty="0">
                <a:latin typeface="Arial" charset="0"/>
                <a:ea typeface="ＭＳ Ｐゴシック" charset="0"/>
              </a:rPr>
            </a:br>
            <a:endParaRPr lang="en-US" sz="2800" b="1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0" y="1152722"/>
            <a:ext cx="9161650" cy="559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17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0"/>
            <a:ext cx="8515350" cy="914400"/>
          </a:xfrm>
        </p:spPr>
        <p:txBody>
          <a:bodyPr/>
          <a:lstStyle/>
          <a:p>
            <a:r>
              <a:rPr lang="en-US" dirty="0" smtClean="0"/>
              <a:t>DAPT Duration: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9143999" cy="6019800"/>
          </a:xfrm>
        </p:spPr>
        <p:txBody>
          <a:bodyPr/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“One size shoe” approach for DAPT duration is unlikely to fit all patients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>
                <a:latin typeface="+mj-lt"/>
              </a:rPr>
              <a:t>ACS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>
                <a:latin typeface="+mj-lt"/>
              </a:rPr>
              <a:t>Diabetes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 smtClean="0">
                <a:latin typeface="+mj-lt"/>
              </a:rPr>
              <a:t>CABG-SVG / ISR</a:t>
            </a:r>
            <a:endParaRPr lang="en-US" b="1" dirty="0">
              <a:latin typeface="+mj-lt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We treat symptomatic patients and non-target lesions with objective to reduce events (D/MI/CVA) which may not be stent (target lesion) related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Stent platforms differ with respect to risk  for early , late and/or very late stent thrombosis events (“All DES not created equal”)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Conclusions regarding “optimal” DAPT duration should be based on adequately powered RCCT </a:t>
            </a:r>
          </a:p>
        </p:txBody>
      </p:sp>
    </p:spTree>
    <p:extLst>
      <p:ext uri="{BB962C8B-B14F-4D97-AF65-F5344CB8AC3E}">
        <p14:creationId xmlns:p14="http://schemas.microsoft.com/office/powerpoint/2010/main" val="426425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0"/>
            <a:ext cx="9144000" cy="625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8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241"/>
            <a:ext cx="9144000" cy="66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1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203"/>
            <a:ext cx="9144000" cy="643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81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ctrTitle"/>
          </p:nvPr>
        </p:nvSpPr>
        <p:spPr>
          <a:xfrm>
            <a:off x="761999" y="591343"/>
            <a:ext cx="7839075" cy="110331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</a:rPr>
              <a:t>Thanks for kind attention</a:t>
            </a:r>
            <a:br>
              <a:rPr lang="en-US" dirty="0">
                <a:latin typeface="Calibri" charset="0"/>
              </a:rPr>
            </a:br>
            <a:r>
              <a:rPr lang="en-US" dirty="0" err="1">
                <a:latin typeface="Calibri" charset="0"/>
              </a:rPr>
              <a:t>Subhash.Chandra@blkhospital.com</a:t>
            </a:r>
            <a:endParaRPr lang="en-US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54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78390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82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200"/>
            <a:ext cx="9144000" cy="61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5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1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94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686" y="12700"/>
            <a:ext cx="7423322" cy="3525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23" y="3538448"/>
            <a:ext cx="4194477" cy="3427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689039"/>
            <a:ext cx="4191365" cy="313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5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00"/>
            <a:ext cx="9144000" cy="641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2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361"/>
            <a:ext cx="9144000" cy="66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61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604</TotalTime>
  <Words>662</Words>
  <Application>Microsoft Macintosh PowerPoint</Application>
  <PresentationFormat>On-screen Show (4:3)</PresentationFormat>
  <Paragraphs>68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Black</vt:lpstr>
      <vt:lpstr>Optimal Duration of Dual Antipletlet Treatment (DAPT)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Duration of DAPT in Patients With  SIHD Treated With PCI</vt:lpstr>
      <vt:lpstr>PowerPoint Presentation</vt:lpstr>
      <vt:lpstr>Duration of DAPT in Patients With ACS Treated With PCI</vt:lpstr>
      <vt:lpstr> Treatment Algorithm for Duration of P2Y12 Inhibitor Therapy in Patients Treated With PCI </vt:lpstr>
      <vt:lpstr> Treatment Algorithm for Management and Duration of P2Y12 Inhibitor Therapy in Patients Undergoing CABG </vt:lpstr>
      <vt:lpstr>2016 update  Treatment Algorithm for Duration of P2Y12 Inhibitor Therapy in Patient With Recent ACS (NSTE-ACS or STEMI)  </vt:lpstr>
      <vt:lpstr> Treatment Algorithm for the Timing of Elective Noncardiac Surgery in Patients With Coronary Stents    </vt:lpstr>
      <vt:lpstr>DAPT Duration: Conclusions</vt:lpstr>
      <vt:lpstr>PowerPoint Presentation</vt:lpstr>
      <vt:lpstr>PowerPoint Presentation</vt:lpstr>
      <vt:lpstr>Thanks for kind attention Subhash.Chandra@blkhospital.com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Duration of Dual Antipletlets</dc:title>
  <dc:creator>Namrata Sharma</dc:creator>
  <cp:lastModifiedBy>Namrata Sharma</cp:lastModifiedBy>
  <cp:revision>21</cp:revision>
  <dcterms:created xsi:type="dcterms:W3CDTF">2016-10-09T06:24:31Z</dcterms:created>
  <dcterms:modified xsi:type="dcterms:W3CDTF">2016-10-15T09:22:53Z</dcterms:modified>
</cp:coreProperties>
</file>