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75"/>
  </p:notesMasterIdLst>
  <p:sldIdLst>
    <p:sldId id="481" r:id="rId5"/>
    <p:sldId id="482" r:id="rId6"/>
    <p:sldId id="539" r:id="rId7"/>
    <p:sldId id="540" r:id="rId8"/>
    <p:sldId id="349" r:id="rId9"/>
    <p:sldId id="306" r:id="rId10"/>
    <p:sldId id="296" r:id="rId11"/>
    <p:sldId id="297" r:id="rId12"/>
    <p:sldId id="293" r:id="rId13"/>
    <p:sldId id="304" r:id="rId14"/>
    <p:sldId id="305" r:id="rId15"/>
    <p:sldId id="307" r:id="rId16"/>
    <p:sldId id="315" r:id="rId17"/>
    <p:sldId id="316" r:id="rId18"/>
    <p:sldId id="317" r:id="rId19"/>
    <p:sldId id="318" r:id="rId20"/>
    <p:sldId id="294" r:id="rId21"/>
    <p:sldId id="308" r:id="rId22"/>
    <p:sldId id="310" r:id="rId23"/>
    <p:sldId id="309" r:id="rId24"/>
    <p:sldId id="337" r:id="rId25"/>
    <p:sldId id="462" r:id="rId26"/>
    <p:sldId id="463" r:id="rId27"/>
    <p:sldId id="464" r:id="rId28"/>
    <p:sldId id="492" r:id="rId29"/>
    <p:sldId id="465" r:id="rId30"/>
    <p:sldId id="466" r:id="rId31"/>
    <p:sldId id="467" r:id="rId32"/>
    <p:sldId id="468" r:id="rId33"/>
    <p:sldId id="469" r:id="rId34"/>
    <p:sldId id="470" r:id="rId35"/>
    <p:sldId id="433" r:id="rId36"/>
    <p:sldId id="372" r:id="rId37"/>
    <p:sldId id="373" r:id="rId38"/>
    <p:sldId id="376" r:id="rId39"/>
    <p:sldId id="494" r:id="rId40"/>
    <p:sldId id="380" r:id="rId41"/>
    <p:sldId id="426" r:id="rId42"/>
    <p:sldId id="427" r:id="rId43"/>
    <p:sldId id="428" r:id="rId44"/>
    <p:sldId id="429" r:id="rId45"/>
    <p:sldId id="383" r:id="rId46"/>
    <p:sldId id="384" r:id="rId47"/>
    <p:sldId id="495" r:id="rId48"/>
    <p:sldId id="385" r:id="rId49"/>
    <p:sldId id="386" r:id="rId50"/>
    <p:sldId id="387" r:id="rId51"/>
    <p:sldId id="388" r:id="rId52"/>
    <p:sldId id="440" r:id="rId53"/>
    <p:sldId id="554" r:id="rId54"/>
    <p:sldId id="555" r:id="rId55"/>
    <p:sldId id="553" r:id="rId56"/>
    <p:sldId id="450" r:id="rId57"/>
    <p:sldId id="477" r:id="rId58"/>
    <p:sldId id="556" r:id="rId59"/>
    <p:sldId id="545" r:id="rId60"/>
    <p:sldId id="546" r:id="rId61"/>
    <p:sldId id="548" r:id="rId62"/>
    <p:sldId id="541" r:id="rId63"/>
    <p:sldId id="476" r:id="rId64"/>
    <p:sldId id="475" r:id="rId65"/>
    <p:sldId id="549" r:id="rId66"/>
    <p:sldId id="550" r:id="rId67"/>
    <p:sldId id="552" r:id="rId68"/>
    <p:sldId id="551" r:id="rId69"/>
    <p:sldId id="345" r:id="rId70"/>
    <p:sldId id="346" r:id="rId71"/>
    <p:sldId id="493" r:id="rId72"/>
    <p:sldId id="344" r:id="rId73"/>
    <p:sldId id="48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bs" initials="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160F"/>
    <a:srgbClr val="CE490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912" y="-120"/>
      </p:cViewPr>
      <p:guideLst>
        <p:guide orient="horz" pos="2160"/>
        <p:guide pos="2880"/>
      </p:guideLst>
    </p:cSldViewPr>
  </p:slideViewPr>
  <p:notesTextViewPr>
    <p:cViewPr>
      <p:scale>
        <a:sx n="100" d="100"/>
        <a:sy n="100" d="100"/>
      </p:scale>
      <p:origin x="0" y="0"/>
    </p:cViewPr>
  </p:notesTextViewPr>
  <p:sorterViewPr>
    <p:cViewPr>
      <p:scale>
        <a:sx n="197" d="100"/>
        <a:sy n="197" d="100"/>
      </p:scale>
      <p:origin x="0" y="2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0"/>
            </a:pPr>
            <a:r>
              <a:rPr lang="en-US" sz="1800" b="0" dirty="0" smtClean="0">
                <a:latin typeface="Times New Roman"/>
                <a:cs typeface="Times New Roman"/>
              </a:rPr>
              <a:t>P</a:t>
            </a:r>
            <a:r>
              <a:rPr lang="en-US" sz="1800" b="0" baseline="0" dirty="0" smtClean="0">
                <a:latin typeface="Times New Roman"/>
                <a:cs typeface="Times New Roman"/>
              </a:rPr>
              <a:t> value – 0.186</a:t>
            </a:r>
            <a:endParaRPr lang="en-US" sz="1800" b="0" dirty="0">
              <a:latin typeface="Times New Roman"/>
              <a:cs typeface="Times New Roman"/>
            </a:endParaRPr>
          </a:p>
        </c:rich>
      </c:tx>
      <c:layout>
        <c:manualLayout>
          <c:xMode val="edge"/>
          <c:yMode val="edge"/>
          <c:x val="0.371052542043356"/>
          <c:y val="0.354192482800816"/>
        </c:manualLayout>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dPt>
            <c:idx val="0"/>
            <c:invertIfNegative val="0"/>
            <c:bubble3D val="0"/>
            <c:spPr>
              <a:solidFill>
                <a:schemeClr val="bg1">
                  <a:lumMod val="85000"/>
                </a:schemeClr>
              </a:solidFill>
            </c:spPr>
          </c:dPt>
          <c:dPt>
            <c:idx val="1"/>
            <c:invertIfNegative val="0"/>
            <c:bubble3D val="0"/>
            <c:spPr>
              <a:solidFill>
                <a:schemeClr val="tx1">
                  <a:lumMod val="50000"/>
                  <a:lumOff val="50000"/>
                </a:schemeClr>
              </a:solidFill>
            </c:spPr>
          </c:dPt>
          <c:dLbls>
            <c:dLbl>
              <c:idx val="0"/>
              <c:layout/>
              <c:tx>
                <c:rich>
                  <a:bodyPr/>
                  <a:lstStyle/>
                  <a:p>
                    <a:r>
                      <a:rPr lang="en-US" smtClean="0">
                        <a:latin typeface="Times New Roman"/>
                        <a:cs typeface="Times New Roman"/>
                      </a:rPr>
                      <a:t>11.3%</a:t>
                    </a:r>
                    <a:endParaRPr lang="en-US"/>
                  </a:p>
                </c:rich>
              </c:tx>
              <c:showLegendKey val="0"/>
              <c:showVal val="1"/>
              <c:showCatName val="0"/>
              <c:showSerName val="0"/>
              <c:showPercent val="0"/>
              <c:showBubbleSize val="0"/>
            </c:dLbl>
            <c:dLbl>
              <c:idx val="1"/>
              <c:layout/>
              <c:tx>
                <c:rich>
                  <a:bodyPr/>
                  <a:lstStyle/>
                  <a:p>
                    <a:r>
                      <a:rPr lang="en-US" smtClean="0">
                        <a:latin typeface="Times New Roman"/>
                        <a:cs typeface="Times New Roman"/>
                      </a:rPr>
                      <a:t>20.8%</a:t>
                    </a:r>
                    <a:endParaRPr lang="en-US"/>
                  </a:p>
                </c:rich>
              </c:tx>
              <c:showLegendKey val="0"/>
              <c:showVal val="1"/>
              <c:showCatName val="0"/>
              <c:showSerName val="0"/>
              <c:showPercent val="0"/>
              <c:showBubbleSize val="0"/>
            </c:dLbl>
            <c:txPr>
              <a:bodyPr/>
              <a:lstStyle/>
              <a:p>
                <a:pPr>
                  <a:defRPr sz="2400" b="1">
                    <a:latin typeface="Times New Roman"/>
                    <a:cs typeface="Times New Roman"/>
                  </a:defRPr>
                </a:pPr>
                <a:endParaRPr lang="en-US"/>
              </a:p>
            </c:txPr>
            <c:showLegendKey val="0"/>
            <c:showVal val="1"/>
            <c:showCatName val="0"/>
            <c:showSerName val="0"/>
            <c:showPercent val="0"/>
            <c:showBubbleSize val="0"/>
            <c:showLeaderLines val="0"/>
          </c:dLbls>
          <c:cat>
            <c:strRef>
              <c:f>Sheet1!$A$2:$A$3</c:f>
              <c:strCache>
                <c:ptCount val="2"/>
                <c:pt idx="0">
                  <c:v>Tenofovir </c:v>
                </c:pt>
                <c:pt idx="1">
                  <c:v>Sequential therapy (Tdf + PEG-IFN) </c:v>
                </c:pt>
              </c:strCache>
            </c:strRef>
          </c:cat>
          <c:val>
            <c:numRef>
              <c:f>Sheet1!$B$2:$B$3</c:f>
              <c:numCache>
                <c:formatCode>General</c:formatCode>
                <c:ptCount val="2"/>
                <c:pt idx="0">
                  <c:v>11.3</c:v>
                </c:pt>
                <c:pt idx="1">
                  <c:v>20.8</c:v>
                </c:pt>
              </c:numCache>
            </c:numRef>
          </c:val>
        </c:ser>
        <c:dLbls>
          <c:showLegendKey val="0"/>
          <c:showVal val="0"/>
          <c:showCatName val="0"/>
          <c:showSerName val="0"/>
          <c:showPercent val="0"/>
          <c:showBubbleSize val="0"/>
        </c:dLbls>
        <c:gapWidth val="150"/>
        <c:axId val="-2061540312"/>
        <c:axId val="-2061668664"/>
      </c:barChart>
      <c:catAx>
        <c:axId val="-2061540312"/>
        <c:scaling>
          <c:orientation val="minMax"/>
        </c:scaling>
        <c:delete val="0"/>
        <c:axPos val="b"/>
        <c:majorTickMark val="out"/>
        <c:minorTickMark val="none"/>
        <c:tickLblPos val="nextTo"/>
        <c:txPr>
          <a:bodyPr/>
          <a:lstStyle/>
          <a:p>
            <a:pPr>
              <a:defRPr b="1">
                <a:latin typeface="Times New Roman"/>
                <a:cs typeface="Times New Roman"/>
              </a:defRPr>
            </a:pPr>
            <a:endParaRPr lang="en-US"/>
          </a:p>
        </c:txPr>
        <c:crossAx val="-2061668664"/>
        <c:crosses val="autoZero"/>
        <c:auto val="1"/>
        <c:lblAlgn val="ctr"/>
        <c:lblOffset val="100"/>
        <c:noMultiLvlLbl val="0"/>
      </c:catAx>
      <c:valAx>
        <c:axId val="-2061668664"/>
        <c:scaling>
          <c:orientation val="minMax"/>
        </c:scaling>
        <c:delete val="0"/>
        <c:axPos val="l"/>
        <c:numFmt formatCode="General" sourceLinked="1"/>
        <c:majorTickMark val="out"/>
        <c:minorTickMark val="none"/>
        <c:tickLblPos val="nextTo"/>
        <c:crossAx val="-2061540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C5E71-B69E-45C8-9D2C-6D538F9A949F}" type="datetimeFigureOut">
              <a:rPr lang="en-US" smtClean="0"/>
              <a:pPr/>
              <a:t>15/10/16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37CEF-14F0-4679-83BF-7C8A0125C1CB}" type="slidenum">
              <a:rPr lang="en-IN" smtClean="0"/>
              <a:pPr/>
              <a:t>‹#›</a:t>
            </a:fld>
            <a:endParaRPr lang="en-IN"/>
          </a:p>
        </p:txBody>
      </p:sp>
    </p:spTree>
    <p:extLst>
      <p:ext uri="{BB962C8B-B14F-4D97-AF65-F5344CB8AC3E}">
        <p14:creationId xmlns:p14="http://schemas.microsoft.com/office/powerpoint/2010/main" val="320656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43000" y="685800"/>
            <a:ext cx="4572000" cy="3429000"/>
          </a:xfrm>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A5CB629D-6C78-4D4F-9BDF-8E4DB7CEE06A}" type="slidenum">
              <a:rPr lang="x-none"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154CE3-6B01-3641-8D72-69A1544AF64B}" type="slidenum">
              <a:rPr lang="en-US" sz="1200">
                <a:cs typeface="Times New Roman" charset="0"/>
              </a:rPr>
              <a:pPr eaLnBrk="1" hangingPunct="1"/>
              <a:t>15</a:t>
            </a:fld>
            <a:endParaRPr lang="en-US" sz="120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300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35E423-2160-FE45-8C42-C515BD30E956}" type="slidenum">
              <a:rPr lang="en-US" sz="1200">
                <a:cs typeface="Times New Roman" charset="0"/>
              </a:rPr>
              <a:pPr eaLnBrk="1" hangingPunct="1"/>
              <a:t>16</a:t>
            </a:fld>
            <a:endParaRPr lang="en-US" sz="120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1143000" y="685800"/>
            <a:ext cx="4572000" cy="3429000"/>
          </a:xfrm>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F036DA-1431-E544-8DB7-DD0C21BDE503}" type="slidenum">
              <a:rPr lang="ar-sa" sz="1200">
                <a:solidFill>
                  <a:srgbClr val="000000"/>
                </a:solidFill>
                <a:cs typeface="Times New Roman" charset="0"/>
              </a:rPr>
              <a:pPr eaLnBrk="1" hangingPunct="1"/>
              <a:t>17</a:t>
            </a:fld>
            <a:endParaRPr lang="en-US" sz="1200">
              <a:solidFill>
                <a:srgbClr val="000000"/>
              </a:solidFill>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144136-EE74-A942-AF32-0BB268C261C7}" type="slidenum">
              <a:rPr lang="ar-sa" sz="1200">
                <a:cs typeface="Times New Roman" charset="0"/>
              </a:rPr>
              <a:pPr eaLnBrk="1" hangingPunct="1"/>
              <a:t>22</a:t>
            </a:fld>
            <a:endParaRPr lang="en-US" sz="1200">
              <a:cs typeface="Times New Roman" charset="0"/>
            </a:endParaRPr>
          </a:p>
        </p:txBody>
      </p:sp>
      <p:sp>
        <p:nvSpPr>
          <p:cNvPr id="119810" name="Rectangle 2"/>
          <p:cNvSpPr>
            <a:spLocks noGrp="1" noRot="1" noChangeAspect="1" noChangeArrowheads="1" noTextEdit="1"/>
          </p:cNvSpPr>
          <p:nvPr>
            <p:ph type="sldImg"/>
          </p:nvPr>
        </p:nvSpPr>
        <p:spPr>
          <a:xfrm>
            <a:off x="1144588" y="685800"/>
            <a:ext cx="4572000" cy="3429000"/>
          </a:xfrm>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E9439E-0289-F342-B530-34C45F249BF0}" type="slidenum">
              <a:rPr lang="ar-sa" sz="1200">
                <a:cs typeface="Times New Roman" charset="0"/>
              </a:rPr>
              <a:pPr eaLnBrk="1" hangingPunct="1"/>
              <a:t>23</a:t>
            </a:fld>
            <a:endParaRPr lang="en-US" sz="120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E9439E-0289-F342-B530-34C45F249BF0}" type="slidenum">
              <a:rPr lang="ar-sa" sz="1200">
                <a:cs typeface="Times New Roman" charset="0"/>
              </a:rPr>
              <a:pPr eaLnBrk="1" hangingPunct="1"/>
              <a:t>24</a:t>
            </a:fld>
            <a:endParaRPr lang="en-US" sz="1200">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6B75C93-E072-A94A-8BE7-01919079B8B5}" type="slidenum">
              <a:rPr lang="en-US" sz="1200">
                <a:solidFill>
                  <a:srgbClr val="000000"/>
                </a:solidFill>
                <a:latin typeface="Arial" charset="0"/>
              </a:rPr>
              <a:pPr eaLnBrk="1" hangingPunct="1"/>
              <a:t>26</a:t>
            </a:fld>
            <a:endParaRPr lang="en-US" sz="1200">
              <a:solidFill>
                <a:srgbClr val="000000"/>
              </a:solidFill>
              <a:latin typeface="Arial" charset="0"/>
            </a:endParaRPr>
          </a:p>
        </p:txBody>
      </p:sp>
      <p:sp>
        <p:nvSpPr>
          <p:cNvPr id="147459" name="Rectangle 2"/>
          <p:cNvSpPr>
            <a:spLocks noGrp="1" noRot="1" noChangeAspect="1" noChangeArrowheads="1" noTextEdit="1"/>
          </p:cNvSpPr>
          <p:nvPr>
            <p:ph type="sldImg"/>
          </p:nvPr>
        </p:nvSpPr>
        <p:spPr>
          <a:xfrm>
            <a:off x="1143000" y="685800"/>
            <a:ext cx="4573588" cy="3429000"/>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472C26-1B0E-C941-83D6-3B6A80719948}" type="slidenum">
              <a:rPr lang="ar-sa" sz="1200"/>
              <a:pPr eaLnBrk="1" hangingPunct="1"/>
              <a:t>27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589AC2-CF77-5A49-A55D-70956B1A3CF6}" type="slidenum">
              <a:rPr lang="ar-sa" sz="1200"/>
              <a:pPr eaLnBrk="1" hangingPunct="1"/>
              <a:t>28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FD267AE-79CE-8740-B239-BA6BCBB7611C}" type="slidenum">
              <a:rPr lang="en-US" sz="1200">
                <a:latin typeface="Arial" charset="0"/>
              </a:rPr>
              <a:pPr eaLnBrk="1" hangingPunct="1"/>
              <a:t>29</a:t>
            </a:fld>
            <a:endParaRPr lang="en-US" sz="1200">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authors do not have any conflict of Interest or disclosures </a:t>
            </a:r>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22D47-4B27-4714-879D-1C53C4008CCA}" type="slidenum">
              <a:rPr lang="en-IN" altLang="en-US" smtClean="0"/>
              <a:pPr fontAlgn="base">
                <a:spcBef>
                  <a:spcPct val="0"/>
                </a:spcBef>
                <a:spcAft>
                  <a:spcPct val="0"/>
                </a:spcAft>
                <a:defRPr/>
              </a:pPr>
              <a:t>2</a:t>
            </a:fld>
            <a:endParaRPr lang="en-I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ndParaRPr>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7A7AEE-ABD4-1C47-AA56-8FB778D704BE}" type="slidenum">
              <a:rPr lang="ar-sa" sz="1200">
                <a:cs typeface="Times New Roman" charset="0"/>
              </a:rPr>
              <a:pPr eaLnBrk="1" hangingPunct="1"/>
              <a:t>30</a:t>
            </a:fld>
            <a:endParaRPr lang="en-US" sz="1200">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36</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981E7F4-A712-944D-82B3-115FB0F478B4}" type="slidenum">
              <a:rPr lang="en-US" sz="1200">
                <a:cs typeface="Times New Roman" charset="0"/>
              </a:rPr>
              <a:pPr eaLnBrk="1" hangingPunct="1"/>
              <a:t>38</a:t>
            </a:fld>
            <a:endParaRPr lang="en-US" sz="1200">
              <a:cs typeface="Times New Roman" charset="0"/>
            </a:endParaRPr>
          </a:p>
        </p:txBody>
      </p:sp>
      <p:sp>
        <p:nvSpPr>
          <p:cNvPr id="151554" name="Rectangle 2"/>
          <p:cNvSpPr>
            <a:spLocks noGrp="1" noRot="1" noChangeAspect="1" noChangeArrowheads="1" noTextEdit="1"/>
          </p:cNvSpPr>
          <p:nvPr>
            <p:ph type="sldImg"/>
          </p:nvPr>
        </p:nvSpPr>
        <p:spPr>
          <a:xfrm>
            <a:off x="1143000" y="685800"/>
            <a:ext cx="4573588" cy="3429000"/>
          </a:xfrm>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IN" smtClean="0"/>
          </a:p>
        </p:txBody>
      </p:sp>
      <p:sp>
        <p:nvSpPr>
          <p:cNvPr id="192516" name="Slide Number Placeholder 3"/>
          <p:cNvSpPr>
            <a:spLocks noGrp="1"/>
          </p:cNvSpPr>
          <p:nvPr>
            <p:ph type="sldNum" sz="quarter" idx="5"/>
          </p:nvPr>
        </p:nvSpPr>
        <p:spPr>
          <a:noFill/>
        </p:spPr>
        <p:txBody>
          <a:bodyPr/>
          <a:lstStyle/>
          <a:p>
            <a:fld id="{A5C138DB-F704-4645-AFDD-F456BB777629}" type="slidenum">
              <a:rPr lang="en-IN" smtClean="0">
                <a:solidFill>
                  <a:srgbClr val="000000"/>
                </a:solidFill>
              </a:rPr>
              <a:pPr/>
              <a:t>39</a:t>
            </a:fld>
            <a:endParaRPr lang="en-IN"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IN" smtClean="0"/>
          </a:p>
        </p:txBody>
      </p:sp>
      <p:sp>
        <p:nvSpPr>
          <p:cNvPr id="194564" name="Slide Number Placeholder 3"/>
          <p:cNvSpPr>
            <a:spLocks noGrp="1"/>
          </p:cNvSpPr>
          <p:nvPr>
            <p:ph type="sldNum" sz="quarter" idx="5"/>
          </p:nvPr>
        </p:nvSpPr>
        <p:spPr>
          <a:noFill/>
        </p:spPr>
        <p:txBody>
          <a:bodyPr/>
          <a:lstStyle/>
          <a:p>
            <a:fld id="{FD5EE85B-13D1-4267-9D86-D12055BDE469}" type="slidenum">
              <a:rPr lang="en-IN" smtClean="0">
                <a:solidFill>
                  <a:srgbClr val="000000"/>
                </a:solidFill>
              </a:rPr>
              <a:pPr/>
              <a:t>40</a:t>
            </a:fld>
            <a:endParaRPr lang="en-IN"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3DC78D7-DCCF-AB46-A985-7A4AC9F8ED2E}" type="slidenum">
              <a:rPr lang="x-none" sz="1200"/>
              <a:pPr eaLnBrk="1" hangingPunct="1"/>
              <a:t>49</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6673BF-C98E-604D-B10B-7A5DC02BDCC2}" type="slidenum">
              <a:rPr lang="en-US" sz="1200">
                <a:solidFill>
                  <a:srgbClr val="000000"/>
                </a:solidFill>
                <a:latin typeface="Arial" charset="0"/>
                <a:cs typeface="Times New Roman" charset="0"/>
              </a:rPr>
              <a:pPr eaLnBrk="1" hangingPunct="1"/>
              <a:t>50</a:t>
            </a:fld>
            <a:endParaRPr lang="en-US" sz="1200">
              <a:solidFill>
                <a:srgbClr val="000000"/>
              </a:solidFill>
              <a:latin typeface="Arial" charset="0"/>
              <a:cs typeface="Times New Roman" charset="0"/>
            </a:endParaRPr>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75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B669C5-6A89-C04D-88F4-34AE9A3B03BA}" type="slidenum">
              <a:rPr lang="ar-sa" sz="1200">
                <a:cs typeface="Times New Roman" charset="0"/>
              </a:rPr>
              <a:pPr eaLnBrk="1" hangingPunct="1"/>
              <a:t>51</a:t>
            </a:fld>
            <a:endParaRPr lang="en-US" sz="1200">
              <a:cs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A0D8A8-E72F-F747-913B-C8CCF5FD104A}" type="slidenum">
              <a:rPr lang="en-US" sz="1200">
                <a:cs typeface="Times New Roman" charset="0"/>
              </a:rPr>
              <a:pPr eaLnBrk="1" hangingPunct="1"/>
              <a:t>55</a:t>
            </a:fld>
            <a:endParaRPr lang="en-US" sz="1200">
              <a:cs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834FF34-D87D-44C7-8B1D-E919F3209A3A}" type="slidenum">
              <a:rPr lang="en-IN" smtClean="0"/>
              <a:pPr/>
              <a:t>57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43000" y="685800"/>
            <a:ext cx="4572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E774A4-3CB8-E240-BA53-D6CE7318EB4D}"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E14F4-496E-6742-843F-66BD138CBC38}" type="slidenum">
              <a:rPr lang="en-US" smtClean="0"/>
              <a:t>58</a:t>
            </a:fld>
            <a:endParaRPr lang="en-US"/>
          </a:p>
        </p:txBody>
      </p:sp>
    </p:spTree>
    <p:extLst>
      <p:ext uri="{BB962C8B-B14F-4D97-AF65-F5344CB8AC3E}">
        <p14:creationId xmlns:p14="http://schemas.microsoft.com/office/powerpoint/2010/main" val="3241586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Then, what will the future HBV curative regimen would look like?</a:t>
            </a:r>
          </a:p>
          <a:p>
            <a:r>
              <a:rPr lang="en-US" altLang="ko-KR" dirty="0" smtClean="0"/>
              <a:t>Although potent </a:t>
            </a:r>
            <a:r>
              <a:rPr lang="en-US" altLang="ko-KR" dirty="0" err="1" smtClean="0"/>
              <a:t>nucleos</a:t>
            </a:r>
            <a:r>
              <a:rPr lang="en-US" altLang="ko-KR" dirty="0" smtClean="0"/>
              <a:t>(t)ide analogues are available right now, a combination of new drugs will be needed to “cure” the disease.</a:t>
            </a:r>
          </a:p>
          <a:p>
            <a:r>
              <a:rPr lang="en-US" altLang="ko-KR" dirty="0" smtClean="0"/>
              <a:t>*CLICK*</a:t>
            </a:r>
          </a:p>
          <a:p>
            <a:r>
              <a:rPr lang="en-US" altLang="ko-KR" dirty="0" smtClean="0"/>
              <a:t>And these will include immune modulators, cccDNA inhibitors, and HBV antigen inhibitors.</a:t>
            </a:r>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59</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 let’s have a look at what kinds of DAAs are in development.</a:t>
            </a:r>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60</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is a schematic representation of HBV life cycle. Since NA cannot eliminate cccDNA, persisting in the nucleus of hepatocyte, HBV infection cannot be cured.</a:t>
            </a:r>
          </a:p>
          <a:p>
            <a:r>
              <a:rPr lang="en-US" altLang="ko-KR" dirty="0" smtClean="0"/>
              <a:t>Currently, there are many compounds in development for chronic hepatitis B, and they can be categorized into two groups.</a:t>
            </a:r>
          </a:p>
          <a:p>
            <a:r>
              <a:rPr lang="en-US" altLang="ko-KR" dirty="0" smtClean="0"/>
              <a:t>*CLICK* The direct-acting antiviral agents (DAAs) and..</a:t>
            </a:r>
          </a:p>
          <a:p>
            <a:r>
              <a:rPr lang="en-US" altLang="ko-KR" dirty="0" smtClean="0"/>
              <a:t>*CLICK* the host-targeting antiviral agents (HTAs).</a:t>
            </a:r>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61</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a recent Phase </a:t>
            </a:r>
            <a:r>
              <a:rPr lang="en-US" altLang="ko-KR" dirty="0" err="1" smtClean="0"/>
              <a:t>IIa</a:t>
            </a:r>
            <a:r>
              <a:rPr lang="en-US" altLang="ko-KR" dirty="0" smtClean="0"/>
              <a:t> study, with daily SC injection of Myrcludex-B, was shown to be very well tolerated with a few adverse events. </a:t>
            </a:r>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63</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final group among DAAs is the polymerase inhibitor.</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64</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Currently, </a:t>
            </a:r>
            <a:r>
              <a:rPr lang="en-US" altLang="ko-KR" dirty="0" err="1" smtClean="0"/>
              <a:t>Viread</a:t>
            </a:r>
            <a:r>
              <a:rPr lang="en-US" altLang="ko-KR" dirty="0" smtClean="0"/>
              <a:t>, or TDF, is one of the most potent antiviral drugs for HBV. TAF is similar drug also developed by Gilead, and through modification of its structure, its stability in the plasma is increased, hence the delivery of effector molecule to the target cells is enhanced. </a:t>
            </a:r>
          </a:p>
          <a:p>
            <a:r>
              <a:rPr lang="en-US" altLang="ko-KR" dirty="0" smtClean="0"/>
              <a:t>Because it requires less dose compared with TDF, it is considered safer in terms of systemic exposures of TFV.</a:t>
            </a:r>
          </a:p>
          <a:p>
            <a:endParaRPr lang="ko-KR" altLang="en-US" dirty="0"/>
          </a:p>
        </p:txBody>
      </p:sp>
      <p:sp>
        <p:nvSpPr>
          <p:cNvPr id="4" name="슬라이드 번호 개체 틀 3"/>
          <p:cNvSpPr>
            <a:spLocks noGrp="1"/>
          </p:cNvSpPr>
          <p:nvPr>
            <p:ph type="sldNum" sz="quarter" idx="10"/>
          </p:nvPr>
        </p:nvSpPr>
        <p:spPr/>
        <p:txBody>
          <a:bodyPr/>
          <a:lstStyle/>
          <a:p>
            <a:fld id="{E7DCDE20-BAF9-46F0-887D-51BBC2612E2A}" type="slidenum">
              <a:rPr lang="ko-KR" altLang="en-US" smtClean="0">
                <a:solidFill>
                  <a:prstClr val="black"/>
                </a:solidFill>
              </a:rPr>
              <a:pPr/>
              <a:t>65</a:t>
            </a:fld>
            <a:endParaRPr lang="ko-KR" altLang="en-US">
              <a:solidFill>
                <a:prstClr val="black"/>
              </a:solidFill>
            </a:endParaRPr>
          </a:p>
        </p:txBody>
      </p:sp>
    </p:spTree>
    <p:extLst>
      <p:ext uri="{BB962C8B-B14F-4D97-AF65-F5344CB8AC3E}">
        <p14:creationId xmlns:p14="http://schemas.microsoft.com/office/powerpoint/2010/main" val="3623519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8F04587-9228-6A4E-B130-3BDDD1CFA014}" type="slidenum">
              <a:rPr lang="en-US" sz="1200">
                <a:solidFill>
                  <a:srgbClr val="000000"/>
                </a:solidFill>
              </a:rPr>
              <a:pPr eaLnBrk="1" hangingPunct="1"/>
              <a:t>66</a:t>
            </a:fld>
            <a:endParaRPr lang="en-US"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C5B746-4CEA-1345-B400-56FD78AE2908}" type="slidenum">
              <a:rPr lang="ar-sa" sz="1200">
                <a:solidFill>
                  <a:srgbClr val="000000"/>
                </a:solidFill>
              </a:rPr>
              <a:pPr eaLnBrk="1" hangingPunct="1"/>
              <a:t>67</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44588" y="685800"/>
            <a:ext cx="4572000" cy="3429000"/>
          </a:xfrm>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392DEF8-7774-7140-9D16-08A5E42531F4}" type="slidenum">
              <a:rPr lang="en-US" sz="1200">
                <a:solidFill>
                  <a:srgbClr val="000000"/>
                </a:solidFill>
              </a:rPr>
              <a:pPr eaLnBrk="1" hangingPunct="1"/>
              <a:t>69</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143000" y="685800"/>
            <a:ext cx="4572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AF51B3-B13E-274B-807F-54E6D76DC69D}"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A33547-E88A-EF41-B3FE-CFFC991783CC}" type="slidenum">
              <a:rPr lang="ar-sa" sz="1200">
                <a:solidFill>
                  <a:srgbClr val="000000"/>
                </a:solidFill>
                <a:cs typeface="Times New Roman" charset="0"/>
              </a:rPr>
              <a:pPr eaLnBrk="1" hangingPunct="1"/>
              <a:t>7</a:t>
            </a:fld>
            <a:endParaRPr lang="en-US" sz="1200">
              <a:solidFill>
                <a:srgbClr val="000000"/>
              </a:solidFill>
              <a:cs typeface="Times New Roman" charset="0"/>
            </a:endParaRPr>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00283E-6D21-AE4C-91B8-C56808DA45DF}" type="slidenum">
              <a:rPr lang="ar-sa" sz="1200">
                <a:solidFill>
                  <a:srgbClr val="000000"/>
                </a:solidFill>
                <a:cs typeface="Times New Roman" charset="0"/>
              </a:rPr>
              <a:pPr eaLnBrk="1" hangingPunct="1"/>
              <a:t>8</a:t>
            </a:fld>
            <a:endParaRPr lang="en-US" sz="1200">
              <a:solidFill>
                <a:srgbClr val="000000"/>
              </a:solidFill>
              <a:cs typeface="Times New Roman" charset="0"/>
            </a:endParaRPr>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1143000" y="685800"/>
            <a:ext cx="4572000" cy="3429000"/>
          </a:xfrm>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46C542-D21E-7C4F-B7EB-A0BA62D88A47}" type="slidenum">
              <a:rPr lang="ar-sa" sz="1200">
                <a:solidFill>
                  <a:srgbClr val="000000"/>
                </a:solidFill>
                <a:cs typeface="Times New Roman" charset="0"/>
              </a:rPr>
              <a:pPr eaLnBrk="1" hangingPunct="1"/>
              <a:t>9</a:t>
            </a:fld>
            <a:endParaRPr lang="en-US" sz="1200">
              <a:solidFill>
                <a:srgbClr val="000000"/>
              </a:solidFill>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03EE71-64F7-4441-B60C-A3ADD1B0415E}" type="slidenum">
              <a:rPr lang="en-US" sz="1200">
                <a:cs typeface="Times New Roman" charset="0"/>
              </a:rPr>
              <a:pPr eaLnBrk="1" hangingPunct="1"/>
              <a:t>13</a:t>
            </a:fld>
            <a:endParaRPr lang="en-US" sz="1200">
              <a:cs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82739A5-966C-3549-AD9A-1CAEF54A8FB0}" type="slidenum">
              <a:rPr lang="en-US" sz="1200">
                <a:cs typeface="Times New Roman" charset="0"/>
              </a:rPr>
              <a:pPr eaLnBrk="1" hangingPunct="1"/>
              <a:t>14</a:t>
            </a:fld>
            <a:endParaRPr lang="en-US" sz="1200">
              <a:cs typeface="Times New Roman"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E3148C4-83DA-4DFF-8B2A-249CF4A3A524}" type="datetimeFigureOut">
              <a:rPr lang="en-US" smtClean="0"/>
              <a:pPr/>
              <a:t>15/10/16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3148C4-83DA-4DFF-8B2A-249CF4A3A524}" type="datetimeFigureOut">
              <a:rPr lang="en-US" smtClean="0"/>
              <a:pPr/>
              <a:t>15/10/16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3148C4-83DA-4DFF-8B2A-249CF4A3A524}" type="datetimeFigureOut">
              <a:rPr lang="en-US" smtClean="0"/>
              <a:pPr/>
              <a:t>15/10/16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818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962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686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36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19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570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33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269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E3148C4-83DA-4DFF-8B2A-249CF4A3A524}" type="datetimeFigureOut">
              <a:rPr lang="en-US" smtClean="0"/>
              <a:pPr/>
              <a:t>15/10/16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295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798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97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453088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00478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761349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470881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09377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940974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10401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148C4-83DA-4DFF-8B2A-249CF4A3A524}" type="datetimeFigureOut">
              <a:rPr lang="en-US" smtClean="0"/>
              <a:pPr/>
              <a:t>15/10/16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136118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197670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202936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54030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Tree>
    <p:extLst>
      <p:ext uri="{BB962C8B-B14F-4D97-AF65-F5344CB8AC3E}">
        <p14:creationId xmlns:p14="http://schemas.microsoft.com/office/powerpoint/2010/main" val="396328651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08698F0-7F10-44F7-BC26-E9AB52B55E82}" type="slidenum">
              <a:rPr lang="en-US"/>
              <a:pPr>
                <a:defRPr/>
              </a:pPr>
              <a:t>‹#›</a:t>
            </a:fld>
            <a:endParaRPr lang="en-US"/>
          </a:p>
        </p:txBody>
      </p:sp>
    </p:spTree>
    <p:extLst>
      <p:ext uri="{BB962C8B-B14F-4D97-AF65-F5344CB8AC3E}">
        <p14:creationId xmlns:p14="http://schemas.microsoft.com/office/powerpoint/2010/main" val="3756138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5E921B9-EC22-4753-8780-5326DA035D4A}" type="slidenum">
              <a:rPr lang="en-US"/>
              <a:pPr>
                <a:defRPr/>
              </a:pPr>
              <a:t>‹#›</a:t>
            </a:fld>
            <a:endParaRPr lang="en-US"/>
          </a:p>
        </p:txBody>
      </p:sp>
    </p:spTree>
    <p:extLst>
      <p:ext uri="{BB962C8B-B14F-4D97-AF65-F5344CB8AC3E}">
        <p14:creationId xmlns:p14="http://schemas.microsoft.com/office/powerpoint/2010/main" val="3536684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35E02F7-69A7-41D1-B657-5197F5A6155E}" type="slidenum">
              <a:rPr lang="en-US"/>
              <a:pPr>
                <a:defRPr/>
              </a:pPr>
              <a:t>‹#›</a:t>
            </a:fld>
            <a:endParaRPr lang="en-US"/>
          </a:p>
        </p:txBody>
      </p:sp>
    </p:spTree>
    <p:extLst>
      <p:ext uri="{BB962C8B-B14F-4D97-AF65-F5344CB8AC3E}">
        <p14:creationId xmlns:p14="http://schemas.microsoft.com/office/powerpoint/2010/main" val="628029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E1F73A7-5DF9-4C43-A407-733B6FCAA1B6}" type="slidenum">
              <a:rPr lang="en-US"/>
              <a:pPr>
                <a:defRPr/>
              </a:pPr>
              <a:t>‹#›</a:t>
            </a:fld>
            <a:endParaRPr lang="en-US"/>
          </a:p>
        </p:txBody>
      </p:sp>
    </p:spTree>
    <p:extLst>
      <p:ext uri="{BB962C8B-B14F-4D97-AF65-F5344CB8AC3E}">
        <p14:creationId xmlns:p14="http://schemas.microsoft.com/office/powerpoint/2010/main" val="2809133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96CB24D-89AA-494A-A2E7-6E541211CB72}" type="slidenum">
              <a:rPr lang="en-US"/>
              <a:pPr>
                <a:defRPr/>
              </a:pPr>
              <a:t>‹#›</a:t>
            </a:fld>
            <a:endParaRPr lang="en-US"/>
          </a:p>
        </p:txBody>
      </p:sp>
    </p:spTree>
    <p:extLst>
      <p:ext uri="{BB962C8B-B14F-4D97-AF65-F5344CB8AC3E}">
        <p14:creationId xmlns:p14="http://schemas.microsoft.com/office/powerpoint/2010/main" val="337976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E3148C4-83DA-4DFF-8B2A-249CF4A3A524}" type="datetimeFigureOut">
              <a:rPr lang="en-US" smtClean="0"/>
              <a:pPr/>
              <a:t>15/10/16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351817C-8AF9-411B-A0A1-65D6F60DECFF}" type="slidenum">
              <a:rPr lang="en-US"/>
              <a:pPr>
                <a:defRPr/>
              </a:pPr>
              <a:t>‹#›</a:t>
            </a:fld>
            <a:endParaRPr lang="en-US"/>
          </a:p>
        </p:txBody>
      </p:sp>
    </p:spTree>
    <p:extLst>
      <p:ext uri="{BB962C8B-B14F-4D97-AF65-F5344CB8AC3E}">
        <p14:creationId xmlns:p14="http://schemas.microsoft.com/office/powerpoint/2010/main" val="116174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CD4DF20-25B9-479A-93FD-B9FCAEAEF853}" type="slidenum">
              <a:rPr lang="en-US"/>
              <a:pPr>
                <a:defRPr/>
              </a:pPr>
              <a:t>‹#›</a:t>
            </a:fld>
            <a:endParaRPr lang="en-US"/>
          </a:p>
        </p:txBody>
      </p:sp>
    </p:spTree>
    <p:extLst>
      <p:ext uri="{BB962C8B-B14F-4D97-AF65-F5344CB8AC3E}">
        <p14:creationId xmlns:p14="http://schemas.microsoft.com/office/powerpoint/2010/main" val="3231657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103B311-3FFD-4981-A812-CA1FE58A896E}" type="slidenum">
              <a:rPr lang="en-US"/>
              <a:pPr>
                <a:defRPr/>
              </a:pPr>
              <a:t>‹#›</a:t>
            </a:fld>
            <a:endParaRPr lang="en-US"/>
          </a:p>
        </p:txBody>
      </p:sp>
    </p:spTree>
    <p:extLst>
      <p:ext uri="{BB962C8B-B14F-4D97-AF65-F5344CB8AC3E}">
        <p14:creationId xmlns:p14="http://schemas.microsoft.com/office/powerpoint/2010/main" val="1631740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27FE8CF-0CCA-4243-9635-FCACB7C9984E}" type="slidenum">
              <a:rPr lang="en-US"/>
              <a:pPr>
                <a:defRPr/>
              </a:pPr>
              <a:t>‹#›</a:t>
            </a:fld>
            <a:endParaRPr lang="en-US"/>
          </a:p>
        </p:txBody>
      </p:sp>
    </p:spTree>
    <p:extLst>
      <p:ext uri="{BB962C8B-B14F-4D97-AF65-F5344CB8AC3E}">
        <p14:creationId xmlns:p14="http://schemas.microsoft.com/office/powerpoint/2010/main" val="84852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CA3B61B-9009-4DC1-8A71-1A08D5B3C03F}" type="slidenum">
              <a:rPr lang="en-US"/>
              <a:pPr>
                <a:defRPr/>
              </a:pPr>
              <a:t>‹#›</a:t>
            </a:fld>
            <a:endParaRPr lang="en-US"/>
          </a:p>
        </p:txBody>
      </p:sp>
    </p:spTree>
    <p:extLst>
      <p:ext uri="{BB962C8B-B14F-4D97-AF65-F5344CB8AC3E}">
        <p14:creationId xmlns:p14="http://schemas.microsoft.com/office/powerpoint/2010/main" val="3681991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349AE5-9813-4536-A4E4-F2654DBA2BFA}" type="slidenum">
              <a:rPr lang="en-US"/>
              <a:pPr>
                <a:defRPr/>
              </a:pPr>
              <a:t>‹#›</a:t>
            </a:fld>
            <a:endParaRPr lang="en-US"/>
          </a:p>
        </p:txBody>
      </p:sp>
    </p:spTree>
    <p:extLst>
      <p:ext uri="{BB962C8B-B14F-4D97-AF65-F5344CB8AC3E}">
        <p14:creationId xmlns:p14="http://schemas.microsoft.com/office/powerpoint/2010/main" val="3561800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21F4032-10C3-4095-B653-DEED4E8229D6}" type="slidenum">
              <a:rPr lang="en-US"/>
              <a:pPr>
                <a:defRPr/>
              </a:pPr>
              <a:t>‹#›</a:t>
            </a:fld>
            <a:endParaRPr lang="en-US"/>
          </a:p>
        </p:txBody>
      </p:sp>
    </p:spTree>
    <p:extLst>
      <p:ext uri="{BB962C8B-B14F-4D97-AF65-F5344CB8AC3E}">
        <p14:creationId xmlns:p14="http://schemas.microsoft.com/office/powerpoint/2010/main" val="1850936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04803" y="1524000"/>
            <a:ext cx="4199467" cy="5105400"/>
          </a:xfrm>
        </p:spPr>
        <p:txBody>
          <a:bodyPr/>
          <a:lstStyle/>
          <a:p>
            <a:pPr lvl="0"/>
            <a:endParaRPr lang="en-US" noProof="0" smtClean="0"/>
          </a:p>
        </p:txBody>
      </p:sp>
      <p:sp>
        <p:nvSpPr>
          <p:cNvPr id="4" name="Text Placeholder 3"/>
          <p:cNvSpPr>
            <a:spLocks noGrp="1"/>
          </p:cNvSpPr>
          <p:nvPr>
            <p:ph type="body" sz="half" idx="2"/>
          </p:nvPr>
        </p:nvSpPr>
        <p:spPr>
          <a:xfrm>
            <a:off x="4639733" y="1524000"/>
            <a:ext cx="419946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365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47066" y="0"/>
            <a:ext cx="8463673" cy="1188720"/>
          </a:xfrm>
          <a:prstGeom prst="rect">
            <a:avLst/>
          </a:prstGeom>
        </p:spPr>
        <p:txBody>
          <a:bodyPr rtlCol="0">
            <a:normAutofit/>
          </a:bodyPr>
          <a:lstStyle/>
          <a:p>
            <a:r>
              <a:rPr lang="en-GB" dirty="0" smtClean="0"/>
              <a:t>Click to edit Master title style</a:t>
            </a:r>
            <a:endParaRPr lang="en-US" dirty="0"/>
          </a:p>
        </p:txBody>
      </p:sp>
      <p:sp>
        <p:nvSpPr>
          <p:cNvPr id="9" name="Text Placeholder 2"/>
          <p:cNvSpPr>
            <a:spLocks noGrp="1"/>
          </p:cNvSpPr>
          <p:nvPr>
            <p:ph idx="1"/>
          </p:nvPr>
        </p:nvSpPr>
        <p:spPr>
          <a:xfrm>
            <a:off x="347066" y="1600202"/>
            <a:ext cx="8463673" cy="4525963"/>
          </a:xfrm>
          <a:prstGeom prst="rect">
            <a:avLst/>
          </a:prstGeom>
        </p:spPr>
        <p:txBody>
          <a:bodyPr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621856357"/>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fontAlgn="base">
              <a:spcBef>
                <a:spcPct val="0"/>
              </a:spcBef>
              <a:spcAft>
                <a:spcPct val="0"/>
              </a:spcAft>
              <a:defRPr/>
            </a:pPr>
            <a:endParaRPr lang="en-US" sz="2400">
              <a:latin typeface="Times New Roman"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3AF625-C24A-4128-97CB-BB1B1CA559E3}" type="slidenum">
              <a:rPr lang="en-US"/>
              <a:pPr>
                <a:defRPr/>
              </a:pPr>
              <a:t>‹#›</a:t>
            </a:fld>
            <a:endParaRPr lang="en-US"/>
          </a:p>
        </p:txBody>
      </p:sp>
    </p:spTree>
    <p:extLst>
      <p:ext uri="{BB962C8B-B14F-4D97-AF65-F5344CB8AC3E}">
        <p14:creationId xmlns:p14="http://schemas.microsoft.com/office/powerpoint/2010/main" val="201912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E3148C4-83DA-4DFF-8B2A-249CF4A3A524}" type="datetimeFigureOut">
              <a:rPr lang="en-US" smtClean="0"/>
              <a:pPr/>
              <a:t>15/10/16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E3148C4-83DA-4DFF-8B2A-249CF4A3A524}" type="datetimeFigureOut">
              <a:rPr lang="en-US" smtClean="0"/>
              <a:pPr/>
              <a:t>15/10/16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148C4-83DA-4DFF-8B2A-249CF4A3A524}" type="datetimeFigureOut">
              <a:rPr lang="en-US" smtClean="0"/>
              <a:pPr/>
              <a:t>15/10/16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148C4-83DA-4DFF-8B2A-249CF4A3A524}" type="datetimeFigureOut">
              <a:rPr lang="en-US" smtClean="0"/>
              <a:pPr/>
              <a:t>15/10/16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148C4-83DA-4DFF-8B2A-249CF4A3A524}" type="datetimeFigureOut">
              <a:rPr lang="en-US" smtClean="0"/>
              <a:pPr/>
              <a:t>15/10/16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092383-B911-464C-ADF9-50F8F926EE2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148C4-83DA-4DFF-8B2A-249CF4A3A524}" type="datetimeFigureOut">
              <a:rPr lang="en-US" smtClean="0"/>
              <a:pPr/>
              <a:t>15/10/16</a:t>
            </a:fld>
            <a:endParaRPr lang="en-I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92383-B911-464C-ADF9-50F8F926EE2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8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00687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rgbClr val="FFFF00"/>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rgbClr val="FFFF00"/>
          </a:solidFill>
          <a:latin typeface="Arial" charset="0"/>
        </a:defRPr>
      </a:lvl6pPr>
      <a:lvl7pPr marL="914400" algn="ctr" rtl="0" fontAlgn="base">
        <a:spcBef>
          <a:spcPct val="0"/>
        </a:spcBef>
        <a:spcAft>
          <a:spcPct val="0"/>
        </a:spcAft>
        <a:defRPr sz="4000" b="1">
          <a:solidFill>
            <a:srgbClr val="FFFF00"/>
          </a:solidFill>
          <a:latin typeface="Arial" charset="0"/>
        </a:defRPr>
      </a:lvl7pPr>
      <a:lvl8pPr marL="1371600" algn="ctr" rtl="0" fontAlgn="base">
        <a:spcBef>
          <a:spcPct val="0"/>
        </a:spcBef>
        <a:spcAft>
          <a:spcPct val="0"/>
        </a:spcAft>
        <a:defRPr sz="4000" b="1">
          <a:solidFill>
            <a:srgbClr val="FFFF00"/>
          </a:solidFill>
          <a:latin typeface="Arial" charset="0"/>
        </a:defRPr>
      </a:lvl8pPr>
      <a:lvl9pPr marL="1828800" algn="ctr" rtl="0" fontAlgn="base">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charset="0"/>
        <a:buChar char="l"/>
        <a:defRPr sz="2800" b="1">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1"/>
        </a:buClr>
        <a:buSzPct val="70000"/>
        <a:buFont typeface="Wingdings" charset="0"/>
        <a:buChar char="]"/>
        <a:defRPr sz="2400" b="1">
          <a:solidFill>
            <a:srgbClr val="00FFFF"/>
          </a:solidFill>
          <a:latin typeface="+mn-lt"/>
          <a:ea typeface="ＭＳ Ｐゴシック" charset="0"/>
        </a:defRPr>
      </a:lvl2pPr>
      <a:lvl3pPr marL="1143000" indent="-228600" algn="l" rtl="0" eaLnBrk="0" fontAlgn="base" hangingPunct="0">
        <a:spcBef>
          <a:spcPct val="20000"/>
        </a:spcBef>
        <a:spcAft>
          <a:spcPct val="0"/>
        </a:spcAft>
        <a:buClr>
          <a:srgbClr val="00FFFF"/>
        </a:buClr>
        <a:buSzPct val="65000"/>
        <a:buFont typeface="Wingdings" charset="0"/>
        <a:buChar char="¯"/>
        <a:defRPr sz="2000" b="1">
          <a:solidFill>
            <a:srgbClr val="FF9900"/>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6431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xmlns:p14="http://schemas.microsoft.com/office/powerpoint/2010/main"/>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charset="0"/>
          <a:ea typeface="ＭＳ Ｐゴシック" charset="0"/>
        </a:defRPr>
      </a:lvl2pPr>
      <a:lvl3pPr algn="ctr" rtl="0" eaLnBrk="0" fontAlgn="base" hangingPunct="0">
        <a:spcBef>
          <a:spcPct val="0"/>
        </a:spcBef>
        <a:spcAft>
          <a:spcPct val="0"/>
        </a:spcAft>
        <a:defRPr sz="4000" b="1">
          <a:solidFill>
            <a:srgbClr val="FFFF00"/>
          </a:solidFill>
          <a:latin typeface="Arial" charset="0"/>
          <a:ea typeface="ＭＳ Ｐゴシック" charset="0"/>
        </a:defRPr>
      </a:lvl3pPr>
      <a:lvl4pPr algn="ctr" rtl="0" eaLnBrk="0" fontAlgn="base" hangingPunct="0">
        <a:spcBef>
          <a:spcPct val="0"/>
        </a:spcBef>
        <a:spcAft>
          <a:spcPct val="0"/>
        </a:spcAft>
        <a:defRPr sz="4000" b="1">
          <a:solidFill>
            <a:srgbClr val="FFFF00"/>
          </a:solidFill>
          <a:latin typeface="Arial" charset="0"/>
          <a:ea typeface="ＭＳ Ｐゴシック" charset="0"/>
        </a:defRPr>
      </a:lvl4pPr>
      <a:lvl5pPr algn="ctr" rtl="0" eaLnBrk="0" fontAlgn="base" hangingPunct="0">
        <a:spcBef>
          <a:spcPct val="0"/>
        </a:spcBef>
        <a:spcAft>
          <a:spcPct val="0"/>
        </a:spcAft>
        <a:defRPr sz="4000" b="1">
          <a:solidFill>
            <a:srgbClr val="FFFF00"/>
          </a:solidFill>
          <a:latin typeface="Arial" charset="0"/>
          <a:ea typeface="ＭＳ Ｐゴシック" charset="0"/>
        </a:defRPr>
      </a:lvl5pPr>
      <a:lvl6pPr marL="457200" algn="ctr" rtl="0" eaLnBrk="0" fontAlgn="base" hangingPunct="0">
        <a:spcBef>
          <a:spcPct val="0"/>
        </a:spcBef>
        <a:spcAft>
          <a:spcPct val="0"/>
        </a:spcAft>
        <a:defRPr sz="4000" b="1">
          <a:solidFill>
            <a:srgbClr val="FFFF00"/>
          </a:solidFill>
          <a:latin typeface="Arial" charset="0"/>
          <a:ea typeface="ＭＳ Ｐゴシック" charset="0"/>
        </a:defRPr>
      </a:lvl6pPr>
      <a:lvl7pPr marL="914400" algn="ctr" rtl="0" eaLnBrk="0" fontAlgn="base" hangingPunct="0">
        <a:spcBef>
          <a:spcPct val="0"/>
        </a:spcBef>
        <a:spcAft>
          <a:spcPct val="0"/>
        </a:spcAft>
        <a:defRPr sz="4000" b="1">
          <a:solidFill>
            <a:srgbClr val="FFFF00"/>
          </a:solidFill>
          <a:latin typeface="Arial" charset="0"/>
          <a:ea typeface="ＭＳ Ｐゴシック" charset="0"/>
        </a:defRPr>
      </a:lvl7pPr>
      <a:lvl8pPr marL="1371600" algn="ctr" rtl="0" eaLnBrk="0" fontAlgn="base" hangingPunct="0">
        <a:spcBef>
          <a:spcPct val="0"/>
        </a:spcBef>
        <a:spcAft>
          <a:spcPct val="0"/>
        </a:spcAft>
        <a:defRPr sz="4000" b="1">
          <a:solidFill>
            <a:srgbClr val="FFFF00"/>
          </a:solidFill>
          <a:latin typeface="Arial" charset="0"/>
          <a:ea typeface="ＭＳ Ｐゴシック" charset="0"/>
        </a:defRPr>
      </a:lvl8pPr>
      <a:lvl9pPr marL="1828800" algn="ctr" rtl="0" eaLnBrk="0" fontAlgn="base" hangingPunct="0">
        <a:spcBef>
          <a:spcPct val="0"/>
        </a:spcBef>
        <a:spcAft>
          <a:spcPct val="0"/>
        </a:spcAft>
        <a:defRPr sz="4000" b="1">
          <a:solidFill>
            <a:srgbClr val="FFFF00"/>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FF00"/>
        </a:buClr>
        <a:buSzPct val="75000"/>
        <a:buFont typeface="Wingdings" charset="0"/>
        <a:buChar char="z"/>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SzPct val="70000"/>
        <a:buFont typeface="Wingdings" charset="0"/>
        <a:buChar char="v"/>
        <a:defRPr sz="2400" b="1">
          <a:solidFill>
            <a:srgbClr val="00FFFF"/>
          </a:solidFill>
          <a:latin typeface="+mn-lt"/>
          <a:ea typeface="+mn-ea"/>
        </a:defRPr>
      </a:lvl2pPr>
      <a:lvl3pPr marL="1143000" indent="-228600" algn="l" rtl="0" eaLnBrk="0" fontAlgn="base" hangingPunct="0">
        <a:spcBef>
          <a:spcPct val="20000"/>
        </a:spcBef>
        <a:spcAft>
          <a:spcPct val="0"/>
        </a:spcAft>
        <a:buClr>
          <a:srgbClr val="00FFFF"/>
        </a:buClr>
        <a:buSzPct val="65000"/>
        <a:buFont typeface="Wingdings" charset="0"/>
        <a:buChar char="¯"/>
        <a:defRPr sz="2000" b="1">
          <a:solidFill>
            <a:srgbClr val="FF9900"/>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mn-ea"/>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mn-ea"/>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mn-ea"/>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68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48E175A2-A878-47F6-BBA5-FB80A403AF5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505179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700" r:id="rId14"/>
    <p:sldLayoutId id="214748370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png"/><Relationship Id="rId7"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png"/><Relationship Id="rId7"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5.pn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jpeg"/><Relationship Id="rId1" Type="http://schemas.openxmlformats.org/officeDocument/2006/relationships/slideLayout" Target="../slideLayouts/slideLayout36.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9.jpeg"/><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1" Type="http://schemas.openxmlformats.org/officeDocument/2006/relationships/slideLayout" Target="../slideLayouts/slideLayout40.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2.png"/><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png"/><Relationship Id="rId1" Type="http://schemas.openxmlformats.org/officeDocument/2006/relationships/slideLayout" Target="../slideLayouts/slideLayout41.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2.png"/><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5.emf"/><Relationship Id="rId3"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6.png"/><Relationship Id="rId3" Type="http://schemas.openxmlformats.org/officeDocument/2006/relationships/image" Target="../media/image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7.png"/><Relationship Id="rId3" Type="http://schemas.openxmlformats.org/officeDocument/2006/relationships/image" Target="../media/image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8.jpeg"/><Relationship Id="rId1" Type="http://schemas.openxmlformats.org/officeDocument/2006/relationships/slideLayout" Target="../slideLayouts/slideLayout36.xml"/><Relationship Id="rId2"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image" Target="../media/image23.jpeg"/></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3.jpeg"/><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30.emf"/><Relationship Id="rId3"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3.jpeg"/><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6" Type="http://schemas.openxmlformats.org/officeDocument/2006/relationships/image" Target="../media/image23.jpeg"/><Relationship Id="rId1" Type="http://schemas.openxmlformats.org/officeDocument/2006/relationships/slideLayout" Target="../slideLayouts/slideLayout35.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hyperlink" Target="mailto:shivsarin@gmail.com"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slide" Target="slide2.xml"/><Relationship Id="rId5" Type="http://schemas.openxmlformats.org/officeDocument/2006/relationships/image" Target="../media/image9.png"/><Relationship Id="rId6"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5638800" cy="5877272"/>
          </a:xfrm>
          <a:prstGeom prst="rect">
            <a:avLst/>
          </a:prstGeom>
          <a:solidFill>
            <a:srgbClr val="CC9900"/>
          </a:solidFill>
          <a:ln w="9525">
            <a:noFill/>
            <a:miter lim="800000"/>
            <a:headEnd/>
            <a:tailEnd/>
          </a:ln>
        </p:spPr>
        <p:txBody>
          <a:bodyPr wrap="none" anchor="ctr"/>
          <a:lstStyle/>
          <a:p>
            <a:pPr algn="ctr"/>
            <a:endParaRPr lang="en-IN"/>
          </a:p>
        </p:txBody>
      </p:sp>
      <p:sp>
        <p:nvSpPr>
          <p:cNvPr id="13315" name="Rectangle 3"/>
          <p:cNvSpPr>
            <a:spLocks noChangeArrowheads="1"/>
          </p:cNvSpPr>
          <p:nvPr/>
        </p:nvSpPr>
        <p:spPr bwMode="auto">
          <a:xfrm>
            <a:off x="0" y="5877272"/>
            <a:ext cx="5638800" cy="980728"/>
          </a:xfrm>
          <a:prstGeom prst="rect">
            <a:avLst/>
          </a:prstGeom>
          <a:solidFill>
            <a:srgbClr val="800000"/>
          </a:solidFill>
          <a:ln w="9525">
            <a:noFill/>
            <a:miter lim="800000"/>
            <a:headEnd/>
            <a:tailEnd/>
          </a:ln>
        </p:spPr>
        <p:txBody>
          <a:bodyPr wrap="none" anchor="ctr"/>
          <a:lstStyle/>
          <a:p>
            <a:endParaRPr lang="en-US" dirty="0"/>
          </a:p>
        </p:txBody>
      </p:sp>
      <p:sp>
        <p:nvSpPr>
          <p:cNvPr id="13316" name="Text Box 4"/>
          <p:cNvSpPr txBox="1">
            <a:spLocks noChangeArrowheads="1"/>
          </p:cNvSpPr>
          <p:nvPr/>
        </p:nvSpPr>
        <p:spPr bwMode="auto">
          <a:xfrm>
            <a:off x="0" y="228604"/>
            <a:ext cx="5715000" cy="1661993"/>
          </a:xfrm>
          <a:prstGeom prst="rect">
            <a:avLst/>
          </a:prstGeom>
          <a:noFill/>
          <a:ln w="9525">
            <a:noFill/>
            <a:miter lim="800000"/>
            <a:headEnd/>
            <a:tailEnd/>
          </a:ln>
        </p:spPr>
        <p:txBody>
          <a:bodyPr>
            <a:spAutoFit/>
          </a:bodyPr>
          <a:lstStyle/>
          <a:p>
            <a:pPr algn="ctr">
              <a:spcBef>
                <a:spcPct val="50000"/>
              </a:spcBef>
            </a:pPr>
            <a:r>
              <a:rPr lang="en-US" sz="3600" b="1" dirty="0">
                <a:solidFill>
                  <a:schemeClr val="bg1"/>
                </a:solidFill>
              </a:rPr>
              <a:t>Institute of Liver &amp; Biliary Sciences</a:t>
            </a:r>
          </a:p>
          <a:p>
            <a:pPr algn="ctr">
              <a:spcBef>
                <a:spcPct val="50000"/>
              </a:spcBef>
            </a:pPr>
            <a:endParaRPr lang="en-US" sz="2000" b="1" dirty="0">
              <a:solidFill>
                <a:schemeClr val="accent2"/>
              </a:solidFill>
            </a:endParaRPr>
          </a:p>
        </p:txBody>
      </p:sp>
      <p:sp>
        <p:nvSpPr>
          <p:cNvPr id="13318" name="Text Box 7"/>
          <p:cNvSpPr txBox="1">
            <a:spLocks noChangeArrowheads="1"/>
          </p:cNvSpPr>
          <p:nvPr/>
        </p:nvSpPr>
        <p:spPr bwMode="auto">
          <a:xfrm>
            <a:off x="-685800" y="1981200"/>
            <a:ext cx="7315200" cy="584200"/>
          </a:xfrm>
          <a:prstGeom prst="rect">
            <a:avLst/>
          </a:prstGeom>
          <a:noFill/>
          <a:ln w="9525">
            <a:noFill/>
            <a:miter lim="800000"/>
            <a:headEnd/>
            <a:tailEnd/>
          </a:ln>
        </p:spPr>
        <p:txBody>
          <a:bodyPr>
            <a:spAutoFit/>
          </a:bodyPr>
          <a:lstStyle/>
          <a:p>
            <a:pPr algn="ctr"/>
            <a:r>
              <a:rPr lang="en-US" sz="1600" b="1" i="1" dirty="0">
                <a:latin typeface="Segoe UI" pitchFamily="34" charset="0"/>
              </a:rPr>
              <a:t>Dedicated to Excellence in Patient Care, </a:t>
            </a:r>
          </a:p>
          <a:p>
            <a:pPr algn="ctr"/>
            <a:r>
              <a:rPr lang="en-US" sz="1600" b="1" i="1" dirty="0">
                <a:latin typeface="Segoe UI" pitchFamily="34" charset="0"/>
              </a:rPr>
              <a:t>Teaching &amp; Research in Liver &amp; Biliary Diseases</a:t>
            </a:r>
          </a:p>
        </p:txBody>
      </p:sp>
      <p:sp>
        <p:nvSpPr>
          <p:cNvPr id="13319" name="Text Box 8"/>
          <p:cNvSpPr txBox="1">
            <a:spLocks noChangeArrowheads="1"/>
          </p:cNvSpPr>
          <p:nvPr/>
        </p:nvSpPr>
        <p:spPr bwMode="auto">
          <a:xfrm>
            <a:off x="76202" y="6027738"/>
            <a:ext cx="5435600" cy="707886"/>
          </a:xfrm>
          <a:prstGeom prst="rect">
            <a:avLst/>
          </a:prstGeom>
          <a:noFill/>
          <a:ln w="9525">
            <a:noFill/>
            <a:miter lim="800000"/>
            <a:headEnd/>
            <a:tailEnd/>
          </a:ln>
        </p:spPr>
        <p:txBody>
          <a:bodyPr>
            <a:spAutoFit/>
          </a:bodyPr>
          <a:lstStyle/>
          <a:p>
            <a:pPr algn="ctr"/>
            <a:r>
              <a:rPr lang="en-US" sz="2000" b="1" dirty="0" smtClean="0">
                <a:solidFill>
                  <a:schemeClr val="bg1"/>
                </a:solidFill>
              </a:rPr>
              <a:t>New  </a:t>
            </a:r>
            <a:r>
              <a:rPr lang="en-US" sz="2000" b="1" dirty="0">
                <a:solidFill>
                  <a:schemeClr val="bg1"/>
                </a:solidFill>
              </a:rPr>
              <a:t>Delhi, India</a:t>
            </a:r>
          </a:p>
          <a:p>
            <a:pPr algn="ctr"/>
            <a:r>
              <a:rPr lang="en-US" sz="2000" b="1" dirty="0">
                <a:solidFill>
                  <a:schemeClr val="bg1"/>
                </a:solidFill>
              </a:rPr>
              <a:t>www.ilbs.in</a:t>
            </a:r>
          </a:p>
        </p:txBody>
      </p:sp>
      <p:pic>
        <p:nvPicPr>
          <p:cNvPr id="13322" name="Picture 11" descr="ilbslogo"/>
          <p:cNvPicPr>
            <a:picLocks noChangeAspect="1" noChangeArrowheads="1"/>
          </p:cNvPicPr>
          <p:nvPr/>
        </p:nvPicPr>
        <p:blipFill>
          <a:blip r:embed="rId3" cstate="print"/>
          <a:srcRect/>
          <a:stretch>
            <a:fillRect/>
          </a:stretch>
        </p:blipFill>
        <p:spPr bwMode="auto">
          <a:xfrm>
            <a:off x="8235970" y="6072206"/>
            <a:ext cx="908029" cy="785794"/>
          </a:xfrm>
          <a:prstGeom prst="rect">
            <a:avLst/>
          </a:prstGeom>
          <a:noFill/>
          <a:ln w="9525">
            <a:noFill/>
            <a:miter lim="800000"/>
            <a:headEnd/>
            <a:tailEnd/>
          </a:ln>
        </p:spPr>
      </p:pic>
      <p:sp>
        <p:nvSpPr>
          <p:cNvPr id="13323" name="Text Box 12"/>
          <p:cNvSpPr txBox="1">
            <a:spLocks noChangeArrowheads="1"/>
          </p:cNvSpPr>
          <p:nvPr/>
        </p:nvSpPr>
        <p:spPr bwMode="auto">
          <a:xfrm>
            <a:off x="611560" y="4221088"/>
            <a:ext cx="4648200" cy="830997"/>
          </a:xfrm>
          <a:prstGeom prst="rect">
            <a:avLst/>
          </a:prstGeom>
          <a:noFill/>
          <a:ln w="9525">
            <a:noFill/>
            <a:miter lim="800000"/>
            <a:headEnd/>
            <a:tailEnd/>
          </a:ln>
        </p:spPr>
        <p:txBody>
          <a:bodyPr>
            <a:spAutoFit/>
          </a:bodyPr>
          <a:lstStyle/>
          <a:p>
            <a:pPr>
              <a:spcBef>
                <a:spcPct val="50000"/>
              </a:spcBef>
            </a:pPr>
            <a:r>
              <a:rPr lang="en-US" sz="2400" b="1" dirty="0"/>
              <a:t>Institute of Liver &amp; Biliary </a:t>
            </a:r>
            <a:r>
              <a:rPr lang="en-US" sz="2400" b="1" dirty="0" smtClean="0"/>
              <a:t>Sciences A Deemed Liver  </a:t>
            </a:r>
            <a:r>
              <a:rPr lang="en-US" sz="2400" b="1" dirty="0"/>
              <a:t>University</a:t>
            </a:r>
          </a:p>
        </p:txBody>
      </p:sp>
      <p:sp>
        <p:nvSpPr>
          <p:cNvPr id="13324" name="Rectangle 13"/>
          <p:cNvSpPr>
            <a:spLocks noChangeArrowheads="1"/>
          </p:cNvSpPr>
          <p:nvPr/>
        </p:nvSpPr>
        <p:spPr bwMode="auto">
          <a:xfrm>
            <a:off x="5643570" y="2214554"/>
            <a:ext cx="3500430" cy="830997"/>
          </a:xfrm>
          <a:prstGeom prst="rect">
            <a:avLst/>
          </a:prstGeom>
          <a:solidFill>
            <a:srgbClr val="E6E6A2"/>
          </a:solidFill>
          <a:ln w="9525">
            <a:noFill/>
            <a:miter lim="800000"/>
            <a:headEnd/>
            <a:tailEnd/>
          </a:ln>
        </p:spPr>
        <p:txBody>
          <a:bodyPr wrap="square">
            <a:spAutoFit/>
          </a:bodyPr>
          <a:lstStyle/>
          <a:p>
            <a:pPr algn="ctr"/>
            <a:r>
              <a:rPr lang="en-IN" sz="2400" b="1" dirty="0" smtClean="0">
                <a:solidFill>
                  <a:srgbClr val="FF0000"/>
                </a:solidFill>
              </a:rPr>
              <a:t>Management of Hepatitis B in 2016 </a:t>
            </a:r>
            <a:endParaRPr lang="en-IN" sz="2400" dirty="0">
              <a:solidFill>
                <a:srgbClr val="FF0000"/>
              </a:solidFill>
            </a:endParaRPr>
          </a:p>
        </p:txBody>
      </p:sp>
      <p:sp>
        <p:nvSpPr>
          <p:cNvPr id="15" name="Rectangle 14"/>
          <p:cNvSpPr/>
          <p:nvPr/>
        </p:nvSpPr>
        <p:spPr>
          <a:xfrm>
            <a:off x="5486400" y="5181604"/>
            <a:ext cx="3352800" cy="695575"/>
          </a:xfrm>
          <a:prstGeom prst="rect">
            <a:avLst/>
          </a:prstGeom>
        </p:spPr>
        <p:txBody>
          <a:bodyPr>
            <a:spAutoFit/>
          </a:bodyPr>
          <a:lstStyle/>
          <a:p>
            <a:pPr algn="ctr" eaLnBrk="0" hangingPunct="0">
              <a:spcBef>
                <a:spcPct val="20000"/>
              </a:spcBef>
              <a:buClr>
                <a:srgbClr val="FFFF00"/>
              </a:buClr>
              <a:buSzPct val="80000"/>
              <a:defRPr/>
            </a:pPr>
            <a:r>
              <a:rPr lang="en-US" altLang="ja-JP" sz="2000" b="1" kern="0" dirty="0">
                <a:solidFill>
                  <a:srgbClr val="333399"/>
                </a:solidFill>
                <a:latin typeface="Arial"/>
              </a:rPr>
              <a:t>Dr. S K </a:t>
            </a:r>
            <a:r>
              <a:rPr lang="en-US" altLang="ja-JP" sz="2000" b="1" kern="0" dirty="0" smtClean="0">
                <a:solidFill>
                  <a:srgbClr val="333399"/>
                </a:solidFill>
                <a:latin typeface="Arial"/>
              </a:rPr>
              <a:t>Sarin</a:t>
            </a:r>
          </a:p>
          <a:p>
            <a:pPr algn="ctr" eaLnBrk="0" hangingPunct="0">
              <a:spcBef>
                <a:spcPct val="20000"/>
              </a:spcBef>
              <a:buClr>
                <a:srgbClr val="FFFF00"/>
              </a:buClr>
              <a:buSzPct val="80000"/>
              <a:defRPr/>
            </a:pPr>
            <a:r>
              <a:rPr lang="en-US" altLang="ja-JP" sz="1600" b="1" kern="0" dirty="0" smtClean="0">
                <a:solidFill>
                  <a:srgbClr val="C00000"/>
                </a:solidFill>
                <a:latin typeface="Arial"/>
              </a:rPr>
              <a:t>sksarin@ilbs.in</a:t>
            </a:r>
            <a:endParaRPr lang="en-US" altLang="ja-JP" sz="2000" b="1" kern="0" dirty="0">
              <a:solidFill>
                <a:srgbClr val="C00000"/>
              </a:solidFill>
              <a:latin typeface="Arial"/>
            </a:endParaRPr>
          </a:p>
        </p:txBody>
      </p:sp>
      <p:pic>
        <p:nvPicPr>
          <p:cNvPr id="16" name="Picture 15"/>
          <p:cNvPicPr>
            <a:picLocks noChangeAspect="1" noChangeArrowheads="1"/>
          </p:cNvPicPr>
          <p:nvPr/>
        </p:nvPicPr>
        <p:blipFill>
          <a:blip r:embed="rId4" cstate="print"/>
          <a:srcRect l="41707" t="10060" r="43239" b="78403"/>
          <a:stretch>
            <a:fillRect/>
          </a:stretch>
        </p:blipFill>
        <p:spPr bwMode="auto">
          <a:xfrm>
            <a:off x="-13272" y="5943600"/>
            <a:ext cx="1447800" cy="914400"/>
          </a:xfrm>
          <a:prstGeom prst="rect">
            <a:avLst/>
          </a:prstGeom>
          <a:noFill/>
          <a:ln w="9525">
            <a:noFill/>
            <a:miter lim="800000"/>
            <a:headEnd/>
            <a:tailEnd/>
          </a:ln>
        </p:spPr>
      </p:pic>
      <p:sp>
        <p:nvSpPr>
          <p:cNvPr id="2" name="TextBox 1"/>
          <p:cNvSpPr txBox="1"/>
          <p:nvPr/>
        </p:nvSpPr>
        <p:spPr>
          <a:xfrm>
            <a:off x="5686890" y="21253"/>
            <a:ext cx="3457110" cy="553998"/>
          </a:xfrm>
          <a:prstGeom prst="rect">
            <a:avLst/>
          </a:prstGeom>
          <a:solidFill>
            <a:srgbClr val="FFFFCC"/>
          </a:solidFill>
        </p:spPr>
        <p:txBody>
          <a:bodyPr wrap="square" rtlCol="0">
            <a:spAutoFit/>
          </a:bodyPr>
          <a:lstStyle/>
          <a:p>
            <a:pPr algn="ctr"/>
            <a:r>
              <a:rPr lang="en-IN" sz="1400" b="1" dirty="0" smtClean="0"/>
              <a:t>ASSOCIATION OF PHYSICIANS OF INDIA</a:t>
            </a:r>
          </a:p>
          <a:p>
            <a:pPr algn="ctr"/>
            <a:r>
              <a:rPr lang="en-IN" sz="1600" b="1" dirty="0" smtClean="0"/>
              <a:t>  Delhi State Chapter</a:t>
            </a:r>
          </a:p>
        </p:txBody>
      </p:sp>
      <p:pic>
        <p:nvPicPr>
          <p:cNvPr id="17" name="Picture 3" descr="C:\Users\Administrator\Desktop\ILBS.jpg"/>
          <p:cNvPicPr>
            <a:picLocks noChangeAspect="1" noChangeArrowheads="1"/>
          </p:cNvPicPr>
          <p:nvPr/>
        </p:nvPicPr>
        <p:blipFill>
          <a:blip r:embed="rId5" cstate="print"/>
          <a:srcRect b="10256"/>
          <a:stretch>
            <a:fillRect/>
          </a:stretch>
        </p:blipFill>
        <p:spPr bwMode="auto">
          <a:xfrm>
            <a:off x="0" y="19303"/>
            <a:ext cx="5652120" cy="3600400"/>
          </a:xfrm>
          <a:prstGeom prst="rect">
            <a:avLst/>
          </a:prstGeom>
          <a:noFill/>
        </p:spPr>
      </p:pic>
    </p:spTree>
    <p:extLst>
      <p:ext uri="{BB962C8B-B14F-4D97-AF65-F5344CB8AC3E}">
        <p14:creationId xmlns:p14="http://schemas.microsoft.com/office/powerpoint/2010/main" val="1762241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p:cNvGrpSpPr>
            <a:grpSpLocks/>
          </p:cNvGrpSpPr>
          <p:nvPr/>
        </p:nvGrpSpPr>
        <p:grpSpPr bwMode="auto">
          <a:xfrm>
            <a:off x="663224" y="1123952"/>
            <a:ext cx="8123767" cy="5614988"/>
            <a:chOff x="452" y="600"/>
            <a:chExt cx="5757" cy="3537"/>
          </a:xfrm>
        </p:grpSpPr>
        <p:sp>
          <p:nvSpPr>
            <p:cNvPr id="133123" name="Rectangle 3"/>
            <p:cNvSpPr>
              <a:spLocks noChangeArrowheads="1"/>
            </p:cNvSpPr>
            <p:nvPr/>
          </p:nvSpPr>
          <p:spPr bwMode="auto">
            <a:xfrm>
              <a:off x="510" y="600"/>
              <a:ext cx="5487" cy="3122"/>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24" name="Rectangle 4"/>
            <p:cNvSpPr>
              <a:spLocks noChangeArrowheads="1"/>
            </p:cNvSpPr>
            <p:nvPr/>
          </p:nvSpPr>
          <p:spPr bwMode="auto">
            <a:xfrm>
              <a:off x="1927" y="600"/>
              <a:ext cx="1006" cy="3122"/>
            </a:xfrm>
            <a:prstGeom prst="rect">
              <a:avLst/>
            </a:prstGeom>
            <a:solidFill>
              <a:srgbClr val="CC33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25" name="Text Box 5"/>
            <p:cNvSpPr txBox="1">
              <a:spLocks noChangeArrowheads="1"/>
            </p:cNvSpPr>
            <p:nvPr/>
          </p:nvSpPr>
          <p:spPr bwMode="auto">
            <a:xfrm>
              <a:off x="2324" y="1155"/>
              <a:ext cx="471"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ALT</a:t>
              </a:r>
            </a:p>
          </p:txBody>
        </p:sp>
        <p:sp>
          <p:nvSpPr>
            <p:cNvPr id="133126" name="Text Box 6"/>
            <p:cNvSpPr txBox="1">
              <a:spLocks noChangeArrowheads="1"/>
            </p:cNvSpPr>
            <p:nvPr/>
          </p:nvSpPr>
          <p:spPr bwMode="auto">
            <a:xfrm>
              <a:off x="2019" y="609"/>
              <a:ext cx="1060"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Symptoms</a:t>
              </a:r>
              <a:endParaRPr lang="en-US" b="1" smtClean="0">
                <a:solidFill>
                  <a:srgbClr val="FFFFFF"/>
                </a:solidFill>
                <a:latin typeface="Arial" charset="0"/>
                <a:ea typeface="ＭＳ Ｐゴシック" charset="0"/>
              </a:endParaRPr>
            </a:p>
          </p:txBody>
        </p:sp>
        <p:sp>
          <p:nvSpPr>
            <p:cNvPr id="133127" name="Freeform 7"/>
            <p:cNvSpPr>
              <a:spLocks/>
            </p:cNvSpPr>
            <p:nvPr/>
          </p:nvSpPr>
          <p:spPr bwMode="auto">
            <a:xfrm>
              <a:off x="1927" y="1186"/>
              <a:ext cx="1578" cy="2544"/>
            </a:xfrm>
            <a:custGeom>
              <a:avLst/>
              <a:gdLst>
                <a:gd name="T0" fmla="*/ 0 w 1656"/>
                <a:gd name="T1" fmla="*/ 3080 h 3090"/>
                <a:gd name="T2" fmla="*/ 0 w 1656"/>
                <a:gd name="T3" fmla="*/ 1256 h 3090"/>
                <a:gd name="T4" fmla="*/ 96 w 1656"/>
                <a:gd name="T5" fmla="*/ 104 h 3090"/>
                <a:gd name="T6" fmla="*/ 147 w 1656"/>
                <a:gd name="T7" fmla="*/ 18 h 3090"/>
                <a:gd name="T8" fmla="*/ 256 w 1656"/>
                <a:gd name="T9" fmla="*/ 0 h 3090"/>
                <a:gd name="T10" fmla="*/ 365 w 1656"/>
                <a:gd name="T11" fmla="*/ 36 h 3090"/>
                <a:gd name="T12" fmla="*/ 983 w 1656"/>
                <a:gd name="T13" fmla="*/ 2181 h 3090"/>
                <a:gd name="T14" fmla="*/ 1329 w 1656"/>
                <a:gd name="T15" fmla="*/ 2690 h 3090"/>
                <a:gd name="T16" fmla="*/ 1656 w 1656"/>
                <a:gd name="T17" fmla="*/ 3090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3090">
                  <a:moveTo>
                    <a:pt x="0" y="3080"/>
                  </a:moveTo>
                  <a:lnTo>
                    <a:pt x="0" y="1256"/>
                  </a:lnTo>
                  <a:lnTo>
                    <a:pt x="96" y="104"/>
                  </a:lnTo>
                  <a:lnTo>
                    <a:pt x="147" y="18"/>
                  </a:lnTo>
                  <a:lnTo>
                    <a:pt x="256" y="0"/>
                  </a:lnTo>
                  <a:lnTo>
                    <a:pt x="365" y="36"/>
                  </a:lnTo>
                  <a:lnTo>
                    <a:pt x="983" y="2181"/>
                  </a:lnTo>
                  <a:lnTo>
                    <a:pt x="1329" y="2690"/>
                  </a:lnTo>
                  <a:lnTo>
                    <a:pt x="1656" y="3090"/>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28" name="Freeform 8"/>
            <p:cNvSpPr>
              <a:spLocks/>
            </p:cNvSpPr>
            <p:nvPr/>
          </p:nvSpPr>
          <p:spPr bwMode="auto">
            <a:xfrm>
              <a:off x="1745" y="1967"/>
              <a:ext cx="3063" cy="1773"/>
            </a:xfrm>
            <a:custGeom>
              <a:avLst/>
              <a:gdLst>
                <a:gd name="T0" fmla="*/ 0 w 3216"/>
                <a:gd name="T1" fmla="*/ 2105 h 2153"/>
                <a:gd name="T2" fmla="*/ 375 w 3216"/>
                <a:gd name="T3" fmla="*/ 963 h 2153"/>
                <a:gd name="T4" fmla="*/ 575 w 3216"/>
                <a:gd name="T5" fmla="*/ 472 h 2153"/>
                <a:gd name="T6" fmla="*/ 768 w 3216"/>
                <a:gd name="T7" fmla="*/ 137 h 2153"/>
                <a:gd name="T8" fmla="*/ 939 w 3216"/>
                <a:gd name="T9" fmla="*/ 36 h 2153"/>
                <a:gd name="T10" fmla="*/ 1121 w 3216"/>
                <a:gd name="T11" fmla="*/ 0 h 2153"/>
                <a:gd name="T12" fmla="*/ 1302 w 3216"/>
                <a:gd name="T13" fmla="*/ 54 h 2153"/>
                <a:gd name="T14" fmla="*/ 1502 w 3216"/>
                <a:gd name="T15" fmla="*/ 218 h 2153"/>
                <a:gd name="T16" fmla="*/ 1721 w 3216"/>
                <a:gd name="T17" fmla="*/ 491 h 2153"/>
                <a:gd name="T18" fmla="*/ 2357 w 3216"/>
                <a:gd name="T19" fmla="*/ 1308 h 2153"/>
                <a:gd name="T20" fmla="*/ 2648 w 3216"/>
                <a:gd name="T21" fmla="*/ 1690 h 2153"/>
                <a:gd name="T22" fmla="*/ 3216 w 3216"/>
                <a:gd name="T23" fmla="*/ 215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6" h="2153">
                  <a:moveTo>
                    <a:pt x="0" y="2105"/>
                  </a:moveTo>
                  <a:lnTo>
                    <a:pt x="375" y="963"/>
                  </a:lnTo>
                  <a:lnTo>
                    <a:pt x="575" y="472"/>
                  </a:lnTo>
                  <a:lnTo>
                    <a:pt x="768" y="137"/>
                  </a:lnTo>
                  <a:lnTo>
                    <a:pt x="939" y="36"/>
                  </a:lnTo>
                  <a:lnTo>
                    <a:pt x="1121" y="0"/>
                  </a:lnTo>
                  <a:lnTo>
                    <a:pt x="1302" y="54"/>
                  </a:lnTo>
                  <a:lnTo>
                    <a:pt x="1502" y="218"/>
                  </a:lnTo>
                  <a:lnTo>
                    <a:pt x="1721" y="491"/>
                  </a:lnTo>
                  <a:lnTo>
                    <a:pt x="2357" y="1308"/>
                  </a:lnTo>
                  <a:lnTo>
                    <a:pt x="2648" y="1690"/>
                  </a:lnTo>
                  <a:lnTo>
                    <a:pt x="3216" y="2153"/>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29" name="Freeform 9"/>
            <p:cNvSpPr>
              <a:spLocks/>
            </p:cNvSpPr>
            <p:nvPr/>
          </p:nvSpPr>
          <p:spPr bwMode="auto">
            <a:xfrm>
              <a:off x="1836" y="1739"/>
              <a:ext cx="4146" cy="1983"/>
            </a:xfrm>
            <a:custGeom>
              <a:avLst/>
              <a:gdLst>
                <a:gd name="T0" fmla="*/ 0 w 4146"/>
                <a:gd name="T1" fmla="*/ 1983 h 1983"/>
                <a:gd name="T2" fmla="*/ 91 w 4146"/>
                <a:gd name="T3" fmla="*/ 1706 h 1983"/>
                <a:gd name="T4" fmla="*/ 128 w 4146"/>
                <a:gd name="T5" fmla="*/ 716 h 1983"/>
                <a:gd name="T6" fmla="*/ 292 w 4146"/>
                <a:gd name="T7" fmla="*/ 316 h 1983"/>
                <a:gd name="T8" fmla="*/ 437 w 4146"/>
                <a:gd name="T9" fmla="*/ 207 h 1983"/>
                <a:gd name="T10" fmla="*/ 564 w 4146"/>
                <a:gd name="T11" fmla="*/ 116 h 1983"/>
                <a:gd name="T12" fmla="*/ 728 w 4146"/>
                <a:gd name="T13" fmla="*/ 61 h 1983"/>
                <a:gd name="T14" fmla="*/ 983 w 4146"/>
                <a:gd name="T15" fmla="*/ 7 h 1983"/>
                <a:gd name="T16" fmla="*/ 1358 w 4146"/>
                <a:gd name="T17" fmla="*/ 0 h 1983"/>
                <a:gd name="T18" fmla="*/ 1739 w 4146"/>
                <a:gd name="T19" fmla="*/ 15 h 1983"/>
                <a:gd name="T20" fmla="*/ 2501 w 4146"/>
                <a:gd name="T21" fmla="*/ 105 h 1983"/>
                <a:gd name="T22" fmla="*/ 3263 w 4146"/>
                <a:gd name="T23" fmla="*/ 225 h 1983"/>
                <a:gd name="T24" fmla="*/ 4146 w 4146"/>
                <a:gd name="T25" fmla="*/ 43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6" h="1983">
                  <a:moveTo>
                    <a:pt x="0" y="1983"/>
                  </a:moveTo>
                  <a:lnTo>
                    <a:pt x="91" y="1706"/>
                  </a:lnTo>
                  <a:lnTo>
                    <a:pt x="128" y="716"/>
                  </a:lnTo>
                  <a:lnTo>
                    <a:pt x="292" y="316"/>
                  </a:lnTo>
                  <a:lnTo>
                    <a:pt x="437" y="207"/>
                  </a:lnTo>
                  <a:lnTo>
                    <a:pt x="564" y="116"/>
                  </a:lnTo>
                  <a:lnTo>
                    <a:pt x="728" y="61"/>
                  </a:lnTo>
                  <a:lnTo>
                    <a:pt x="983" y="7"/>
                  </a:lnTo>
                  <a:lnTo>
                    <a:pt x="1358" y="0"/>
                  </a:lnTo>
                  <a:lnTo>
                    <a:pt x="1739" y="15"/>
                  </a:lnTo>
                  <a:lnTo>
                    <a:pt x="2501" y="105"/>
                  </a:lnTo>
                  <a:lnTo>
                    <a:pt x="3263" y="225"/>
                  </a:lnTo>
                  <a:lnTo>
                    <a:pt x="4146" y="434"/>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0" name="Freeform 10"/>
            <p:cNvSpPr>
              <a:spLocks/>
            </p:cNvSpPr>
            <p:nvPr/>
          </p:nvSpPr>
          <p:spPr bwMode="auto">
            <a:xfrm>
              <a:off x="2842" y="2907"/>
              <a:ext cx="3123" cy="815"/>
            </a:xfrm>
            <a:custGeom>
              <a:avLst/>
              <a:gdLst>
                <a:gd name="T0" fmla="*/ 0 w 3278"/>
                <a:gd name="T1" fmla="*/ 990 h 990"/>
                <a:gd name="T2" fmla="*/ 623 w 3278"/>
                <a:gd name="T3" fmla="*/ 418 h 990"/>
                <a:gd name="T4" fmla="*/ 1114 w 3278"/>
                <a:gd name="T5" fmla="*/ 109 h 990"/>
                <a:gd name="T6" fmla="*/ 1442 w 3278"/>
                <a:gd name="T7" fmla="*/ 18 h 990"/>
                <a:gd name="T8" fmla="*/ 1860 w 3278"/>
                <a:gd name="T9" fmla="*/ 0 h 990"/>
                <a:gd name="T10" fmla="*/ 2242 w 3278"/>
                <a:gd name="T11" fmla="*/ 73 h 990"/>
                <a:gd name="T12" fmla="*/ 2787 w 3278"/>
                <a:gd name="T13" fmla="*/ 164 h 990"/>
                <a:gd name="T14" fmla="*/ 3278 w 3278"/>
                <a:gd name="T15" fmla="*/ 291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8" h="990">
                  <a:moveTo>
                    <a:pt x="0" y="990"/>
                  </a:moveTo>
                  <a:lnTo>
                    <a:pt x="623" y="418"/>
                  </a:lnTo>
                  <a:lnTo>
                    <a:pt x="1114" y="109"/>
                  </a:lnTo>
                  <a:lnTo>
                    <a:pt x="1442" y="18"/>
                  </a:lnTo>
                  <a:lnTo>
                    <a:pt x="1860" y="0"/>
                  </a:lnTo>
                  <a:lnTo>
                    <a:pt x="2242" y="73"/>
                  </a:lnTo>
                  <a:lnTo>
                    <a:pt x="2787" y="164"/>
                  </a:lnTo>
                  <a:lnTo>
                    <a:pt x="3278" y="291"/>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1" name="Freeform 11"/>
            <p:cNvSpPr>
              <a:spLocks/>
            </p:cNvSpPr>
            <p:nvPr/>
          </p:nvSpPr>
          <p:spPr bwMode="auto">
            <a:xfrm>
              <a:off x="4488" y="2655"/>
              <a:ext cx="1509" cy="1067"/>
            </a:xfrm>
            <a:custGeom>
              <a:avLst/>
              <a:gdLst>
                <a:gd name="T0" fmla="*/ 0 w 1584"/>
                <a:gd name="T1" fmla="*/ 1296 h 1296"/>
                <a:gd name="T2" fmla="*/ 950 w 1584"/>
                <a:gd name="T3" fmla="*/ 633 h 1296"/>
                <a:gd name="T4" fmla="*/ 1405 w 1584"/>
                <a:gd name="T5" fmla="*/ 233 h 1296"/>
                <a:gd name="T6" fmla="*/ 1584 w 1584"/>
                <a:gd name="T7" fmla="*/ 0 h 1296"/>
              </a:gdLst>
              <a:ahLst/>
              <a:cxnLst>
                <a:cxn ang="0">
                  <a:pos x="T0" y="T1"/>
                </a:cxn>
                <a:cxn ang="0">
                  <a:pos x="T2" y="T3"/>
                </a:cxn>
                <a:cxn ang="0">
                  <a:pos x="T4" y="T5"/>
                </a:cxn>
                <a:cxn ang="0">
                  <a:pos x="T6" y="T7"/>
                </a:cxn>
              </a:cxnLst>
              <a:rect l="0" t="0" r="r" b="b"/>
              <a:pathLst>
                <a:path w="1584" h="1296">
                  <a:moveTo>
                    <a:pt x="0" y="1296"/>
                  </a:moveTo>
                  <a:lnTo>
                    <a:pt x="950" y="633"/>
                  </a:lnTo>
                  <a:lnTo>
                    <a:pt x="1405" y="233"/>
                  </a:lnTo>
                  <a:lnTo>
                    <a:pt x="1584" y="0"/>
                  </a:lnTo>
                </a:path>
              </a:pathLst>
            </a:custGeom>
            <a:noFill/>
            <a:ln w="57150" cmpd="sng">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2" name="AutoShape 12"/>
            <p:cNvSpPr>
              <a:spLocks noChangeArrowheads="1"/>
            </p:cNvSpPr>
            <p:nvPr/>
          </p:nvSpPr>
          <p:spPr bwMode="auto">
            <a:xfrm rot="5400000">
              <a:off x="1740" y="1597"/>
              <a:ext cx="237" cy="1326"/>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3" name="Text Box 13"/>
            <p:cNvSpPr txBox="1">
              <a:spLocks noChangeArrowheads="1"/>
            </p:cNvSpPr>
            <p:nvPr/>
          </p:nvSpPr>
          <p:spPr bwMode="auto">
            <a:xfrm>
              <a:off x="1582" y="2110"/>
              <a:ext cx="737"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HBsAg</a:t>
              </a:r>
              <a:endParaRPr lang="en-US" b="1" smtClean="0">
                <a:solidFill>
                  <a:srgbClr val="FFFFFF"/>
                </a:solidFill>
                <a:latin typeface="Arial" charset="0"/>
                <a:ea typeface="ＭＳ Ｐゴシック" charset="0"/>
              </a:endParaRPr>
            </a:p>
          </p:txBody>
        </p:sp>
        <p:sp>
          <p:nvSpPr>
            <p:cNvPr id="133134" name="AutoShape 14"/>
            <p:cNvSpPr>
              <a:spLocks noChangeArrowheads="1"/>
            </p:cNvSpPr>
            <p:nvPr/>
          </p:nvSpPr>
          <p:spPr bwMode="auto">
            <a:xfrm rot="5400000">
              <a:off x="1603" y="2169"/>
              <a:ext cx="237" cy="1052"/>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5" name="Text Box 15"/>
            <p:cNvSpPr txBox="1">
              <a:spLocks noChangeArrowheads="1"/>
            </p:cNvSpPr>
            <p:nvPr/>
          </p:nvSpPr>
          <p:spPr bwMode="auto">
            <a:xfrm>
              <a:off x="1307" y="2577"/>
              <a:ext cx="676" cy="233"/>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smtClean="0">
                  <a:solidFill>
                    <a:srgbClr val="FFFFFF"/>
                  </a:solidFill>
                  <a:latin typeface="Arial" charset="0"/>
                  <a:ea typeface="ＭＳ Ｐゴシック" charset="0"/>
                </a:rPr>
                <a:t>HBeAg</a:t>
              </a:r>
            </a:p>
          </p:txBody>
        </p:sp>
        <p:sp>
          <p:nvSpPr>
            <p:cNvPr id="133136" name="AutoShape 16"/>
            <p:cNvSpPr>
              <a:spLocks noChangeArrowheads="1"/>
            </p:cNvSpPr>
            <p:nvPr/>
          </p:nvSpPr>
          <p:spPr bwMode="auto">
            <a:xfrm rot="5400000">
              <a:off x="1603" y="2643"/>
              <a:ext cx="237" cy="1052"/>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7" name="Text Box 17"/>
            <p:cNvSpPr txBox="1">
              <a:spLocks noChangeArrowheads="1"/>
            </p:cNvSpPr>
            <p:nvPr/>
          </p:nvSpPr>
          <p:spPr bwMode="auto">
            <a:xfrm>
              <a:off x="1242" y="3051"/>
              <a:ext cx="876" cy="233"/>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smtClean="0">
                  <a:solidFill>
                    <a:srgbClr val="FFFFFF"/>
                  </a:solidFill>
                  <a:latin typeface="Arial" charset="0"/>
                  <a:ea typeface="ＭＳ Ｐゴシック" charset="0"/>
                </a:rPr>
                <a:t>HBV DNA</a:t>
              </a:r>
            </a:p>
          </p:txBody>
        </p:sp>
        <p:sp>
          <p:nvSpPr>
            <p:cNvPr id="133138" name="Oval 18"/>
            <p:cNvSpPr>
              <a:spLocks noChangeArrowheads="1"/>
            </p:cNvSpPr>
            <p:nvPr/>
          </p:nvSpPr>
          <p:spPr bwMode="auto">
            <a:xfrm>
              <a:off x="2293" y="3248"/>
              <a:ext cx="137" cy="39"/>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39" name="Oval 19"/>
            <p:cNvSpPr>
              <a:spLocks noChangeArrowheads="1"/>
            </p:cNvSpPr>
            <p:nvPr/>
          </p:nvSpPr>
          <p:spPr bwMode="auto">
            <a:xfrm>
              <a:off x="2476" y="3248"/>
              <a:ext cx="46" cy="39"/>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40" name="Oval 20"/>
            <p:cNvSpPr>
              <a:spLocks noChangeArrowheads="1"/>
            </p:cNvSpPr>
            <p:nvPr/>
          </p:nvSpPr>
          <p:spPr bwMode="auto">
            <a:xfrm>
              <a:off x="2293" y="2773"/>
              <a:ext cx="137" cy="4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41" name="Oval 21"/>
            <p:cNvSpPr>
              <a:spLocks noChangeArrowheads="1"/>
            </p:cNvSpPr>
            <p:nvPr/>
          </p:nvSpPr>
          <p:spPr bwMode="auto">
            <a:xfrm>
              <a:off x="2476" y="2773"/>
              <a:ext cx="46" cy="4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42" name="Oval 22"/>
            <p:cNvSpPr>
              <a:spLocks noChangeArrowheads="1"/>
            </p:cNvSpPr>
            <p:nvPr/>
          </p:nvSpPr>
          <p:spPr bwMode="auto">
            <a:xfrm>
              <a:off x="2685" y="2349"/>
              <a:ext cx="137" cy="39"/>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43" name="Oval 23"/>
            <p:cNvSpPr>
              <a:spLocks noChangeArrowheads="1"/>
            </p:cNvSpPr>
            <p:nvPr/>
          </p:nvSpPr>
          <p:spPr bwMode="auto">
            <a:xfrm>
              <a:off x="2868" y="2349"/>
              <a:ext cx="45" cy="39"/>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3144" name="Text Box 24"/>
            <p:cNvSpPr txBox="1">
              <a:spLocks noChangeArrowheads="1"/>
            </p:cNvSpPr>
            <p:nvPr/>
          </p:nvSpPr>
          <p:spPr bwMode="auto">
            <a:xfrm>
              <a:off x="4439" y="1542"/>
              <a:ext cx="1333"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dirty="0" err="1" smtClean="0">
                  <a:solidFill>
                    <a:srgbClr val="FFFFFF"/>
                  </a:solidFill>
                  <a:latin typeface="Arial" charset="0"/>
                  <a:ea typeface="ＭＳ Ｐゴシック" charset="0"/>
                </a:rPr>
                <a:t>IgG</a:t>
              </a:r>
              <a:r>
                <a:rPr lang="en-US" sz="2000" b="1" dirty="0" smtClean="0">
                  <a:solidFill>
                    <a:srgbClr val="FFFFFF"/>
                  </a:solidFill>
                  <a:latin typeface="Arial" charset="0"/>
                  <a:ea typeface="ＭＳ Ｐゴシック" charset="0"/>
                </a:rPr>
                <a:t> anti - </a:t>
              </a:r>
              <a:r>
                <a:rPr lang="en-US" sz="2000" b="1" dirty="0" err="1" smtClean="0">
                  <a:solidFill>
                    <a:srgbClr val="FFFFFF"/>
                  </a:solidFill>
                  <a:latin typeface="Arial" charset="0"/>
                  <a:ea typeface="ＭＳ Ｐゴシック" charset="0"/>
                </a:rPr>
                <a:t>HBc</a:t>
              </a:r>
              <a:endParaRPr lang="en-US" sz="2000" b="1" dirty="0" smtClean="0">
                <a:solidFill>
                  <a:srgbClr val="FFFFFF"/>
                </a:solidFill>
                <a:latin typeface="Arial" charset="0"/>
                <a:ea typeface="ＭＳ Ｐゴシック" charset="0"/>
              </a:endParaRPr>
            </a:p>
          </p:txBody>
        </p:sp>
        <p:sp>
          <p:nvSpPr>
            <p:cNvPr id="133145" name="Text Box 25"/>
            <p:cNvSpPr txBox="1">
              <a:spLocks noChangeArrowheads="1"/>
            </p:cNvSpPr>
            <p:nvPr/>
          </p:nvSpPr>
          <p:spPr bwMode="auto">
            <a:xfrm>
              <a:off x="3453" y="2140"/>
              <a:ext cx="1343"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IgM anti - HBc</a:t>
              </a:r>
            </a:p>
          </p:txBody>
        </p:sp>
        <p:sp>
          <p:nvSpPr>
            <p:cNvPr id="133146" name="Text Box 26"/>
            <p:cNvSpPr txBox="1">
              <a:spLocks noChangeArrowheads="1"/>
            </p:cNvSpPr>
            <p:nvPr/>
          </p:nvSpPr>
          <p:spPr bwMode="auto">
            <a:xfrm>
              <a:off x="5043" y="2370"/>
              <a:ext cx="1009"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dirty="0" smtClean="0">
                  <a:solidFill>
                    <a:srgbClr val="FFFFFF"/>
                  </a:solidFill>
                  <a:latin typeface="Arial" charset="0"/>
                  <a:ea typeface="ＭＳ Ｐゴシック" charset="0"/>
                </a:rPr>
                <a:t>Anti - HBs</a:t>
              </a:r>
            </a:p>
          </p:txBody>
        </p:sp>
        <p:sp>
          <p:nvSpPr>
            <p:cNvPr id="133147" name="Text Box 27"/>
            <p:cNvSpPr txBox="1">
              <a:spLocks noChangeArrowheads="1"/>
            </p:cNvSpPr>
            <p:nvPr/>
          </p:nvSpPr>
          <p:spPr bwMode="auto">
            <a:xfrm>
              <a:off x="4004" y="2633"/>
              <a:ext cx="1009"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Anti - HBe</a:t>
              </a:r>
              <a:endParaRPr lang="en-US" b="1" smtClean="0">
                <a:solidFill>
                  <a:srgbClr val="FFFFFF"/>
                </a:solidFill>
                <a:latin typeface="Arial" charset="0"/>
                <a:ea typeface="ＭＳ Ｐゴシック" charset="0"/>
              </a:endParaRPr>
            </a:p>
          </p:txBody>
        </p:sp>
        <p:sp>
          <p:nvSpPr>
            <p:cNvPr id="133148" name="Text Box 28"/>
            <p:cNvSpPr txBox="1">
              <a:spLocks noChangeArrowheads="1"/>
            </p:cNvSpPr>
            <p:nvPr/>
          </p:nvSpPr>
          <p:spPr bwMode="auto">
            <a:xfrm>
              <a:off x="452"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0</a:t>
              </a:r>
            </a:p>
          </p:txBody>
        </p:sp>
        <p:sp>
          <p:nvSpPr>
            <p:cNvPr id="133149" name="Text Box 29"/>
            <p:cNvSpPr txBox="1">
              <a:spLocks noChangeArrowheads="1"/>
            </p:cNvSpPr>
            <p:nvPr/>
          </p:nvSpPr>
          <p:spPr bwMode="auto">
            <a:xfrm>
              <a:off x="961"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1</a:t>
              </a:r>
            </a:p>
          </p:txBody>
        </p:sp>
        <p:sp>
          <p:nvSpPr>
            <p:cNvPr id="133150" name="Text Box 30"/>
            <p:cNvSpPr txBox="1">
              <a:spLocks noChangeArrowheads="1"/>
            </p:cNvSpPr>
            <p:nvPr/>
          </p:nvSpPr>
          <p:spPr bwMode="auto">
            <a:xfrm>
              <a:off x="1798"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2</a:t>
              </a:r>
            </a:p>
          </p:txBody>
        </p:sp>
        <p:sp>
          <p:nvSpPr>
            <p:cNvPr id="133151" name="Text Box 31"/>
            <p:cNvSpPr txBox="1">
              <a:spLocks noChangeArrowheads="1"/>
            </p:cNvSpPr>
            <p:nvPr/>
          </p:nvSpPr>
          <p:spPr bwMode="auto">
            <a:xfrm>
              <a:off x="2526"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3</a:t>
              </a:r>
            </a:p>
          </p:txBody>
        </p:sp>
        <p:sp>
          <p:nvSpPr>
            <p:cNvPr id="133152" name="Text Box 32"/>
            <p:cNvSpPr txBox="1">
              <a:spLocks noChangeArrowheads="1"/>
            </p:cNvSpPr>
            <p:nvPr/>
          </p:nvSpPr>
          <p:spPr bwMode="auto">
            <a:xfrm>
              <a:off x="3290"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4</a:t>
              </a:r>
            </a:p>
          </p:txBody>
        </p:sp>
        <p:sp>
          <p:nvSpPr>
            <p:cNvPr id="133153" name="Text Box 33"/>
            <p:cNvSpPr txBox="1">
              <a:spLocks noChangeArrowheads="1"/>
            </p:cNvSpPr>
            <p:nvPr/>
          </p:nvSpPr>
          <p:spPr bwMode="auto">
            <a:xfrm>
              <a:off x="4054"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5</a:t>
              </a:r>
            </a:p>
          </p:txBody>
        </p:sp>
        <p:sp>
          <p:nvSpPr>
            <p:cNvPr id="133154" name="Text Box 34"/>
            <p:cNvSpPr txBox="1">
              <a:spLocks noChangeArrowheads="1"/>
            </p:cNvSpPr>
            <p:nvPr/>
          </p:nvSpPr>
          <p:spPr bwMode="auto">
            <a:xfrm>
              <a:off x="4727" y="3717"/>
              <a:ext cx="252"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6</a:t>
              </a:r>
            </a:p>
          </p:txBody>
        </p:sp>
        <p:sp>
          <p:nvSpPr>
            <p:cNvPr id="133155" name="Text Box 35"/>
            <p:cNvSpPr txBox="1">
              <a:spLocks noChangeArrowheads="1"/>
            </p:cNvSpPr>
            <p:nvPr/>
          </p:nvSpPr>
          <p:spPr bwMode="auto">
            <a:xfrm>
              <a:off x="5836" y="3717"/>
              <a:ext cx="373" cy="291"/>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400" b="1" smtClean="0">
                  <a:solidFill>
                    <a:srgbClr val="FFFFFF"/>
                  </a:solidFill>
                  <a:latin typeface="Arial" charset="0"/>
                  <a:ea typeface="ＭＳ Ｐゴシック" charset="0"/>
                </a:rPr>
                <a:t>12</a:t>
              </a:r>
            </a:p>
          </p:txBody>
        </p:sp>
        <p:sp>
          <p:nvSpPr>
            <p:cNvPr id="133156" name="Text Box 36"/>
            <p:cNvSpPr txBox="1">
              <a:spLocks noChangeArrowheads="1"/>
            </p:cNvSpPr>
            <p:nvPr/>
          </p:nvSpPr>
          <p:spPr bwMode="auto">
            <a:xfrm>
              <a:off x="1946" y="3885"/>
              <a:ext cx="2080" cy="25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dirty="0" smtClean="0">
                  <a:solidFill>
                    <a:srgbClr val="FFFFFF"/>
                  </a:solidFill>
                  <a:latin typeface="Arial" charset="0"/>
                  <a:ea typeface="ＭＳ Ｐゴシック" charset="0"/>
                </a:rPr>
                <a:t>Months after exposure</a:t>
              </a:r>
              <a:endParaRPr lang="en-US" b="1" dirty="0" smtClean="0">
                <a:solidFill>
                  <a:srgbClr val="FFFFFF"/>
                </a:solidFill>
                <a:latin typeface="Arial" charset="0"/>
                <a:ea typeface="ＭＳ Ｐゴシック" charset="0"/>
              </a:endParaRPr>
            </a:p>
          </p:txBody>
        </p:sp>
      </p:grpSp>
      <p:sp>
        <p:nvSpPr>
          <p:cNvPr id="133157" name="Text Box 37"/>
          <p:cNvSpPr txBox="1">
            <a:spLocks noChangeArrowheads="1"/>
          </p:cNvSpPr>
          <p:nvPr/>
        </p:nvSpPr>
        <p:spPr bwMode="auto">
          <a:xfrm>
            <a:off x="368303" y="106366"/>
            <a:ext cx="8458200" cy="70167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en-US" sz="4000" b="1" smtClean="0">
                <a:solidFill>
                  <a:srgbClr val="FFFF00"/>
                </a:solidFill>
                <a:latin typeface="Arial" charset="0"/>
                <a:ea typeface="ＭＳ Ｐゴシック" charset="0"/>
              </a:rPr>
              <a:t>Acute HBV </a:t>
            </a:r>
          </a:p>
        </p:txBody>
      </p:sp>
      <p:pic>
        <p:nvPicPr>
          <p:cNvPr id="3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17279"/>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045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68303" y="192093"/>
            <a:ext cx="8458200" cy="70167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en-US" sz="4000" b="1" smtClean="0">
                <a:solidFill>
                  <a:srgbClr val="FFFF00"/>
                </a:solidFill>
                <a:latin typeface="Arial" charset="0"/>
                <a:ea typeface="ＭＳ Ｐゴシック" charset="0"/>
              </a:rPr>
              <a:t>Chronic HBV</a:t>
            </a:r>
            <a:endParaRPr lang="en-US" sz="2400" b="1" smtClean="0">
              <a:solidFill>
                <a:srgbClr val="FFFF00"/>
              </a:solidFill>
              <a:latin typeface="Arial" charset="0"/>
              <a:ea typeface="ＭＳ Ｐゴシック" charset="0"/>
            </a:endParaRPr>
          </a:p>
        </p:txBody>
      </p:sp>
      <p:sp>
        <p:nvSpPr>
          <p:cNvPr id="134147" name="Rectangle 3"/>
          <p:cNvSpPr>
            <a:spLocks noChangeArrowheads="1"/>
          </p:cNvSpPr>
          <p:nvPr/>
        </p:nvSpPr>
        <p:spPr bwMode="auto">
          <a:xfrm>
            <a:off x="1762478" y="981080"/>
            <a:ext cx="1594556" cy="4956175"/>
          </a:xfrm>
          <a:prstGeom prst="rect">
            <a:avLst/>
          </a:prstGeom>
          <a:solidFill>
            <a:srgbClr val="CC33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48" name="Rectangle 4"/>
          <p:cNvSpPr>
            <a:spLocks noChangeArrowheads="1"/>
          </p:cNvSpPr>
          <p:nvPr/>
        </p:nvSpPr>
        <p:spPr bwMode="auto">
          <a:xfrm>
            <a:off x="5047545" y="981080"/>
            <a:ext cx="1594556" cy="4956175"/>
          </a:xfrm>
          <a:prstGeom prst="rect">
            <a:avLst/>
          </a:prstGeom>
          <a:solidFill>
            <a:srgbClr val="CC33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49" name="AutoShape 5"/>
          <p:cNvSpPr>
            <a:spLocks noChangeArrowheads="1"/>
          </p:cNvSpPr>
          <p:nvPr/>
        </p:nvSpPr>
        <p:spPr bwMode="auto">
          <a:xfrm rot="5400000">
            <a:off x="3736713" y="2190667"/>
            <a:ext cx="404813" cy="5078589"/>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0" name="AutoShape 6"/>
          <p:cNvSpPr>
            <a:spLocks noChangeArrowheads="1"/>
          </p:cNvSpPr>
          <p:nvPr/>
        </p:nvSpPr>
        <p:spPr bwMode="auto">
          <a:xfrm rot="5400000">
            <a:off x="3931446" y="1184540"/>
            <a:ext cx="404813" cy="5465233"/>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1" name="Rectangle 7"/>
          <p:cNvSpPr>
            <a:spLocks noChangeArrowheads="1"/>
          </p:cNvSpPr>
          <p:nvPr/>
        </p:nvSpPr>
        <p:spPr bwMode="auto">
          <a:xfrm>
            <a:off x="1439333" y="2713043"/>
            <a:ext cx="7501467" cy="490537"/>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2" name="Text Box 8"/>
          <p:cNvSpPr txBox="1">
            <a:spLocks noChangeArrowheads="1"/>
          </p:cNvSpPr>
          <p:nvPr/>
        </p:nvSpPr>
        <p:spPr bwMode="auto">
          <a:xfrm>
            <a:off x="3822597" y="2760668"/>
            <a:ext cx="1125140"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HBsAg</a:t>
            </a:r>
          </a:p>
        </p:txBody>
      </p:sp>
      <p:sp>
        <p:nvSpPr>
          <p:cNvPr id="134153" name="Text Box 9"/>
          <p:cNvSpPr txBox="1">
            <a:spLocks noChangeArrowheads="1"/>
          </p:cNvSpPr>
          <p:nvPr/>
        </p:nvSpPr>
        <p:spPr bwMode="auto">
          <a:xfrm>
            <a:off x="5933724" y="3349629"/>
            <a:ext cx="723275"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ALT</a:t>
            </a:r>
          </a:p>
        </p:txBody>
      </p:sp>
      <p:sp>
        <p:nvSpPr>
          <p:cNvPr id="134154" name="Text Box 10"/>
          <p:cNvSpPr txBox="1">
            <a:spLocks noChangeArrowheads="1"/>
          </p:cNvSpPr>
          <p:nvPr/>
        </p:nvSpPr>
        <p:spPr bwMode="auto">
          <a:xfrm>
            <a:off x="5192890" y="1069977"/>
            <a:ext cx="1495872"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Symptoms</a:t>
            </a:r>
          </a:p>
        </p:txBody>
      </p:sp>
      <p:sp>
        <p:nvSpPr>
          <p:cNvPr id="134155" name="Rectangle 11"/>
          <p:cNvSpPr>
            <a:spLocks noChangeArrowheads="1"/>
          </p:cNvSpPr>
          <p:nvPr/>
        </p:nvSpPr>
        <p:spPr bwMode="auto">
          <a:xfrm>
            <a:off x="235658" y="981080"/>
            <a:ext cx="8698089" cy="49561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6" name="Text Box 12"/>
          <p:cNvSpPr txBox="1">
            <a:spLocks noChangeArrowheads="1"/>
          </p:cNvSpPr>
          <p:nvPr/>
        </p:nvSpPr>
        <p:spPr bwMode="auto">
          <a:xfrm>
            <a:off x="2391836" y="1936754"/>
            <a:ext cx="723275"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ALT</a:t>
            </a:r>
          </a:p>
        </p:txBody>
      </p:sp>
      <p:sp>
        <p:nvSpPr>
          <p:cNvPr id="134157" name="Text Box 13"/>
          <p:cNvSpPr txBox="1">
            <a:spLocks noChangeArrowheads="1"/>
          </p:cNvSpPr>
          <p:nvPr/>
        </p:nvSpPr>
        <p:spPr bwMode="auto">
          <a:xfrm>
            <a:off x="1907823" y="1069977"/>
            <a:ext cx="1495872"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Symptoms</a:t>
            </a:r>
          </a:p>
        </p:txBody>
      </p:sp>
      <p:sp>
        <p:nvSpPr>
          <p:cNvPr id="134158" name="Freeform 14"/>
          <p:cNvSpPr>
            <a:spLocks/>
          </p:cNvSpPr>
          <p:nvPr/>
        </p:nvSpPr>
        <p:spPr bwMode="auto">
          <a:xfrm>
            <a:off x="1796347" y="2222500"/>
            <a:ext cx="5157611" cy="3722688"/>
          </a:xfrm>
          <a:custGeom>
            <a:avLst/>
            <a:gdLst>
              <a:gd name="T0" fmla="*/ 0 w 3655"/>
              <a:gd name="T1" fmla="*/ 2345 h 2345"/>
              <a:gd name="T2" fmla="*/ 0 w 3655"/>
              <a:gd name="T3" fmla="*/ 1363 h 2345"/>
              <a:gd name="T4" fmla="*/ 36 w 3655"/>
              <a:gd name="T5" fmla="*/ 727 h 2345"/>
              <a:gd name="T6" fmla="*/ 91 w 3655"/>
              <a:gd name="T7" fmla="*/ 455 h 2345"/>
              <a:gd name="T8" fmla="*/ 164 w 3655"/>
              <a:gd name="T9" fmla="*/ 55 h 2345"/>
              <a:gd name="T10" fmla="*/ 327 w 3655"/>
              <a:gd name="T11" fmla="*/ 0 h 2345"/>
              <a:gd name="T12" fmla="*/ 400 w 3655"/>
              <a:gd name="T13" fmla="*/ 164 h 2345"/>
              <a:gd name="T14" fmla="*/ 491 w 3655"/>
              <a:gd name="T15" fmla="*/ 436 h 2345"/>
              <a:gd name="T16" fmla="*/ 818 w 3655"/>
              <a:gd name="T17" fmla="*/ 1472 h 2345"/>
              <a:gd name="T18" fmla="*/ 1018 w 3655"/>
              <a:gd name="T19" fmla="*/ 1818 h 2345"/>
              <a:gd name="T20" fmla="*/ 1164 w 3655"/>
              <a:gd name="T21" fmla="*/ 1927 h 2345"/>
              <a:gd name="T22" fmla="*/ 1400 w 3655"/>
              <a:gd name="T23" fmla="*/ 1981 h 2345"/>
              <a:gd name="T24" fmla="*/ 2200 w 3655"/>
              <a:gd name="T25" fmla="*/ 1981 h 2345"/>
              <a:gd name="T26" fmla="*/ 2400 w 3655"/>
              <a:gd name="T27" fmla="*/ 1945 h 2345"/>
              <a:gd name="T28" fmla="*/ 2455 w 3655"/>
              <a:gd name="T29" fmla="*/ 1781 h 2345"/>
              <a:gd name="T30" fmla="*/ 2619 w 3655"/>
              <a:gd name="T31" fmla="*/ 854 h 2345"/>
              <a:gd name="T32" fmla="*/ 2691 w 3655"/>
              <a:gd name="T33" fmla="*/ 764 h 2345"/>
              <a:gd name="T34" fmla="*/ 2800 w 3655"/>
              <a:gd name="T35" fmla="*/ 727 h 2345"/>
              <a:gd name="T36" fmla="*/ 2891 w 3655"/>
              <a:gd name="T37" fmla="*/ 764 h 2345"/>
              <a:gd name="T38" fmla="*/ 3001 w 3655"/>
              <a:gd name="T39" fmla="*/ 854 h 2345"/>
              <a:gd name="T40" fmla="*/ 3237 w 3655"/>
              <a:gd name="T41" fmla="*/ 1363 h 2345"/>
              <a:gd name="T42" fmla="*/ 3310 w 3655"/>
              <a:gd name="T43" fmla="*/ 1691 h 2345"/>
              <a:gd name="T44" fmla="*/ 3419 w 3655"/>
              <a:gd name="T45" fmla="*/ 1872 h 2345"/>
              <a:gd name="T46" fmla="*/ 3528 w 3655"/>
              <a:gd name="T47" fmla="*/ 2254 h 2345"/>
              <a:gd name="T48" fmla="*/ 3655 w 3655"/>
              <a:gd name="T49" fmla="*/ 2309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5" h="2345">
                <a:moveTo>
                  <a:pt x="0" y="2345"/>
                </a:moveTo>
                <a:lnTo>
                  <a:pt x="0" y="1363"/>
                </a:lnTo>
                <a:lnTo>
                  <a:pt x="36" y="727"/>
                </a:lnTo>
                <a:lnTo>
                  <a:pt x="91" y="455"/>
                </a:lnTo>
                <a:lnTo>
                  <a:pt x="164" y="55"/>
                </a:lnTo>
                <a:lnTo>
                  <a:pt x="327" y="0"/>
                </a:lnTo>
                <a:lnTo>
                  <a:pt x="400" y="164"/>
                </a:lnTo>
                <a:lnTo>
                  <a:pt x="491" y="436"/>
                </a:lnTo>
                <a:lnTo>
                  <a:pt x="818" y="1472"/>
                </a:lnTo>
                <a:lnTo>
                  <a:pt x="1018" y="1818"/>
                </a:lnTo>
                <a:lnTo>
                  <a:pt x="1164" y="1927"/>
                </a:lnTo>
                <a:lnTo>
                  <a:pt x="1400" y="1981"/>
                </a:lnTo>
                <a:lnTo>
                  <a:pt x="2200" y="1981"/>
                </a:lnTo>
                <a:lnTo>
                  <a:pt x="2400" y="1945"/>
                </a:lnTo>
                <a:lnTo>
                  <a:pt x="2455" y="1781"/>
                </a:lnTo>
                <a:lnTo>
                  <a:pt x="2619" y="854"/>
                </a:lnTo>
                <a:lnTo>
                  <a:pt x="2691" y="764"/>
                </a:lnTo>
                <a:lnTo>
                  <a:pt x="2800" y="727"/>
                </a:lnTo>
                <a:lnTo>
                  <a:pt x="2891" y="764"/>
                </a:lnTo>
                <a:lnTo>
                  <a:pt x="3001" y="854"/>
                </a:lnTo>
                <a:lnTo>
                  <a:pt x="3237" y="1363"/>
                </a:lnTo>
                <a:lnTo>
                  <a:pt x="3310" y="1691"/>
                </a:lnTo>
                <a:lnTo>
                  <a:pt x="3419" y="1872"/>
                </a:lnTo>
                <a:lnTo>
                  <a:pt x="3528" y="2254"/>
                </a:lnTo>
                <a:lnTo>
                  <a:pt x="3655" y="2309"/>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9" name="Text Box 15"/>
          <p:cNvSpPr txBox="1">
            <a:spLocks noChangeArrowheads="1"/>
          </p:cNvSpPr>
          <p:nvPr/>
        </p:nvSpPr>
        <p:spPr bwMode="auto">
          <a:xfrm>
            <a:off x="3635896" y="3717033"/>
            <a:ext cx="1454382"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dirty="0" err="1" smtClean="0">
                <a:solidFill>
                  <a:srgbClr val="00FFFF"/>
                </a:solidFill>
                <a:latin typeface="Arial" charset="0"/>
                <a:ea typeface="ＭＳ Ｐゴシック" charset="0"/>
              </a:rPr>
              <a:t>HBeAg</a:t>
            </a:r>
            <a:r>
              <a:rPr lang="en-US" sz="2200" b="1" dirty="0" smtClean="0">
                <a:solidFill>
                  <a:srgbClr val="00FFFF"/>
                </a:solidFill>
                <a:latin typeface="Arial" charset="0"/>
                <a:ea typeface="ＭＳ Ｐゴシック" charset="0"/>
              </a:rPr>
              <a:t>/e-</a:t>
            </a:r>
          </a:p>
        </p:txBody>
      </p:sp>
      <p:sp>
        <p:nvSpPr>
          <p:cNvPr id="134160" name="Text Box 16"/>
          <p:cNvSpPr txBox="1">
            <a:spLocks noChangeArrowheads="1"/>
          </p:cNvSpPr>
          <p:nvPr/>
        </p:nvSpPr>
        <p:spPr bwMode="auto">
          <a:xfrm>
            <a:off x="3616577" y="4552952"/>
            <a:ext cx="1236236"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smtClean="0">
                <a:solidFill>
                  <a:srgbClr val="FFFFFF"/>
                </a:solidFill>
                <a:latin typeface="Arial" charset="0"/>
                <a:ea typeface="ＭＳ Ｐゴシック" charset="0"/>
              </a:rPr>
              <a:t>HBV DNA</a:t>
            </a:r>
          </a:p>
        </p:txBody>
      </p:sp>
      <p:sp>
        <p:nvSpPr>
          <p:cNvPr id="134163" name="Text Box 19"/>
          <p:cNvSpPr txBox="1">
            <a:spLocks noChangeArrowheads="1"/>
          </p:cNvSpPr>
          <p:nvPr/>
        </p:nvSpPr>
        <p:spPr bwMode="auto">
          <a:xfrm>
            <a:off x="1439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0</a:t>
            </a:r>
          </a:p>
        </p:txBody>
      </p:sp>
      <p:sp>
        <p:nvSpPr>
          <p:cNvPr id="134164" name="Text Box 20"/>
          <p:cNvSpPr txBox="1">
            <a:spLocks noChangeArrowheads="1"/>
          </p:cNvSpPr>
          <p:nvPr/>
        </p:nvSpPr>
        <p:spPr bwMode="auto">
          <a:xfrm>
            <a:off x="9510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1</a:t>
            </a:r>
          </a:p>
        </p:txBody>
      </p:sp>
      <p:sp>
        <p:nvSpPr>
          <p:cNvPr id="134165" name="Text Box 21"/>
          <p:cNvSpPr txBox="1">
            <a:spLocks noChangeArrowheads="1"/>
          </p:cNvSpPr>
          <p:nvPr/>
        </p:nvSpPr>
        <p:spPr bwMode="auto">
          <a:xfrm>
            <a:off x="16425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2</a:t>
            </a:r>
          </a:p>
        </p:txBody>
      </p:sp>
      <p:sp>
        <p:nvSpPr>
          <p:cNvPr id="134166" name="Text Box 22"/>
          <p:cNvSpPr txBox="1">
            <a:spLocks noChangeArrowheads="1"/>
          </p:cNvSpPr>
          <p:nvPr/>
        </p:nvSpPr>
        <p:spPr bwMode="auto">
          <a:xfrm>
            <a:off x="2390422"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3</a:t>
            </a:r>
          </a:p>
        </p:txBody>
      </p:sp>
      <p:sp>
        <p:nvSpPr>
          <p:cNvPr id="134167" name="Text Box 23"/>
          <p:cNvSpPr txBox="1">
            <a:spLocks noChangeArrowheads="1"/>
          </p:cNvSpPr>
          <p:nvPr/>
        </p:nvSpPr>
        <p:spPr bwMode="auto">
          <a:xfrm>
            <a:off x="3220156"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4</a:t>
            </a:r>
          </a:p>
        </p:txBody>
      </p:sp>
      <p:sp>
        <p:nvSpPr>
          <p:cNvPr id="134168" name="Text Box 24"/>
          <p:cNvSpPr txBox="1">
            <a:spLocks noChangeArrowheads="1"/>
          </p:cNvSpPr>
          <p:nvPr/>
        </p:nvSpPr>
        <p:spPr bwMode="auto">
          <a:xfrm>
            <a:off x="38212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5</a:t>
            </a:r>
          </a:p>
        </p:txBody>
      </p:sp>
      <p:sp>
        <p:nvSpPr>
          <p:cNvPr id="134169" name="Text Box 25"/>
          <p:cNvSpPr txBox="1">
            <a:spLocks noChangeArrowheads="1"/>
          </p:cNvSpPr>
          <p:nvPr/>
        </p:nvSpPr>
        <p:spPr bwMode="auto">
          <a:xfrm>
            <a:off x="43800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6</a:t>
            </a:r>
          </a:p>
        </p:txBody>
      </p:sp>
      <p:sp>
        <p:nvSpPr>
          <p:cNvPr id="134170" name="Text Box 26"/>
          <p:cNvSpPr txBox="1">
            <a:spLocks noChangeArrowheads="1"/>
          </p:cNvSpPr>
          <p:nvPr/>
        </p:nvSpPr>
        <p:spPr bwMode="auto">
          <a:xfrm>
            <a:off x="87037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5</a:t>
            </a:r>
          </a:p>
        </p:txBody>
      </p:sp>
      <p:sp>
        <p:nvSpPr>
          <p:cNvPr id="134171" name="Text Box 27"/>
          <p:cNvSpPr txBox="1">
            <a:spLocks noChangeArrowheads="1"/>
          </p:cNvSpPr>
          <p:nvPr/>
        </p:nvSpPr>
        <p:spPr bwMode="auto">
          <a:xfrm>
            <a:off x="762000" y="6242054"/>
            <a:ext cx="3210246"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Months after exposure</a:t>
            </a:r>
          </a:p>
        </p:txBody>
      </p:sp>
      <p:sp>
        <p:nvSpPr>
          <p:cNvPr id="134176" name="Freeform 32"/>
          <p:cNvSpPr>
            <a:spLocks/>
          </p:cNvSpPr>
          <p:nvPr/>
        </p:nvSpPr>
        <p:spPr bwMode="auto">
          <a:xfrm>
            <a:off x="1539525" y="2800355"/>
            <a:ext cx="5081411" cy="3116263"/>
          </a:xfrm>
          <a:custGeom>
            <a:avLst/>
            <a:gdLst>
              <a:gd name="T0" fmla="*/ 0 w 3601"/>
              <a:gd name="T1" fmla="*/ 1963 h 1963"/>
              <a:gd name="T2" fmla="*/ 146 w 3601"/>
              <a:gd name="T3" fmla="*/ 1854 h 1963"/>
              <a:gd name="T4" fmla="*/ 237 w 3601"/>
              <a:gd name="T5" fmla="*/ 1363 h 1963"/>
              <a:gd name="T6" fmla="*/ 364 w 3601"/>
              <a:gd name="T7" fmla="*/ 236 h 1963"/>
              <a:gd name="T8" fmla="*/ 418 w 3601"/>
              <a:gd name="T9" fmla="*/ 72 h 1963"/>
              <a:gd name="T10" fmla="*/ 546 w 3601"/>
              <a:gd name="T11" fmla="*/ 0 h 1963"/>
              <a:gd name="T12" fmla="*/ 709 w 3601"/>
              <a:gd name="T13" fmla="*/ 36 h 1963"/>
              <a:gd name="T14" fmla="*/ 873 w 3601"/>
              <a:gd name="T15" fmla="*/ 145 h 1963"/>
              <a:gd name="T16" fmla="*/ 1219 w 3601"/>
              <a:gd name="T17" fmla="*/ 672 h 1963"/>
              <a:gd name="T18" fmla="*/ 1400 w 3601"/>
              <a:gd name="T19" fmla="*/ 1108 h 1963"/>
              <a:gd name="T20" fmla="*/ 1619 w 3601"/>
              <a:gd name="T21" fmla="*/ 1617 h 1963"/>
              <a:gd name="T22" fmla="*/ 1728 w 3601"/>
              <a:gd name="T23" fmla="*/ 1726 h 1963"/>
              <a:gd name="T24" fmla="*/ 1964 w 3601"/>
              <a:gd name="T25" fmla="*/ 1817 h 1963"/>
              <a:gd name="T26" fmla="*/ 2146 w 3601"/>
              <a:gd name="T27" fmla="*/ 1817 h 1963"/>
              <a:gd name="T28" fmla="*/ 2382 w 3601"/>
              <a:gd name="T29" fmla="*/ 1817 h 1963"/>
              <a:gd name="T30" fmla="*/ 2819 w 3601"/>
              <a:gd name="T31" fmla="*/ 1672 h 1963"/>
              <a:gd name="T32" fmla="*/ 2982 w 3601"/>
              <a:gd name="T33" fmla="*/ 1545 h 1963"/>
              <a:gd name="T34" fmla="*/ 3110 w 3601"/>
              <a:gd name="T35" fmla="*/ 1545 h 1963"/>
              <a:gd name="T36" fmla="*/ 3601 w 3601"/>
              <a:gd name="T37" fmla="*/ 1963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1" h="1963">
                <a:moveTo>
                  <a:pt x="0" y="1963"/>
                </a:moveTo>
                <a:lnTo>
                  <a:pt x="146" y="1854"/>
                </a:lnTo>
                <a:lnTo>
                  <a:pt x="237" y="1363"/>
                </a:lnTo>
                <a:lnTo>
                  <a:pt x="364" y="236"/>
                </a:lnTo>
                <a:lnTo>
                  <a:pt x="418" y="72"/>
                </a:lnTo>
                <a:lnTo>
                  <a:pt x="546" y="0"/>
                </a:lnTo>
                <a:lnTo>
                  <a:pt x="709" y="36"/>
                </a:lnTo>
                <a:lnTo>
                  <a:pt x="873" y="145"/>
                </a:lnTo>
                <a:lnTo>
                  <a:pt x="1219" y="672"/>
                </a:lnTo>
                <a:lnTo>
                  <a:pt x="1400" y="1108"/>
                </a:lnTo>
                <a:lnTo>
                  <a:pt x="1619" y="1617"/>
                </a:lnTo>
                <a:lnTo>
                  <a:pt x="1728" y="1726"/>
                </a:lnTo>
                <a:lnTo>
                  <a:pt x="1964" y="1817"/>
                </a:lnTo>
                <a:lnTo>
                  <a:pt x="2146" y="1817"/>
                </a:lnTo>
                <a:lnTo>
                  <a:pt x="2382" y="1817"/>
                </a:lnTo>
                <a:lnTo>
                  <a:pt x="2819" y="1672"/>
                </a:lnTo>
                <a:lnTo>
                  <a:pt x="2982" y="1545"/>
                </a:lnTo>
                <a:lnTo>
                  <a:pt x="3110" y="1545"/>
                </a:lnTo>
                <a:lnTo>
                  <a:pt x="3601" y="1963"/>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77" name="Text Box 33"/>
          <p:cNvSpPr txBox="1">
            <a:spLocks noChangeArrowheads="1"/>
          </p:cNvSpPr>
          <p:nvPr/>
        </p:nvSpPr>
        <p:spPr bwMode="auto">
          <a:xfrm>
            <a:off x="494312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0</a:t>
            </a:r>
          </a:p>
        </p:txBody>
      </p:sp>
      <p:sp>
        <p:nvSpPr>
          <p:cNvPr id="134178" name="Text Box 34"/>
          <p:cNvSpPr txBox="1">
            <a:spLocks noChangeArrowheads="1"/>
          </p:cNvSpPr>
          <p:nvPr/>
        </p:nvSpPr>
        <p:spPr bwMode="auto">
          <a:xfrm>
            <a:off x="5661378"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1</a:t>
            </a:r>
          </a:p>
        </p:txBody>
      </p:sp>
      <p:sp>
        <p:nvSpPr>
          <p:cNvPr id="134179" name="Text Box 35"/>
          <p:cNvSpPr txBox="1">
            <a:spLocks noChangeArrowheads="1"/>
          </p:cNvSpPr>
          <p:nvPr/>
        </p:nvSpPr>
        <p:spPr bwMode="auto">
          <a:xfrm>
            <a:off x="6533445"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2</a:t>
            </a:r>
          </a:p>
        </p:txBody>
      </p:sp>
      <p:sp>
        <p:nvSpPr>
          <p:cNvPr id="134180" name="Text Box 36"/>
          <p:cNvSpPr txBox="1">
            <a:spLocks noChangeArrowheads="1"/>
          </p:cNvSpPr>
          <p:nvPr/>
        </p:nvSpPr>
        <p:spPr bwMode="auto">
          <a:xfrm>
            <a:off x="7251701"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3</a:t>
            </a:r>
          </a:p>
        </p:txBody>
      </p:sp>
      <p:sp>
        <p:nvSpPr>
          <p:cNvPr id="134181" name="Text Box 37"/>
          <p:cNvSpPr txBox="1">
            <a:spLocks noChangeArrowheads="1"/>
          </p:cNvSpPr>
          <p:nvPr/>
        </p:nvSpPr>
        <p:spPr bwMode="auto">
          <a:xfrm>
            <a:off x="7944556"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4</a:t>
            </a:r>
          </a:p>
        </p:txBody>
      </p:sp>
      <p:sp>
        <p:nvSpPr>
          <p:cNvPr id="134182" name="Text Box 38"/>
          <p:cNvSpPr txBox="1">
            <a:spLocks noChangeArrowheads="1"/>
          </p:cNvSpPr>
          <p:nvPr/>
        </p:nvSpPr>
        <p:spPr bwMode="auto">
          <a:xfrm>
            <a:off x="5098345" y="6242054"/>
            <a:ext cx="3539488"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Months after reactivation</a:t>
            </a:r>
          </a:p>
        </p:txBody>
      </p:sp>
      <p:sp>
        <p:nvSpPr>
          <p:cNvPr id="134183" name="Text Box 39"/>
          <p:cNvSpPr txBox="1">
            <a:spLocks noChangeArrowheads="1"/>
          </p:cNvSpPr>
          <p:nvPr/>
        </p:nvSpPr>
        <p:spPr bwMode="auto">
          <a:xfrm>
            <a:off x="3808592" y="6242054"/>
            <a:ext cx="1266756"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dirty="0" smtClean="0">
                <a:solidFill>
                  <a:srgbClr val="00FFFF"/>
                </a:solidFill>
                <a:latin typeface="Arial" charset="0"/>
                <a:ea typeface="ＭＳ Ｐゴシック" charset="0"/>
              </a:rPr>
              <a:t>  (years)</a:t>
            </a:r>
          </a:p>
        </p:txBody>
      </p:sp>
      <p:sp>
        <p:nvSpPr>
          <p:cNvPr id="134184" name="Text Box 40"/>
          <p:cNvSpPr txBox="1">
            <a:spLocks noChangeArrowheads="1"/>
          </p:cNvSpPr>
          <p:nvPr/>
        </p:nvSpPr>
        <p:spPr bwMode="auto">
          <a:xfrm>
            <a:off x="3493548" y="3197227"/>
            <a:ext cx="1582509"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err="1" smtClean="0">
                <a:solidFill>
                  <a:srgbClr val="FFFFFF"/>
                </a:solidFill>
                <a:latin typeface="Arial" charset="0"/>
                <a:ea typeface="ＭＳ Ｐゴシック" charset="0"/>
              </a:rPr>
              <a:t>IgG</a:t>
            </a:r>
            <a:r>
              <a:rPr lang="en-US" b="1" dirty="0" smtClean="0">
                <a:solidFill>
                  <a:srgbClr val="FFFFFF"/>
                </a:solidFill>
                <a:latin typeface="Arial" charset="0"/>
                <a:ea typeface="ＭＳ Ｐゴシック" charset="0"/>
              </a:rPr>
              <a:t> anti-</a:t>
            </a:r>
            <a:r>
              <a:rPr lang="en-US" b="1" dirty="0" err="1" smtClean="0">
                <a:solidFill>
                  <a:srgbClr val="FFFFFF"/>
                </a:solidFill>
                <a:latin typeface="Arial" charset="0"/>
                <a:ea typeface="ＭＳ Ｐゴシック" charset="0"/>
              </a:rPr>
              <a:t>HBc</a:t>
            </a:r>
            <a:endParaRPr lang="en-US" b="1" dirty="0" smtClean="0">
              <a:solidFill>
                <a:srgbClr val="FFFFFF"/>
              </a:solidFill>
              <a:latin typeface="Arial" charset="0"/>
              <a:ea typeface="ＭＳ Ｐゴシック" charset="0"/>
            </a:endParaRPr>
          </a:p>
        </p:txBody>
      </p:sp>
      <p:sp>
        <p:nvSpPr>
          <p:cNvPr id="2" name="TextBox 1"/>
          <p:cNvSpPr txBox="1"/>
          <p:nvPr/>
        </p:nvSpPr>
        <p:spPr>
          <a:xfrm>
            <a:off x="5076056" y="1075958"/>
            <a:ext cx="1728192" cy="4801315"/>
          </a:xfrm>
          <a:prstGeom prst="rect">
            <a:avLst/>
          </a:prstGeom>
          <a:solidFill>
            <a:srgbClr val="D0160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6"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137" y="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606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68303" y="192093"/>
            <a:ext cx="8458200" cy="701675"/>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0"/>
              </a:spcBef>
              <a:spcAft>
                <a:spcPct val="0"/>
              </a:spcAft>
            </a:pPr>
            <a:r>
              <a:rPr lang="en-US" sz="4000" b="1" dirty="0" smtClean="0">
                <a:solidFill>
                  <a:srgbClr val="FFFF00"/>
                </a:solidFill>
                <a:latin typeface="Arial" charset="0"/>
                <a:ea typeface="ＭＳ Ｐゴシック" charset="0"/>
              </a:rPr>
              <a:t>Reactivation of HBV</a:t>
            </a:r>
            <a:endParaRPr lang="en-US" sz="2400" b="1" dirty="0" smtClean="0">
              <a:solidFill>
                <a:srgbClr val="FFFF00"/>
              </a:solidFill>
              <a:latin typeface="Arial" charset="0"/>
              <a:ea typeface="ＭＳ Ｐゴシック" charset="0"/>
            </a:endParaRPr>
          </a:p>
        </p:txBody>
      </p:sp>
      <p:sp>
        <p:nvSpPr>
          <p:cNvPr id="134147" name="Rectangle 3"/>
          <p:cNvSpPr>
            <a:spLocks noChangeArrowheads="1"/>
          </p:cNvSpPr>
          <p:nvPr/>
        </p:nvSpPr>
        <p:spPr bwMode="auto">
          <a:xfrm>
            <a:off x="1762478" y="981080"/>
            <a:ext cx="1594556" cy="4956175"/>
          </a:xfrm>
          <a:prstGeom prst="rect">
            <a:avLst/>
          </a:prstGeom>
          <a:solidFill>
            <a:srgbClr val="CC33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48" name="Rectangle 4"/>
          <p:cNvSpPr>
            <a:spLocks noChangeArrowheads="1"/>
          </p:cNvSpPr>
          <p:nvPr/>
        </p:nvSpPr>
        <p:spPr bwMode="auto">
          <a:xfrm>
            <a:off x="5047545" y="981080"/>
            <a:ext cx="1594556" cy="4956175"/>
          </a:xfrm>
          <a:prstGeom prst="rect">
            <a:avLst/>
          </a:prstGeom>
          <a:solidFill>
            <a:srgbClr val="CC3300"/>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49" name="AutoShape 5"/>
          <p:cNvSpPr>
            <a:spLocks noChangeArrowheads="1"/>
          </p:cNvSpPr>
          <p:nvPr/>
        </p:nvSpPr>
        <p:spPr bwMode="auto">
          <a:xfrm rot="5400000">
            <a:off x="3736713" y="2190667"/>
            <a:ext cx="404813" cy="5078589"/>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0" name="AutoShape 6"/>
          <p:cNvSpPr>
            <a:spLocks noChangeArrowheads="1"/>
          </p:cNvSpPr>
          <p:nvPr/>
        </p:nvSpPr>
        <p:spPr bwMode="auto">
          <a:xfrm rot="5400000">
            <a:off x="3931446" y="1184540"/>
            <a:ext cx="404813" cy="5465233"/>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1" name="Rectangle 7"/>
          <p:cNvSpPr>
            <a:spLocks noChangeArrowheads="1"/>
          </p:cNvSpPr>
          <p:nvPr/>
        </p:nvSpPr>
        <p:spPr bwMode="auto">
          <a:xfrm>
            <a:off x="1439333" y="2713043"/>
            <a:ext cx="7501467" cy="490537"/>
          </a:xfrm>
          <a:prstGeom prst="rec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dirty="0" smtClean="0">
              <a:solidFill>
                <a:srgbClr val="000000"/>
              </a:solidFill>
              <a:latin typeface="Times New Roman" charset="0"/>
              <a:ea typeface="ＭＳ Ｐゴシック" charset="0"/>
            </a:endParaRPr>
          </a:p>
        </p:txBody>
      </p:sp>
      <p:sp>
        <p:nvSpPr>
          <p:cNvPr id="134152" name="Text Box 8"/>
          <p:cNvSpPr txBox="1">
            <a:spLocks noChangeArrowheads="1"/>
          </p:cNvSpPr>
          <p:nvPr/>
        </p:nvSpPr>
        <p:spPr bwMode="auto">
          <a:xfrm>
            <a:off x="4040012" y="2760666"/>
            <a:ext cx="954145"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err="1" smtClean="0">
                <a:solidFill>
                  <a:srgbClr val="FFFFFF"/>
                </a:solidFill>
                <a:latin typeface="Arial" charset="0"/>
                <a:ea typeface="ＭＳ Ｐゴシック" charset="0"/>
              </a:rPr>
              <a:t>HBsAg</a:t>
            </a:r>
            <a:endParaRPr lang="en-US" b="1" dirty="0" smtClean="0">
              <a:solidFill>
                <a:srgbClr val="FFFFFF"/>
              </a:solidFill>
              <a:latin typeface="Arial" charset="0"/>
              <a:ea typeface="ＭＳ Ｐゴシック" charset="0"/>
            </a:endParaRPr>
          </a:p>
        </p:txBody>
      </p:sp>
      <p:sp>
        <p:nvSpPr>
          <p:cNvPr id="134153" name="Text Box 9"/>
          <p:cNvSpPr txBox="1">
            <a:spLocks noChangeArrowheads="1"/>
          </p:cNvSpPr>
          <p:nvPr/>
        </p:nvSpPr>
        <p:spPr bwMode="auto">
          <a:xfrm>
            <a:off x="5933724" y="3349629"/>
            <a:ext cx="723275"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ALT</a:t>
            </a:r>
          </a:p>
        </p:txBody>
      </p:sp>
      <p:sp>
        <p:nvSpPr>
          <p:cNvPr id="134154" name="Text Box 10"/>
          <p:cNvSpPr txBox="1">
            <a:spLocks noChangeArrowheads="1"/>
          </p:cNvSpPr>
          <p:nvPr/>
        </p:nvSpPr>
        <p:spPr bwMode="auto">
          <a:xfrm>
            <a:off x="5192890" y="1069977"/>
            <a:ext cx="1495872"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Symptoms</a:t>
            </a:r>
          </a:p>
        </p:txBody>
      </p:sp>
      <p:sp>
        <p:nvSpPr>
          <p:cNvPr id="134155" name="Rectangle 11"/>
          <p:cNvSpPr>
            <a:spLocks noChangeArrowheads="1"/>
          </p:cNvSpPr>
          <p:nvPr/>
        </p:nvSpPr>
        <p:spPr bwMode="auto">
          <a:xfrm>
            <a:off x="235658" y="981080"/>
            <a:ext cx="8698089" cy="4956175"/>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6" name="Text Box 12"/>
          <p:cNvSpPr txBox="1">
            <a:spLocks noChangeArrowheads="1"/>
          </p:cNvSpPr>
          <p:nvPr/>
        </p:nvSpPr>
        <p:spPr bwMode="auto">
          <a:xfrm>
            <a:off x="2391836" y="1936754"/>
            <a:ext cx="723275"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ALT</a:t>
            </a:r>
          </a:p>
        </p:txBody>
      </p:sp>
      <p:sp>
        <p:nvSpPr>
          <p:cNvPr id="134157" name="Text Box 13"/>
          <p:cNvSpPr txBox="1">
            <a:spLocks noChangeArrowheads="1"/>
          </p:cNvSpPr>
          <p:nvPr/>
        </p:nvSpPr>
        <p:spPr bwMode="auto">
          <a:xfrm>
            <a:off x="1907823" y="1069977"/>
            <a:ext cx="1495872"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Symptoms</a:t>
            </a:r>
          </a:p>
        </p:txBody>
      </p:sp>
      <p:sp>
        <p:nvSpPr>
          <p:cNvPr id="134158" name="Freeform 14"/>
          <p:cNvSpPr>
            <a:spLocks/>
          </p:cNvSpPr>
          <p:nvPr/>
        </p:nvSpPr>
        <p:spPr bwMode="auto">
          <a:xfrm>
            <a:off x="1796347" y="2222500"/>
            <a:ext cx="5157611" cy="3722688"/>
          </a:xfrm>
          <a:custGeom>
            <a:avLst/>
            <a:gdLst>
              <a:gd name="T0" fmla="*/ 0 w 3655"/>
              <a:gd name="T1" fmla="*/ 2345 h 2345"/>
              <a:gd name="T2" fmla="*/ 0 w 3655"/>
              <a:gd name="T3" fmla="*/ 1363 h 2345"/>
              <a:gd name="T4" fmla="*/ 36 w 3655"/>
              <a:gd name="T5" fmla="*/ 727 h 2345"/>
              <a:gd name="T6" fmla="*/ 91 w 3655"/>
              <a:gd name="T7" fmla="*/ 455 h 2345"/>
              <a:gd name="T8" fmla="*/ 164 w 3655"/>
              <a:gd name="T9" fmla="*/ 55 h 2345"/>
              <a:gd name="T10" fmla="*/ 327 w 3655"/>
              <a:gd name="T11" fmla="*/ 0 h 2345"/>
              <a:gd name="T12" fmla="*/ 400 w 3655"/>
              <a:gd name="T13" fmla="*/ 164 h 2345"/>
              <a:gd name="T14" fmla="*/ 491 w 3655"/>
              <a:gd name="T15" fmla="*/ 436 h 2345"/>
              <a:gd name="T16" fmla="*/ 818 w 3655"/>
              <a:gd name="T17" fmla="*/ 1472 h 2345"/>
              <a:gd name="T18" fmla="*/ 1018 w 3655"/>
              <a:gd name="T19" fmla="*/ 1818 h 2345"/>
              <a:gd name="T20" fmla="*/ 1164 w 3655"/>
              <a:gd name="T21" fmla="*/ 1927 h 2345"/>
              <a:gd name="T22" fmla="*/ 1400 w 3655"/>
              <a:gd name="T23" fmla="*/ 1981 h 2345"/>
              <a:gd name="T24" fmla="*/ 2200 w 3655"/>
              <a:gd name="T25" fmla="*/ 1981 h 2345"/>
              <a:gd name="T26" fmla="*/ 2400 w 3655"/>
              <a:gd name="T27" fmla="*/ 1945 h 2345"/>
              <a:gd name="T28" fmla="*/ 2455 w 3655"/>
              <a:gd name="T29" fmla="*/ 1781 h 2345"/>
              <a:gd name="T30" fmla="*/ 2619 w 3655"/>
              <a:gd name="T31" fmla="*/ 854 h 2345"/>
              <a:gd name="T32" fmla="*/ 2691 w 3655"/>
              <a:gd name="T33" fmla="*/ 764 h 2345"/>
              <a:gd name="T34" fmla="*/ 2800 w 3655"/>
              <a:gd name="T35" fmla="*/ 727 h 2345"/>
              <a:gd name="T36" fmla="*/ 2891 w 3655"/>
              <a:gd name="T37" fmla="*/ 764 h 2345"/>
              <a:gd name="T38" fmla="*/ 3001 w 3655"/>
              <a:gd name="T39" fmla="*/ 854 h 2345"/>
              <a:gd name="T40" fmla="*/ 3237 w 3655"/>
              <a:gd name="T41" fmla="*/ 1363 h 2345"/>
              <a:gd name="T42" fmla="*/ 3310 w 3655"/>
              <a:gd name="T43" fmla="*/ 1691 h 2345"/>
              <a:gd name="T44" fmla="*/ 3419 w 3655"/>
              <a:gd name="T45" fmla="*/ 1872 h 2345"/>
              <a:gd name="T46" fmla="*/ 3528 w 3655"/>
              <a:gd name="T47" fmla="*/ 2254 h 2345"/>
              <a:gd name="T48" fmla="*/ 3655 w 3655"/>
              <a:gd name="T49" fmla="*/ 2309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5" h="2345">
                <a:moveTo>
                  <a:pt x="0" y="2345"/>
                </a:moveTo>
                <a:lnTo>
                  <a:pt x="0" y="1363"/>
                </a:lnTo>
                <a:lnTo>
                  <a:pt x="36" y="727"/>
                </a:lnTo>
                <a:lnTo>
                  <a:pt x="91" y="455"/>
                </a:lnTo>
                <a:lnTo>
                  <a:pt x="164" y="55"/>
                </a:lnTo>
                <a:lnTo>
                  <a:pt x="327" y="0"/>
                </a:lnTo>
                <a:lnTo>
                  <a:pt x="400" y="164"/>
                </a:lnTo>
                <a:lnTo>
                  <a:pt x="491" y="436"/>
                </a:lnTo>
                <a:lnTo>
                  <a:pt x="818" y="1472"/>
                </a:lnTo>
                <a:lnTo>
                  <a:pt x="1018" y="1818"/>
                </a:lnTo>
                <a:lnTo>
                  <a:pt x="1164" y="1927"/>
                </a:lnTo>
                <a:lnTo>
                  <a:pt x="1400" y="1981"/>
                </a:lnTo>
                <a:lnTo>
                  <a:pt x="2200" y="1981"/>
                </a:lnTo>
                <a:lnTo>
                  <a:pt x="2400" y="1945"/>
                </a:lnTo>
                <a:lnTo>
                  <a:pt x="2455" y="1781"/>
                </a:lnTo>
                <a:lnTo>
                  <a:pt x="2619" y="854"/>
                </a:lnTo>
                <a:lnTo>
                  <a:pt x="2691" y="764"/>
                </a:lnTo>
                <a:lnTo>
                  <a:pt x="2800" y="727"/>
                </a:lnTo>
                <a:lnTo>
                  <a:pt x="2891" y="764"/>
                </a:lnTo>
                <a:lnTo>
                  <a:pt x="3001" y="854"/>
                </a:lnTo>
                <a:lnTo>
                  <a:pt x="3237" y="1363"/>
                </a:lnTo>
                <a:lnTo>
                  <a:pt x="3310" y="1691"/>
                </a:lnTo>
                <a:lnTo>
                  <a:pt x="3419" y="1872"/>
                </a:lnTo>
                <a:lnTo>
                  <a:pt x="3528" y="2254"/>
                </a:lnTo>
                <a:lnTo>
                  <a:pt x="3655" y="2309"/>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59" name="Text Box 15"/>
          <p:cNvSpPr txBox="1">
            <a:spLocks noChangeArrowheads="1"/>
          </p:cNvSpPr>
          <p:nvPr/>
        </p:nvSpPr>
        <p:spPr bwMode="auto">
          <a:xfrm>
            <a:off x="3563888" y="3717032"/>
            <a:ext cx="1223525"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err="1" smtClean="0">
                <a:solidFill>
                  <a:srgbClr val="00FFFF"/>
                </a:solidFill>
                <a:latin typeface="Arial" charset="0"/>
                <a:ea typeface="ＭＳ Ｐゴシック" charset="0"/>
              </a:rPr>
              <a:t>HBeAg</a:t>
            </a:r>
            <a:r>
              <a:rPr lang="en-US" b="1" dirty="0" smtClean="0">
                <a:solidFill>
                  <a:srgbClr val="00FFFF"/>
                </a:solidFill>
                <a:latin typeface="Arial" charset="0"/>
                <a:ea typeface="ＭＳ Ｐゴシック" charset="0"/>
              </a:rPr>
              <a:t>/e-</a:t>
            </a:r>
          </a:p>
        </p:txBody>
      </p:sp>
      <p:sp>
        <p:nvSpPr>
          <p:cNvPr id="134160" name="Text Box 16"/>
          <p:cNvSpPr txBox="1">
            <a:spLocks noChangeArrowheads="1"/>
          </p:cNvSpPr>
          <p:nvPr/>
        </p:nvSpPr>
        <p:spPr bwMode="auto">
          <a:xfrm>
            <a:off x="3833991" y="4552952"/>
            <a:ext cx="1236236"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smtClean="0">
                <a:solidFill>
                  <a:srgbClr val="FFFFFF"/>
                </a:solidFill>
                <a:latin typeface="Arial" charset="0"/>
                <a:ea typeface="ＭＳ Ｐゴシック" charset="0"/>
              </a:rPr>
              <a:t>HBV DNA</a:t>
            </a:r>
          </a:p>
        </p:txBody>
      </p:sp>
      <p:sp>
        <p:nvSpPr>
          <p:cNvPr id="134161" name="Oval 17"/>
          <p:cNvSpPr>
            <a:spLocks noChangeArrowheads="1"/>
          </p:cNvSpPr>
          <p:nvPr/>
        </p:nvSpPr>
        <p:spPr bwMode="auto">
          <a:xfrm>
            <a:off x="7014636" y="4084638"/>
            <a:ext cx="217311" cy="6350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62" name="Oval 18"/>
          <p:cNvSpPr>
            <a:spLocks noChangeArrowheads="1"/>
          </p:cNvSpPr>
          <p:nvPr/>
        </p:nvSpPr>
        <p:spPr bwMode="auto">
          <a:xfrm>
            <a:off x="7305323" y="4084638"/>
            <a:ext cx="71966" cy="6350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63" name="Text Box 19"/>
          <p:cNvSpPr txBox="1">
            <a:spLocks noChangeArrowheads="1"/>
          </p:cNvSpPr>
          <p:nvPr/>
        </p:nvSpPr>
        <p:spPr bwMode="auto">
          <a:xfrm>
            <a:off x="1439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0</a:t>
            </a:r>
          </a:p>
        </p:txBody>
      </p:sp>
      <p:sp>
        <p:nvSpPr>
          <p:cNvPr id="134164" name="Text Box 20"/>
          <p:cNvSpPr txBox="1">
            <a:spLocks noChangeArrowheads="1"/>
          </p:cNvSpPr>
          <p:nvPr/>
        </p:nvSpPr>
        <p:spPr bwMode="auto">
          <a:xfrm>
            <a:off x="9510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1</a:t>
            </a:r>
          </a:p>
        </p:txBody>
      </p:sp>
      <p:sp>
        <p:nvSpPr>
          <p:cNvPr id="134165" name="Text Box 21"/>
          <p:cNvSpPr txBox="1">
            <a:spLocks noChangeArrowheads="1"/>
          </p:cNvSpPr>
          <p:nvPr/>
        </p:nvSpPr>
        <p:spPr bwMode="auto">
          <a:xfrm>
            <a:off x="16425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2</a:t>
            </a:r>
          </a:p>
        </p:txBody>
      </p:sp>
      <p:sp>
        <p:nvSpPr>
          <p:cNvPr id="134166" name="Text Box 22"/>
          <p:cNvSpPr txBox="1">
            <a:spLocks noChangeArrowheads="1"/>
          </p:cNvSpPr>
          <p:nvPr/>
        </p:nvSpPr>
        <p:spPr bwMode="auto">
          <a:xfrm>
            <a:off x="2390422"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3</a:t>
            </a:r>
          </a:p>
        </p:txBody>
      </p:sp>
      <p:sp>
        <p:nvSpPr>
          <p:cNvPr id="134167" name="Text Box 23"/>
          <p:cNvSpPr txBox="1">
            <a:spLocks noChangeArrowheads="1"/>
          </p:cNvSpPr>
          <p:nvPr/>
        </p:nvSpPr>
        <p:spPr bwMode="auto">
          <a:xfrm>
            <a:off x="3220156"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4</a:t>
            </a:r>
          </a:p>
        </p:txBody>
      </p:sp>
      <p:sp>
        <p:nvSpPr>
          <p:cNvPr id="134168" name="Text Box 24"/>
          <p:cNvSpPr txBox="1">
            <a:spLocks noChangeArrowheads="1"/>
          </p:cNvSpPr>
          <p:nvPr/>
        </p:nvSpPr>
        <p:spPr bwMode="auto">
          <a:xfrm>
            <a:off x="38212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5</a:t>
            </a:r>
          </a:p>
        </p:txBody>
      </p:sp>
      <p:sp>
        <p:nvSpPr>
          <p:cNvPr id="134169" name="Text Box 25"/>
          <p:cNvSpPr txBox="1">
            <a:spLocks noChangeArrowheads="1"/>
          </p:cNvSpPr>
          <p:nvPr/>
        </p:nvSpPr>
        <p:spPr bwMode="auto">
          <a:xfrm>
            <a:off x="4380089"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6</a:t>
            </a:r>
          </a:p>
        </p:txBody>
      </p:sp>
      <p:sp>
        <p:nvSpPr>
          <p:cNvPr id="134170" name="Text Box 26"/>
          <p:cNvSpPr txBox="1">
            <a:spLocks noChangeArrowheads="1"/>
          </p:cNvSpPr>
          <p:nvPr/>
        </p:nvSpPr>
        <p:spPr bwMode="auto">
          <a:xfrm>
            <a:off x="870373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5</a:t>
            </a:r>
          </a:p>
        </p:txBody>
      </p:sp>
      <p:sp>
        <p:nvSpPr>
          <p:cNvPr id="134171" name="Text Box 27"/>
          <p:cNvSpPr txBox="1">
            <a:spLocks noChangeArrowheads="1"/>
          </p:cNvSpPr>
          <p:nvPr/>
        </p:nvSpPr>
        <p:spPr bwMode="auto">
          <a:xfrm>
            <a:off x="762000" y="6242054"/>
            <a:ext cx="3210246"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Months after exposure</a:t>
            </a:r>
          </a:p>
        </p:txBody>
      </p:sp>
      <p:sp>
        <p:nvSpPr>
          <p:cNvPr id="134172" name="Oval 28"/>
          <p:cNvSpPr>
            <a:spLocks noChangeArrowheads="1"/>
          </p:cNvSpPr>
          <p:nvPr/>
        </p:nvSpPr>
        <p:spPr bwMode="auto">
          <a:xfrm>
            <a:off x="6754992" y="4892675"/>
            <a:ext cx="217311" cy="6350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73" name="Oval 29"/>
          <p:cNvSpPr>
            <a:spLocks noChangeArrowheads="1"/>
          </p:cNvSpPr>
          <p:nvPr/>
        </p:nvSpPr>
        <p:spPr bwMode="auto">
          <a:xfrm>
            <a:off x="7045678" y="4892675"/>
            <a:ext cx="71966" cy="63500"/>
          </a:xfrm>
          <a:prstGeom prst="ellipse">
            <a:avLst/>
          </a:prstGeom>
          <a:solidFill>
            <a:srgbClr val="009900"/>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74" name="AutoShape 30"/>
          <p:cNvSpPr>
            <a:spLocks noChangeArrowheads="1"/>
          </p:cNvSpPr>
          <p:nvPr/>
        </p:nvSpPr>
        <p:spPr bwMode="auto">
          <a:xfrm rot="16200000" flipH="1">
            <a:off x="7870852" y="3254375"/>
            <a:ext cx="320124" cy="1435100"/>
          </a:xfrm>
          <a:prstGeom prst="flowChartManualInput">
            <a:avLst/>
          </a:prstGeom>
          <a:solidFill>
            <a:srgbClr val="0099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75" name="Text Box 31"/>
          <p:cNvSpPr txBox="1">
            <a:spLocks noChangeArrowheads="1"/>
          </p:cNvSpPr>
          <p:nvPr/>
        </p:nvSpPr>
        <p:spPr bwMode="auto">
          <a:xfrm>
            <a:off x="7380312" y="3740152"/>
            <a:ext cx="1454244"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dirty="0">
                <a:solidFill>
                  <a:srgbClr val="FFFFFF"/>
                </a:solidFill>
                <a:latin typeface="Arial" charset="0"/>
                <a:ea typeface="ＭＳ Ｐゴシック" charset="0"/>
              </a:rPr>
              <a:t>e</a:t>
            </a:r>
            <a:r>
              <a:rPr lang="en-US" sz="2000" b="1" dirty="0" smtClean="0">
                <a:solidFill>
                  <a:srgbClr val="FFFFFF"/>
                </a:solidFill>
                <a:latin typeface="Arial" charset="0"/>
                <a:ea typeface="ＭＳ Ｐゴシック" charset="0"/>
              </a:rPr>
              <a:t>+, anti-e+</a:t>
            </a:r>
          </a:p>
        </p:txBody>
      </p:sp>
      <p:sp>
        <p:nvSpPr>
          <p:cNvPr id="134176" name="Freeform 32"/>
          <p:cNvSpPr>
            <a:spLocks/>
          </p:cNvSpPr>
          <p:nvPr/>
        </p:nvSpPr>
        <p:spPr bwMode="auto">
          <a:xfrm>
            <a:off x="1539525" y="2800355"/>
            <a:ext cx="5081411" cy="3116263"/>
          </a:xfrm>
          <a:custGeom>
            <a:avLst/>
            <a:gdLst>
              <a:gd name="T0" fmla="*/ 0 w 3601"/>
              <a:gd name="T1" fmla="*/ 1963 h 1963"/>
              <a:gd name="T2" fmla="*/ 146 w 3601"/>
              <a:gd name="T3" fmla="*/ 1854 h 1963"/>
              <a:gd name="T4" fmla="*/ 237 w 3601"/>
              <a:gd name="T5" fmla="*/ 1363 h 1963"/>
              <a:gd name="T6" fmla="*/ 364 w 3601"/>
              <a:gd name="T7" fmla="*/ 236 h 1963"/>
              <a:gd name="T8" fmla="*/ 418 w 3601"/>
              <a:gd name="T9" fmla="*/ 72 h 1963"/>
              <a:gd name="T10" fmla="*/ 546 w 3601"/>
              <a:gd name="T11" fmla="*/ 0 h 1963"/>
              <a:gd name="T12" fmla="*/ 709 w 3601"/>
              <a:gd name="T13" fmla="*/ 36 h 1963"/>
              <a:gd name="T14" fmla="*/ 873 w 3601"/>
              <a:gd name="T15" fmla="*/ 145 h 1963"/>
              <a:gd name="T16" fmla="*/ 1219 w 3601"/>
              <a:gd name="T17" fmla="*/ 672 h 1963"/>
              <a:gd name="T18" fmla="*/ 1400 w 3601"/>
              <a:gd name="T19" fmla="*/ 1108 h 1963"/>
              <a:gd name="T20" fmla="*/ 1619 w 3601"/>
              <a:gd name="T21" fmla="*/ 1617 h 1963"/>
              <a:gd name="T22" fmla="*/ 1728 w 3601"/>
              <a:gd name="T23" fmla="*/ 1726 h 1963"/>
              <a:gd name="T24" fmla="*/ 1964 w 3601"/>
              <a:gd name="T25" fmla="*/ 1817 h 1963"/>
              <a:gd name="T26" fmla="*/ 2146 w 3601"/>
              <a:gd name="T27" fmla="*/ 1817 h 1963"/>
              <a:gd name="T28" fmla="*/ 2382 w 3601"/>
              <a:gd name="T29" fmla="*/ 1817 h 1963"/>
              <a:gd name="T30" fmla="*/ 2819 w 3601"/>
              <a:gd name="T31" fmla="*/ 1672 h 1963"/>
              <a:gd name="T32" fmla="*/ 2982 w 3601"/>
              <a:gd name="T33" fmla="*/ 1545 h 1963"/>
              <a:gd name="T34" fmla="*/ 3110 w 3601"/>
              <a:gd name="T35" fmla="*/ 1545 h 1963"/>
              <a:gd name="T36" fmla="*/ 3601 w 3601"/>
              <a:gd name="T37" fmla="*/ 1963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1" h="1963">
                <a:moveTo>
                  <a:pt x="0" y="1963"/>
                </a:moveTo>
                <a:lnTo>
                  <a:pt x="146" y="1854"/>
                </a:lnTo>
                <a:lnTo>
                  <a:pt x="237" y="1363"/>
                </a:lnTo>
                <a:lnTo>
                  <a:pt x="364" y="236"/>
                </a:lnTo>
                <a:lnTo>
                  <a:pt x="418" y="72"/>
                </a:lnTo>
                <a:lnTo>
                  <a:pt x="546" y="0"/>
                </a:lnTo>
                <a:lnTo>
                  <a:pt x="709" y="36"/>
                </a:lnTo>
                <a:lnTo>
                  <a:pt x="873" y="145"/>
                </a:lnTo>
                <a:lnTo>
                  <a:pt x="1219" y="672"/>
                </a:lnTo>
                <a:lnTo>
                  <a:pt x="1400" y="1108"/>
                </a:lnTo>
                <a:lnTo>
                  <a:pt x="1619" y="1617"/>
                </a:lnTo>
                <a:lnTo>
                  <a:pt x="1728" y="1726"/>
                </a:lnTo>
                <a:lnTo>
                  <a:pt x="1964" y="1817"/>
                </a:lnTo>
                <a:lnTo>
                  <a:pt x="2146" y="1817"/>
                </a:lnTo>
                <a:lnTo>
                  <a:pt x="2382" y="1817"/>
                </a:lnTo>
                <a:lnTo>
                  <a:pt x="2819" y="1672"/>
                </a:lnTo>
                <a:lnTo>
                  <a:pt x="2982" y="1545"/>
                </a:lnTo>
                <a:lnTo>
                  <a:pt x="3110" y="1545"/>
                </a:lnTo>
                <a:lnTo>
                  <a:pt x="3601" y="1963"/>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134177" name="Text Box 33"/>
          <p:cNvSpPr txBox="1">
            <a:spLocks noChangeArrowheads="1"/>
          </p:cNvSpPr>
          <p:nvPr/>
        </p:nvSpPr>
        <p:spPr bwMode="auto">
          <a:xfrm>
            <a:off x="4943123"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0</a:t>
            </a:r>
          </a:p>
        </p:txBody>
      </p:sp>
      <p:sp>
        <p:nvSpPr>
          <p:cNvPr id="134178" name="Text Box 34"/>
          <p:cNvSpPr txBox="1">
            <a:spLocks noChangeArrowheads="1"/>
          </p:cNvSpPr>
          <p:nvPr/>
        </p:nvSpPr>
        <p:spPr bwMode="auto">
          <a:xfrm>
            <a:off x="5661378"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1</a:t>
            </a:r>
          </a:p>
        </p:txBody>
      </p:sp>
      <p:sp>
        <p:nvSpPr>
          <p:cNvPr id="134179" name="Text Box 35"/>
          <p:cNvSpPr txBox="1">
            <a:spLocks noChangeArrowheads="1"/>
          </p:cNvSpPr>
          <p:nvPr/>
        </p:nvSpPr>
        <p:spPr bwMode="auto">
          <a:xfrm>
            <a:off x="6533445"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2</a:t>
            </a:r>
          </a:p>
        </p:txBody>
      </p:sp>
      <p:sp>
        <p:nvSpPr>
          <p:cNvPr id="134180" name="Text Box 36"/>
          <p:cNvSpPr txBox="1">
            <a:spLocks noChangeArrowheads="1"/>
          </p:cNvSpPr>
          <p:nvPr/>
        </p:nvSpPr>
        <p:spPr bwMode="auto">
          <a:xfrm>
            <a:off x="7251701"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3</a:t>
            </a:r>
          </a:p>
        </p:txBody>
      </p:sp>
      <p:sp>
        <p:nvSpPr>
          <p:cNvPr id="134181" name="Text Box 37"/>
          <p:cNvSpPr txBox="1">
            <a:spLocks noChangeArrowheads="1"/>
          </p:cNvSpPr>
          <p:nvPr/>
        </p:nvSpPr>
        <p:spPr bwMode="auto">
          <a:xfrm>
            <a:off x="7944556" y="5976939"/>
            <a:ext cx="327308" cy="400110"/>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000" b="1" smtClean="0">
                <a:solidFill>
                  <a:srgbClr val="FFFFFF"/>
                </a:solidFill>
                <a:latin typeface="Arial" charset="0"/>
                <a:ea typeface="ＭＳ Ｐゴシック" charset="0"/>
              </a:rPr>
              <a:t>4</a:t>
            </a:r>
          </a:p>
        </p:txBody>
      </p:sp>
      <p:sp>
        <p:nvSpPr>
          <p:cNvPr id="134182" name="Text Box 38"/>
          <p:cNvSpPr txBox="1">
            <a:spLocks noChangeArrowheads="1"/>
          </p:cNvSpPr>
          <p:nvPr/>
        </p:nvSpPr>
        <p:spPr bwMode="auto">
          <a:xfrm>
            <a:off x="5098345" y="6242054"/>
            <a:ext cx="3539488"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smtClean="0">
                <a:solidFill>
                  <a:srgbClr val="FFFFFF"/>
                </a:solidFill>
                <a:latin typeface="Arial" charset="0"/>
                <a:ea typeface="ＭＳ Ｐゴシック" charset="0"/>
              </a:rPr>
              <a:t>Months after reactivation</a:t>
            </a:r>
          </a:p>
        </p:txBody>
      </p:sp>
      <p:sp>
        <p:nvSpPr>
          <p:cNvPr id="134183" name="Text Box 39"/>
          <p:cNvSpPr txBox="1">
            <a:spLocks noChangeArrowheads="1"/>
          </p:cNvSpPr>
          <p:nvPr/>
        </p:nvSpPr>
        <p:spPr bwMode="auto">
          <a:xfrm>
            <a:off x="3808592" y="6242054"/>
            <a:ext cx="1266756" cy="430887"/>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sz="2200" b="1" dirty="0" smtClean="0">
                <a:solidFill>
                  <a:srgbClr val="00FFFF"/>
                </a:solidFill>
                <a:latin typeface="Arial" charset="0"/>
                <a:ea typeface="ＭＳ Ｐゴシック" charset="0"/>
              </a:rPr>
              <a:t>  (years)</a:t>
            </a:r>
          </a:p>
        </p:txBody>
      </p:sp>
      <p:sp>
        <p:nvSpPr>
          <p:cNvPr id="134184" name="Text Box 40"/>
          <p:cNvSpPr txBox="1">
            <a:spLocks noChangeArrowheads="1"/>
          </p:cNvSpPr>
          <p:nvPr/>
        </p:nvSpPr>
        <p:spPr bwMode="auto">
          <a:xfrm>
            <a:off x="3336795" y="3275692"/>
            <a:ext cx="1582509"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err="1" smtClean="0">
                <a:solidFill>
                  <a:srgbClr val="FFFFFF"/>
                </a:solidFill>
                <a:latin typeface="Arial" charset="0"/>
                <a:ea typeface="ＭＳ Ｐゴシック" charset="0"/>
              </a:rPr>
              <a:t>IgG</a:t>
            </a:r>
            <a:r>
              <a:rPr lang="en-US" b="1" dirty="0" smtClean="0">
                <a:solidFill>
                  <a:srgbClr val="FFFFFF"/>
                </a:solidFill>
                <a:latin typeface="Arial" charset="0"/>
                <a:ea typeface="ＭＳ Ｐゴシック" charset="0"/>
              </a:rPr>
              <a:t> anti-</a:t>
            </a:r>
            <a:r>
              <a:rPr lang="en-US" b="1" dirty="0" err="1" smtClean="0">
                <a:solidFill>
                  <a:srgbClr val="FFFFFF"/>
                </a:solidFill>
                <a:latin typeface="Arial" charset="0"/>
                <a:ea typeface="ＭＳ Ｐゴシック" charset="0"/>
              </a:rPr>
              <a:t>HBc</a:t>
            </a:r>
            <a:endParaRPr lang="en-US" b="1" dirty="0" smtClean="0">
              <a:solidFill>
                <a:srgbClr val="FFFFFF"/>
              </a:solidFill>
              <a:latin typeface="Arial" charset="0"/>
              <a:ea typeface="ＭＳ Ｐゴシック" charset="0"/>
            </a:endParaRPr>
          </a:p>
        </p:txBody>
      </p:sp>
      <p:sp>
        <p:nvSpPr>
          <p:cNvPr id="41" name="Text Box 40"/>
          <p:cNvSpPr txBox="1">
            <a:spLocks noChangeArrowheads="1"/>
          </p:cNvSpPr>
          <p:nvPr/>
        </p:nvSpPr>
        <p:spPr bwMode="auto">
          <a:xfrm>
            <a:off x="6660232" y="3212976"/>
            <a:ext cx="1595246" cy="369332"/>
          </a:xfrm>
          <a:prstGeom prst="rect">
            <a:avLst/>
          </a:prstGeom>
          <a:noFill/>
          <a:ln>
            <a:noFill/>
          </a:ln>
          <a:effectLst>
            <a:outerShdw blurRad="63500" dist="38099" dir="2700000" algn="ctr" rotWithShape="0">
              <a:schemeClr val="tx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b="1" dirty="0" err="1" smtClean="0">
                <a:solidFill>
                  <a:srgbClr val="FFFFFF"/>
                </a:solidFill>
                <a:latin typeface="Arial" charset="0"/>
                <a:ea typeface="ＭＳ Ｐゴシック" charset="0"/>
              </a:rPr>
              <a:t>IgM</a:t>
            </a:r>
            <a:r>
              <a:rPr lang="en-US" b="1" dirty="0" smtClean="0">
                <a:solidFill>
                  <a:srgbClr val="FFFFFF"/>
                </a:solidFill>
                <a:latin typeface="Arial" charset="0"/>
                <a:ea typeface="ＭＳ Ｐゴシック" charset="0"/>
              </a:rPr>
              <a:t> anti-</a:t>
            </a:r>
            <a:r>
              <a:rPr lang="en-US" b="1" dirty="0" err="1" smtClean="0">
                <a:solidFill>
                  <a:srgbClr val="FFFFFF"/>
                </a:solidFill>
                <a:latin typeface="Arial" charset="0"/>
                <a:ea typeface="ＭＳ Ｐゴシック" charset="0"/>
              </a:rPr>
              <a:t>HBc</a:t>
            </a:r>
            <a:endParaRPr lang="en-US" b="1" dirty="0" smtClean="0">
              <a:solidFill>
                <a:srgbClr val="FFFFFF"/>
              </a:solidFill>
              <a:latin typeface="Arial" charset="0"/>
              <a:ea typeface="ＭＳ Ｐゴシック" charset="0"/>
            </a:endParaRPr>
          </a:p>
        </p:txBody>
      </p:sp>
      <p:sp>
        <p:nvSpPr>
          <p:cNvPr id="43" name="Text Box 31"/>
          <p:cNvSpPr txBox="1">
            <a:spLocks noChangeArrowheads="1"/>
          </p:cNvSpPr>
          <p:nvPr/>
        </p:nvSpPr>
        <p:spPr bwMode="auto">
          <a:xfrm>
            <a:off x="7260862" y="4643844"/>
            <a:ext cx="1487603" cy="369332"/>
          </a:xfrm>
          <a:prstGeom prst="rect">
            <a:avLst/>
          </a:prstGeom>
          <a:solidFill>
            <a:schemeClr val="accent1">
              <a:lumMod val="50000"/>
            </a:schemeClr>
          </a:solidFill>
          <a:ln w="9525">
            <a:solidFill>
              <a:srgbClr val="008000"/>
            </a:solidFill>
            <a:miter lim="800000"/>
            <a:headEnd/>
            <a:tailEnd/>
          </a:ln>
          <a:effectLst>
            <a:outerShdw blurRad="63500" dist="38099" dir="2700000" algn="ctr" rotWithShape="0">
              <a:schemeClr val="tx2">
                <a:alpha val="74998"/>
              </a:schemeClr>
            </a:outerShdw>
          </a:effectLst>
        </p:spPr>
        <p:txBody>
          <a:bodyPr wrap="square">
            <a:spAutoFit/>
          </a:bodyPr>
          <a:lstStyle/>
          <a:p>
            <a:pPr eaLnBrk="0" fontAlgn="base" hangingPunct="0">
              <a:spcBef>
                <a:spcPct val="0"/>
              </a:spcBef>
              <a:spcAft>
                <a:spcPct val="0"/>
              </a:spcAft>
            </a:pPr>
            <a:r>
              <a:rPr lang="en-US" b="1" dirty="0" smtClean="0">
                <a:solidFill>
                  <a:srgbClr val="FFFFFF"/>
                </a:solidFill>
                <a:latin typeface="Arial" charset="0"/>
                <a:ea typeface="ＭＳ Ｐゴシック" charset="0"/>
              </a:rPr>
              <a:t>HBV DNA +</a:t>
            </a:r>
          </a:p>
        </p:txBody>
      </p:sp>
      <p:pic>
        <p:nvPicPr>
          <p:cNvPr id="4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16992"/>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0532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1295400" y="304800"/>
            <a:ext cx="7315200" cy="511175"/>
          </a:xfrm>
        </p:spPr>
        <p:txBody>
          <a:bodyPr>
            <a:normAutofit fontScale="90000"/>
          </a:bodyPr>
          <a:lstStyle/>
          <a:p>
            <a:pPr eaLnBrk="1" hangingPunct="1"/>
            <a:r>
              <a:rPr lang="en-US" sz="3200" b="1">
                <a:solidFill>
                  <a:srgbClr val="C00000"/>
                </a:solidFill>
                <a:latin typeface="Calibri" charset="0"/>
              </a:rPr>
              <a:t>HBV: Natural History in Adult </a:t>
            </a:r>
            <a:br>
              <a:rPr lang="en-US" sz="3200" b="1">
                <a:solidFill>
                  <a:srgbClr val="C00000"/>
                </a:solidFill>
                <a:latin typeface="Calibri" charset="0"/>
              </a:rPr>
            </a:br>
            <a:r>
              <a:rPr lang="en-US" sz="2000" b="1">
                <a:solidFill>
                  <a:srgbClr val="C00000"/>
                </a:solidFill>
                <a:latin typeface="Calibri" charset="0"/>
              </a:rPr>
              <a:t>Depends on Host Immune Response </a:t>
            </a:r>
          </a:p>
        </p:txBody>
      </p:sp>
      <p:sp>
        <p:nvSpPr>
          <p:cNvPr id="122882" name="Rectangle 4"/>
          <p:cNvSpPr>
            <a:spLocks noChangeArrowheads="1"/>
          </p:cNvSpPr>
          <p:nvPr/>
        </p:nvSpPr>
        <p:spPr bwMode="auto">
          <a:xfrm>
            <a:off x="1228725" y="1724025"/>
            <a:ext cx="2701925" cy="6635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883" name="Text Box 5"/>
          <p:cNvSpPr txBox="1">
            <a:spLocks noChangeArrowheads="1"/>
          </p:cNvSpPr>
          <p:nvPr/>
        </p:nvSpPr>
        <p:spPr bwMode="auto">
          <a:xfrm>
            <a:off x="1600200" y="1752600"/>
            <a:ext cx="2003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Acute hepatitis</a:t>
            </a:r>
          </a:p>
          <a:p>
            <a:pPr algn="ctr"/>
            <a:r>
              <a:rPr lang="en-US" b="1"/>
              <a:t>ALT &gt; 400</a:t>
            </a:r>
          </a:p>
        </p:txBody>
      </p:sp>
      <p:sp>
        <p:nvSpPr>
          <p:cNvPr id="122884" name="AutoShape 6"/>
          <p:cNvSpPr>
            <a:spLocks noChangeArrowheads="1"/>
          </p:cNvSpPr>
          <p:nvPr/>
        </p:nvSpPr>
        <p:spPr bwMode="auto">
          <a:xfrm>
            <a:off x="1924050" y="2597150"/>
            <a:ext cx="1565275" cy="2538413"/>
          </a:xfrm>
          <a:prstGeom prst="downArrow">
            <a:avLst>
              <a:gd name="adj1" fmla="val 49907"/>
              <a:gd name="adj2" fmla="val 47968"/>
            </a:avLst>
          </a:prstGeom>
          <a:gradFill rotWithShape="0">
            <a:gsLst>
              <a:gs pos="0">
                <a:srgbClr val="CC0000"/>
              </a:gs>
              <a:gs pos="50000">
                <a:srgbClr val="F8B049"/>
              </a:gs>
              <a:gs pos="100000">
                <a:srgbClr val="CC0000"/>
              </a:gs>
            </a:gsLst>
            <a:lin ang="0" scaled="1"/>
          </a:gradFill>
          <a:ln w="9525">
            <a:solidFill>
              <a:schemeClr val="tx1"/>
            </a:solidFill>
            <a:miter lim="800000"/>
            <a:headEnd/>
            <a:tailEnd/>
          </a:ln>
        </p:spPr>
        <p:txBody>
          <a:bodyPr wrap="none" anchor="ctr"/>
          <a:lstStyle/>
          <a:p>
            <a:endParaRPr lang="en-US"/>
          </a:p>
        </p:txBody>
      </p:sp>
      <p:sp>
        <p:nvSpPr>
          <p:cNvPr id="122885" name="Text Box 7"/>
          <p:cNvSpPr txBox="1">
            <a:spLocks noChangeArrowheads="1"/>
          </p:cNvSpPr>
          <p:nvPr/>
        </p:nvSpPr>
        <p:spPr bwMode="auto">
          <a:xfrm>
            <a:off x="1903413" y="5465763"/>
            <a:ext cx="132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Recovery</a:t>
            </a:r>
          </a:p>
        </p:txBody>
      </p:sp>
      <p:sp>
        <p:nvSpPr>
          <p:cNvPr id="122886" name="Text Box 8"/>
          <p:cNvSpPr txBox="1">
            <a:spLocks noChangeArrowheads="1"/>
          </p:cNvSpPr>
          <p:nvPr/>
        </p:nvSpPr>
        <p:spPr bwMode="auto">
          <a:xfrm>
            <a:off x="2286000" y="4343400"/>
            <a:ext cx="804863"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t>95%</a:t>
            </a:r>
          </a:p>
        </p:txBody>
      </p:sp>
      <p:sp>
        <p:nvSpPr>
          <p:cNvPr id="122887" name="Text Box 9"/>
          <p:cNvSpPr txBox="1">
            <a:spLocks noChangeArrowheads="1"/>
          </p:cNvSpPr>
          <p:nvPr/>
        </p:nvSpPr>
        <p:spPr bwMode="auto">
          <a:xfrm>
            <a:off x="700088" y="2987675"/>
            <a:ext cx="139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Fulminant</a:t>
            </a:r>
            <a:br>
              <a:rPr lang="en-US" sz="2000" b="1"/>
            </a:br>
            <a:r>
              <a:rPr lang="en-US" sz="2000" b="1"/>
              <a:t>Hepatitis</a:t>
            </a:r>
          </a:p>
        </p:txBody>
      </p:sp>
      <p:sp>
        <p:nvSpPr>
          <p:cNvPr id="122888" name="Text Box 10"/>
          <p:cNvSpPr txBox="1">
            <a:spLocks noChangeArrowheads="1"/>
          </p:cNvSpPr>
          <p:nvPr/>
        </p:nvSpPr>
        <p:spPr bwMode="auto">
          <a:xfrm>
            <a:off x="4648200" y="1828800"/>
            <a:ext cx="4038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Persistent infection    – </a:t>
            </a:r>
            <a:r>
              <a:rPr lang="en-US" b="1"/>
              <a:t>5% Carrier, Chronic Hepatitis, Cirrhosis, HCC</a:t>
            </a:r>
          </a:p>
        </p:txBody>
      </p:sp>
      <p:sp>
        <p:nvSpPr>
          <p:cNvPr id="122889" name="Line 11"/>
          <p:cNvSpPr>
            <a:spLocks noChangeShapeType="1"/>
          </p:cNvSpPr>
          <p:nvPr/>
        </p:nvSpPr>
        <p:spPr bwMode="auto">
          <a:xfrm>
            <a:off x="3952875" y="2049463"/>
            <a:ext cx="7937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90" name="Line 12"/>
          <p:cNvSpPr>
            <a:spLocks noChangeShapeType="1"/>
          </p:cNvSpPr>
          <p:nvPr/>
        </p:nvSpPr>
        <p:spPr bwMode="auto">
          <a:xfrm>
            <a:off x="846138" y="3808413"/>
            <a:ext cx="0" cy="1125537"/>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91" name="Line 13"/>
          <p:cNvSpPr>
            <a:spLocks noChangeShapeType="1"/>
          </p:cNvSpPr>
          <p:nvPr/>
        </p:nvSpPr>
        <p:spPr bwMode="auto">
          <a:xfrm>
            <a:off x="1539875" y="2454275"/>
            <a:ext cx="0" cy="37465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92" name="Line 14"/>
          <p:cNvSpPr>
            <a:spLocks noChangeShapeType="1"/>
          </p:cNvSpPr>
          <p:nvPr/>
        </p:nvSpPr>
        <p:spPr bwMode="auto">
          <a:xfrm>
            <a:off x="1333500" y="3811588"/>
            <a:ext cx="590550" cy="1412875"/>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93" name="Rectangle 15"/>
          <p:cNvSpPr>
            <a:spLocks noChangeArrowheads="1"/>
          </p:cNvSpPr>
          <p:nvPr/>
        </p:nvSpPr>
        <p:spPr bwMode="auto">
          <a:xfrm>
            <a:off x="381000" y="49530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t>Death</a:t>
            </a:r>
          </a:p>
        </p:txBody>
      </p:sp>
      <p:sp>
        <p:nvSpPr>
          <p:cNvPr id="42000" name="Line 16"/>
          <p:cNvSpPr>
            <a:spLocks noChangeShapeType="1"/>
          </p:cNvSpPr>
          <p:nvPr/>
        </p:nvSpPr>
        <p:spPr bwMode="auto">
          <a:xfrm flipH="1">
            <a:off x="5029200" y="3124200"/>
            <a:ext cx="381000" cy="533400"/>
          </a:xfrm>
          <a:prstGeom prst="line">
            <a:avLst/>
          </a:prstGeom>
          <a:noFill/>
          <a:ln w="38100">
            <a:solidFill>
              <a:srgbClr val="FF0000"/>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2001" name="Line 17"/>
          <p:cNvSpPr>
            <a:spLocks noChangeShapeType="1"/>
          </p:cNvSpPr>
          <p:nvPr/>
        </p:nvSpPr>
        <p:spPr bwMode="auto">
          <a:xfrm>
            <a:off x="7162800" y="3124200"/>
            <a:ext cx="381000" cy="457200"/>
          </a:xfrm>
          <a:prstGeom prst="line">
            <a:avLst/>
          </a:prstGeom>
          <a:noFill/>
          <a:ln w="38100">
            <a:solidFill>
              <a:srgbClr val="FF0000"/>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22896" name="Rectangle 18"/>
          <p:cNvSpPr>
            <a:spLocks noChangeArrowheads="1"/>
          </p:cNvSpPr>
          <p:nvPr/>
        </p:nvSpPr>
        <p:spPr bwMode="auto">
          <a:xfrm>
            <a:off x="6858000" y="3657600"/>
            <a:ext cx="185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t>ALT High</a:t>
            </a:r>
          </a:p>
          <a:p>
            <a:r>
              <a:rPr lang="en-US" sz="2000" b="1"/>
              <a:t>Immune Active</a:t>
            </a:r>
          </a:p>
        </p:txBody>
      </p:sp>
      <p:sp>
        <p:nvSpPr>
          <p:cNvPr id="122897" name="Rectangle 19"/>
          <p:cNvSpPr>
            <a:spLocks noChangeArrowheads="1"/>
          </p:cNvSpPr>
          <p:nvPr/>
        </p:nvSpPr>
        <p:spPr bwMode="auto">
          <a:xfrm>
            <a:off x="4038600" y="3657600"/>
            <a:ext cx="2098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t>ALT Normal</a:t>
            </a:r>
          </a:p>
          <a:p>
            <a:r>
              <a:rPr lang="en-US" sz="2000" b="1"/>
              <a:t>Immune Tolerant</a:t>
            </a:r>
          </a:p>
        </p:txBody>
      </p:sp>
      <p:pic>
        <p:nvPicPr>
          <p:cNvPr id="12289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95800"/>
            <a:ext cx="4800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9" name="Text Box 22"/>
          <p:cNvSpPr txBox="1">
            <a:spLocks noChangeArrowheads="1"/>
          </p:cNvSpPr>
          <p:nvPr/>
        </p:nvSpPr>
        <p:spPr bwMode="auto">
          <a:xfrm>
            <a:off x="1066800" y="1371600"/>
            <a:ext cx="35052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C00000"/>
                </a:solidFill>
              </a:rPr>
              <a:t>Vigrous, Immune Response</a:t>
            </a:r>
          </a:p>
        </p:txBody>
      </p:sp>
      <p:sp>
        <p:nvSpPr>
          <p:cNvPr id="122900" name="Text Box 23"/>
          <p:cNvSpPr txBox="1">
            <a:spLocks noChangeArrowheads="1"/>
          </p:cNvSpPr>
          <p:nvPr/>
        </p:nvSpPr>
        <p:spPr bwMode="auto">
          <a:xfrm>
            <a:off x="5181600" y="1371600"/>
            <a:ext cx="3429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C00000"/>
                </a:solidFill>
              </a:rPr>
              <a:t>Weak Immune Response</a:t>
            </a:r>
          </a:p>
        </p:txBody>
      </p:sp>
      <p:pic>
        <p:nvPicPr>
          <p:cNvPr id="122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2" name="TextBox 24"/>
          <p:cNvSpPr txBox="1">
            <a:spLocks noChangeArrowheads="1"/>
          </p:cNvSpPr>
          <p:nvPr/>
        </p:nvSpPr>
        <p:spPr bwMode="auto">
          <a:xfrm>
            <a:off x="0" y="6488113"/>
            <a:ext cx="5105400" cy="369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i="1"/>
              <a:t>Kumar and Sarin, Gastroenterology 2008, 2009</a:t>
            </a:r>
          </a:p>
        </p:txBody>
      </p:sp>
      <p:sp>
        <p:nvSpPr>
          <p:cNvPr id="122903" name="TextBox 24"/>
          <p:cNvSpPr txBox="1">
            <a:spLocks noChangeArrowheads="1"/>
          </p:cNvSpPr>
          <p:nvPr/>
        </p:nvSpPr>
        <p:spPr bwMode="auto">
          <a:xfrm>
            <a:off x="6400800" y="6457950"/>
            <a:ext cx="1752600" cy="4000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Every 4.3 mo.</a:t>
            </a:r>
          </a:p>
        </p:txBody>
      </p:sp>
    </p:spTree>
    <p:extLst>
      <p:ext uri="{BB962C8B-B14F-4D97-AF65-F5344CB8AC3E}">
        <p14:creationId xmlns:p14="http://schemas.microsoft.com/office/powerpoint/2010/main" val="33469936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1295400" y="304800"/>
            <a:ext cx="7315200" cy="511175"/>
          </a:xfrm>
        </p:spPr>
        <p:txBody>
          <a:bodyPr>
            <a:normAutofit fontScale="90000"/>
          </a:bodyPr>
          <a:lstStyle/>
          <a:p>
            <a:pPr eaLnBrk="1" hangingPunct="1"/>
            <a:r>
              <a:rPr lang="en-US" sz="4000" b="1" dirty="0">
                <a:solidFill>
                  <a:srgbClr val="C00000"/>
                </a:solidFill>
                <a:latin typeface="Calibri" charset="0"/>
              </a:rPr>
              <a:t>HBV: Natural History in Adult </a:t>
            </a:r>
            <a:r>
              <a:rPr lang="en-US" sz="4000" b="1" dirty="0" smtClean="0">
                <a:solidFill>
                  <a:srgbClr val="C00000"/>
                </a:solidFill>
                <a:latin typeface="Calibri" charset="0"/>
              </a:rPr>
              <a:t>               </a:t>
            </a:r>
            <a:r>
              <a:rPr lang="en-US" sz="2000" b="1" dirty="0" smtClean="0">
                <a:solidFill>
                  <a:srgbClr val="C00000"/>
                </a:solidFill>
                <a:latin typeface="Calibri" charset="0"/>
              </a:rPr>
              <a:t>Depends </a:t>
            </a:r>
            <a:r>
              <a:rPr lang="en-US" sz="2000" b="1" dirty="0">
                <a:solidFill>
                  <a:srgbClr val="C00000"/>
                </a:solidFill>
                <a:latin typeface="Calibri" charset="0"/>
              </a:rPr>
              <a:t>on Host Immune Response </a:t>
            </a:r>
          </a:p>
        </p:txBody>
      </p:sp>
      <p:sp>
        <p:nvSpPr>
          <p:cNvPr id="124930" name="Rectangle 4"/>
          <p:cNvSpPr>
            <a:spLocks noChangeArrowheads="1"/>
          </p:cNvSpPr>
          <p:nvPr/>
        </p:nvSpPr>
        <p:spPr bwMode="auto">
          <a:xfrm>
            <a:off x="1228725" y="1724025"/>
            <a:ext cx="2701925" cy="6635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1" name="Text Box 5"/>
          <p:cNvSpPr txBox="1">
            <a:spLocks noChangeArrowheads="1"/>
          </p:cNvSpPr>
          <p:nvPr/>
        </p:nvSpPr>
        <p:spPr bwMode="auto">
          <a:xfrm>
            <a:off x="1600200" y="1752600"/>
            <a:ext cx="2003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Acute hepatitis</a:t>
            </a:r>
          </a:p>
          <a:p>
            <a:pPr algn="ctr"/>
            <a:r>
              <a:rPr lang="en-US" b="1"/>
              <a:t>ALT &gt; 400</a:t>
            </a:r>
          </a:p>
        </p:txBody>
      </p:sp>
      <p:sp>
        <p:nvSpPr>
          <p:cNvPr id="124932" name="AutoShape 6"/>
          <p:cNvSpPr>
            <a:spLocks noChangeArrowheads="1"/>
          </p:cNvSpPr>
          <p:nvPr/>
        </p:nvSpPr>
        <p:spPr bwMode="auto">
          <a:xfrm>
            <a:off x="1924050" y="2597150"/>
            <a:ext cx="1565275" cy="2538413"/>
          </a:xfrm>
          <a:prstGeom prst="downArrow">
            <a:avLst>
              <a:gd name="adj1" fmla="val 49907"/>
              <a:gd name="adj2" fmla="val 47968"/>
            </a:avLst>
          </a:prstGeom>
          <a:gradFill rotWithShape="0">
            <a:gsLst>
              <a:gs pos="0">
                <a:srgbClr val="CC0000"/>
              </a:gs>
              <a:gs pos="50000">
                <a:srgbClr val="F8B049"/>
              </a:gs>
              <a:gs pos="100000">
                <a:srgbClr val="CC0000"/>
              </a:gs>
            </a:gsLst>
            <a:lin ang="0" scaled="1"/>
          </a:gradFill>
          <a:ln w="9525">
            <a:solidFill>
              <a:schemeClr val="tx1"/>
            </a:solidFill>
            <a:miter lim="800000"/>
            <a:headEnd/>
            <a:tailEnd/>
          </a:ln>
        </p:spPr>
        <p:txBody>
          <a:bodyPr wrap="none" anchor="ctr"/>
          <a:lstStyle/>
          <a:p>
            <a:endParaRPr lang="en-US"/>
          </a:p>
        </p:txBody>
      </p:sp>
      <p:sp>
        <p:nvSpPr>
          <p:cNvPr id="124933" name="Text Box 7"/>
          <p:cNvSpPr txBox="1">
            <a:spLocks noChangeArrowheads="1"/>
          </p:cNvSpPr>
          <p:nvPr/>
        </p:nvSpPr>
        <p:spPr bwMode="auto">
          <a:xfrm>
            <a:off x="1903413" y="5465763"/>
            <a:ext cx="1328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Recovery</a:t>
            </a:r>
          </a:p>
        </p:txBody>
      </p:sp>
      <p:sp>
        <p:nvSpPr>
          <p:cNvPr id="124934" name="Text Box 8"/>
          <p:cNvSpPr txBox="1">
            <a:spLocks noChangeArrowheads="1"/>
          </p:cNvSpPr>
          <p:nvPr/>
        </p:nvSpPr>
        <p:spPr bwMode="auto">
          <a:xfrm>
            <a:off x="2286000" y="4343400"/>
            <a:ext cx="804863"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t>95%</a:t>
            </a:r>
          </a:p>
        </p:txBody>
      </p:sp>
      <p:sp>
        <p:nvSpPr>
          <p:cNvPr id="124935" name="Text Box 9"/>
          <p:cNvSpPr txBox="1">
            <a:spLocks noChangeArrowheads="1"/>
          </p:cNvSpPr>
          <p:nvPr/>
        </p:nvSpPr>
        <p:spPr bwMode="auto">
          <a:xfrm>
            <a:off x="700088" y="2987675"/>
            <a:ext cx="139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Fulminant</a:t>
            </a:r>
            <a:br>
              <a:rPr lang="en-US" sz="2000" b="1"/>
            </a:br>
            <a:r>
              <a:rPr lang="en-US" sz="2000" b="1"/>
              <a:t>Hepatitis</a:t>
            </a:r>
          </a:p>
        </p:txBody>
      </p:sp>
      <p:sp>
        <p:nvSpPr>
          <p:cNvPr id="124936" name="Text Box 10"/>
          <p:cNvSpPr txBox="1">
            <a:spLocks noChangeArrowheads="1"/>
          </p:cNvSpPr>
          <p:nvPr/>
        </p:nvSpPr>
        <p:spPr bwMode="auto">
          <a:xfrm>
            <a:off x="4648200" y="1828800"/>
            <a:ext cx="4038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t>Persistent infection    – </a:t>
            </a:r>
            <a:r>
              <a:rPr lang="en-US" b="1"/>
              <a:t>5% Carrier, Chronic Hepatitis, Cirrhosis, HCC</a:t>
            </a:r>
          </a:p>
        </p:txBody>
      </p:sp>
      <p:sp>
        <p:nvSpPr>
          <p:cNvPr id="124937" name="Line 11"/>
          <p:cNvSpPr>
            <a:spLocks noChangeShapeType="1"/>
          </p:cNvSpPr>
          <p:nvPr/>
        </p:nvSpPr>
        <p:spPr bwMode="auto">
          <a:xfrm>
            <a:off x="3952875" y="2049463"/>
            <a:ext cx="7937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8" name="Line 12"/>
          <p:cNvSpPr>
            <a:spLocks noChangeShapeType="1"/>
          </p:cNvSpPr>
          <p:nvPr/>
        </p:nvSpPr>
        <p:spPr bwMode="auto">
          <a:xfrm>
            <a:off x="846138" y="3808413"/>
            <a:ext cx="0" cy="1125537"/>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39" name="Line 13"/>
          <p:cNvSpPr>
            <a:spLocks noChangeShapeType="1"/>
          </p:cNvSpPr>
          <p:nvPr/>
        </p:nvSpPr>
        <p:spPr bwMode="auto">
          <a:xfrm>
            <a:off x="1539875" y="2454275"/>
            <a:ext cx="0" cy="37465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40" name="Line 14"/>
          <p:cNvSpPr>
            <a:spLocks noChangeShapeType="1"/>
          </p:cNvSpPr>
          <p:nvPr/>
        </p:nvSpPr>
        <p:spPr bwMode="auto">
          <a:xfrm>
            <a:off x="1333500" y="3811588"/>
            <a:ext cx="590550" cy="1412875"/>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941" name="Rectangle 15"/>
          <p:cNvSpPr>
            <a:spLocks noChangeArrowheads="1"/>
          </p:cNvSpPr>
          <p:nvPr/>
        </p:nvSpPr>
        <p:spPr bwMode="auto">
          <a:xfrm>
            <a:off x="381000" y="495300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t>Death</a:t>
            </a:r>
          </a:p>
        </p:txBody>
      </p:sp>
      <p:sp>
        <p:nvSpPr>
          <p:cNvPr id="42000" name="Line 16"/>
          <p:cNvSpPr>
            <a:spLocks noChangeShapeType="1"/>
          </p:cNvSpPr>
          <p:nvPr/>
        </p:nvSpPr>
        <p:spPr bwMode="auto">
          <a:xfrm flipH="1">
            <a:off x="5029200" y="3124200"/>
            <a:ext cx="381000" cy="533400"/>
          </a:xfrm>
          <a:prstGeom prst="line">
            <a:avLst/>
          </a:prstGeom>
          <a:noFill/>
          <a:ln w="38100">
            <a:solidFill>
              <a:srgbClr val="FF0000"/>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2001" name="Line 17"/>
          <p:cNvSpPr>
            <a:spLocks noChangeShapeType="1"/>
          </p:cNvSpPr>
          <p:nvPr/>
        </p:nvSpPr>
        <p:spPr bwMode="auto">
          <a:xfrm>
            <a:off x="7162800" y="3124200"/>
            <a:ext cx="381000" cy="457200"/>
          </a:xfrm>
          <a:prstGeom prst="line">
            <a:avLst/>
          </a:prstGeom>
          <a:noFill/>
          <a:ln w="38100">
            <a:solidFill>
              <a:srgbClr val="FF0000"/>
            </a:solidFill>
            <a:round/>
            <a:headEnd/>
            <a:tailEnd type="triangle"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24944" name="Rectangle 18"/>
          <p:cNvSpPr>
            <a:spLocks noChangeArrowheads="1"/>
          </p:cNvSpPr>
          <p:nvPr/>
        </p:nvSpPr>
        <p:spPr bwMode="auto">
          <a:xfrm>
            <a:off x="6858000" y="3657600"/>
            <a:ext cx="185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t>ALT High</a:t>
            </a:r>
          </a:p>
          <a:p>
            <a:r>
              <a:rPr lang="en-US" sz="2000" b="1"/>
              <a:t>Immune Active</a:t>
            </a:r>
          </a:p>
        </p:txBody>
      </p:sp>
      <p:sp>
        <p:nvSpPr>
          <p:cNvPr id="124945" name="Rectangle 19"/>
          <p:cNvSpPr>
            <a:spLocks noChangeArrowheads="1"/>
          </p:cNvSpPr>
          <p:nvPr/>
        </p:nvSpPr>
        <p:spPr bwMode="auto">
          <a:xfrm>
            <a:off x="4038600" y="3657600"/>
            <a:ext cx="2098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t>ALT Normal</a:t>
            </a:r>
          </a:p>
          <a:p>
            <a:r>
              <a:rPr lang="en-US" sz="2000" b="1"/>
              <a:t>Immune Tolerant</a:t>
            </a:r>
          </a:p>
        </p:txBody>
      </p:sp>
      <p:pic>
        <p:nvPicPr>
          <p:cNvPr id="12494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95800"/>
            <a:ext cx="4800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7" name="Text Box 22"/>
          <p:cNvSpPr txBox="1">
            <a:spLocks noChangeArrowheads="1"/>
          </p:cNvSpPr>
          <p:nvPr/>
        </p:nvSpPr>
        <p:spPr bwMode="auto">
          <a:xfrm>
            <a:off x="1066800" y="1371600"/>
            <a:ext cx="35052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C00000"/>
                </a:solidFill>
              </a:rPr>
              <a:t>Vigrous, Immune Response</a:t>
            </a:r>
          </a:p>
        </p:txBody>
      </p:sp>
      <p:sp>
        <p:nvSpPr>
          <p:cNvPr id="124948" name="Text Box 23"/>
          <p:cNvSpPr txBox="1">
            <a:spLocks noChangeArrowheads="1"/>
          </p:cNvSpPr>
          <p:nvPr/>
        </p:nvSpPr>
        <p:spPr bwMode="auto">
          <a:xfrm>
            <a:off x="5257800" y="1524000"/>
            <a:ext cx="3429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C00000"/>
                </a:solidFill>
              </a:rPr>
              <a:t>Weak Immune Response</a:t>
            </a:r>
          </a:p>
        </p:txBody>
      </p:sp>
      <p:pic>
        <p:nvPicPr>
          <p:cNvPr id="1249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50" name="TextBox 24"/>
          <p:cNvSpPr txBox="1">
            <a:spLocks noChangeArrowheads="1"/>
          </p:cNvSpPr>
          <p:nvPr/>
        </p:nvSpPr>
        <p:spPr bwMode="auto">
          <a:xfrm>
            <a:off x="0" y="6488113"/>
            <a:ext cx="5105400" cy="369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i="1"/>
              <a:t>Kumar and Sarin, Gastroenterology 2008, 2009</a:t>
            </a:r>
          </a:p>
        </p:txBody>
      </p:sp>
      <p:sp>
        <p:nvSpPr>
          <p:cNvPr id="124951" name="TextBox 24"/>
          <p:cNvSpPr txBox="1">
            <a:spLocks noChangeArrowheads="1"/>
          </p:cNvSpPr>
          <p:nvPr/>
        </p:nvSpPr>
        <p:spPr bwMode="auto">
          <a:xfrm>
            <a:off x="6400800" y="6457950"/>
            <a:ext cx="1752600" cy="4000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Every 4.3 mo.</a:t>
            </a:r>
          </a:p>
        </p:txBody>
      </p:sp>
      <p:sp>
        <p:nvSpPr>
          <p:cNvPr id="124952" name="TextBox 24"/>
          <p:cNvSpPr txBox="1">
            <a:spLocks noChangeArrowheads="1"/>
          </p:cNvSpPr>
          <p:nvPr/>
        </p:nvSpPr>
        <p:spPr bwMode="auto">
          <a:xfrm>
            <a:off x="5715000" y="1066800"/>
            <a:ext cx="2743200"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Infants 95% Chronic</a:t>
            </a:r>
          </a:p>
        </p:txBody>
      </p:sp>
    </p:spTree>
    <p:extLst>
      <p:ext uri="{BB962C8B-B14F-4D97-AF65-F5344CB8AC3E}">
        <p14:creationId xmlns:p14="http://schemas.microsoft.com/office/powerpoint/2010/main" val="2414952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4724400" y="228600"/>
            <a:ext cx="4191000" cy="838200"/>
          </a:xfrm>
          <a:solidFill>
            <a:srgbClr val="FFC000"/>
          </a:solidFill>
        </p:spPr>
        <p:txBody>
          <a:bodyPr>
            <a:normAutofit fontScale="90000"/>
          </a:bodyPr>
          <a:lstStyle/>
          <a:p>
            <a:pPr eaLnBrk="1" hangingPunct="1"/>
            <a:r>
              <a:rPr lang="en-US" sz="3200">
                <a:latin typeface="Times New Roman" charset="0"/>
              </a:rPr>
              <a:t>Chronic infection</a:t>
            </a:r>
            <a:br>
              <a:rPr lang="en-US" sz="3200">
                <a:latin typeface="Times New Roman" charset="0"/>
              </a:rPr>
            </a:br>
            <a:r>
              <a:rPr lang="en-US" sz="2400">
                <a:latin typeface="Times New Roman" charset="0"/>
              </a:rPr>
              <a:t>Impaired Immune Response</a:t>
            </a:r>
            <a:endParaRPr lang="en-US">
              <a:latin typeface="Times New Roman" charset="0"/>
            </a:endParaRPr>
          </a:p>
        </p:txBody>
      </p:sp>
      <p:pic>
        <p:nvPicPr>
          <p:cNvPr id="1269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3434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862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Rectangle 7"/>
          <p:cNvSpPr>
            <a:spLocks noRot="1" noChangeArrowheads="1"/>
          </p:cNvSpPr>
          <p:nvPr/>
        </p:nvSpPr>
        <p:spPr bwMode="auto">
          <a:xfrm>
            <a:off x="0" y="228600"/>
            <a:ext cx="4267200" cy="838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t>Acute infection</a:t>
            </a:r>
          </a:p>
          <a:p>
            <a:pPr algn="ctr"/>
            <a:r>
              <a:rPr lang="en-US"/>
              <a:t>Robust Immune Response</a:t>
            </a:r>
          </a:p>
        </p:txBody>
      </p:sp>
      <p:sp>
        <p:nvSpPr>
          <p:cNvPr id="126983" name="Line 8"/>
          <p:cNvSpPr>
            <a:spLocks noChangeShapeType="1"/>
          </p:cNvSpPr>
          <p:nvPr/>
        </p:nvSpPr>
        <p:spPr bwMode="auto">
          <a:xfrm>
            <a:off x="0" y="419100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6984" name="Group 9"/>
          <p:cNvGrpSpPr>
            <a:grpSpLocks/>
          </p:cNvGrpSpPr>
          <p:nvPr/>
        </p:nvGrpSpPr>
        <p:grpSpPr bwMode="auto">
          <a:xfrm>
            <a:off x="6629400" y="2133600"/>
            <a:ext cx="609600" cy="457200"/>
            <a:chOff x="6120" y="8850"/>
            <a:chExt cx="1080" cy="900"/>
          </a:xfrm>
        </p:grpSpPr>
        <p:grpSp>
          <p:nvGrpSpPr>
            <p:cNvPr id="126987" name="Group 10"/>
            <p:cNvGrpSpPr>
              <a:grpSpLocks/>
            </p:cNvGrpSpPr>
            <p:nvPr/>
          </p:nvGrpSpPr>
          <p:grpSpPr bwMode="auto">
            <a:xfrm>
              <a:off x="6120" y="8850"/>
              <a:ext cx="900" cy="900"/>
              <a:chOff x="6120" y="8670"/>
              <a:chExt cx="900" cy="900"/>
            </a:xfrm>
          </p:grpSpPr>
          <p:sp>
            <p:nvSpPr>
              <p:cNvPr id="126989" name="Oval 11"/>
              <p:cNvSpPr>
                <a:spLocks noChangeArrowheads="1"/>
              </p:cNvSpPr>
              <p:nvPr/>
            </p:nvSpPr>
            <p:spPr bwMode="auto">
              <a:xfrm>
                <a:off x="6120" y="8670"/>
                <a:ext cx="900" cy="900"/>
              </a:xfrm>
              <a:prstGeom prst="ellipse">
                <a:avLst/>
              </a:prstGeom>
              <a:solidFill>
                <a:srgbClr val="FFFFFF"/>
              </a:solidFill>
              <a:ln w="19050">
                <a:solidFill>
                  <a:srgbClr val="FF5050"/>
                </a:solidFill>
                <a:round/>
                <a:headEnd/>
                <a:tailEnd/>
              </a:ln>
            </p:spPr>
            <p:txBody>
              <a:bodyPr/>
              <a:lstStyle/>
              <a:p>
                <a:endParaRPr lang="en-US"/>
              </a:p>
            </p:txBody>
          </p:sp>
          <p:sp>
            <p:nvSpPr>
              <p:cNvPr id="126990" name="Oval 12"/>
              <p:cNvSpPr>
                <a:spLocks noChangeArrowheads="1"/>
              </p:cNvSpPr>
              <p:nvPr/>
            </p:nvSpPr>
            <p:spPr bwMode="auto">
              <a:xfrm>
                <a:off x="6480" y="9180"/>
                <a:ext cx="360" cy="360"/>
              </a:xfrm>
              <a:prstGeom prst="ellipse">
                <a:avLst/>
              </a:prstGeom>
              <a:solidFill>
                <a:srgbClr val="FFFFB7"/>
              </a:solidFill>
              <a:ln w="19050">
                <a:solidFill>
                  <a:srgbClr val="000000"/>
                </a:solidFill>
                <a:round/>
                <a:headEnd/>
                <a:tailEnd/>
              </a:ln>
            </p:spPr>
            <p:txBody>
              <a:bodyPr/>
              <a:lstStyle/>
              <a:p>
                <a:endParaRPr lang="en-US"/>
              </a:p>
            </p:txBody>
          </p:sp>
        </p:grpSp>
        <p:sp>
          <p:nvSpPr>
            <p:cNvPr id="126988" name="Text Box 13"/>
            <p:cNvSpPr txBox="1">
              <a:spLocks noChangeArrowheads="1"/>
            </p:cNvSpPr>
            <p:nvPr/>
          </p:nvSpPr>
          <p:spPr bwMode="auto">
            <a:xfrm>
              <a:off x="6120" y="9000"/>
              <a:ext cx="10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b="1">
                  <a:solidFill>
                    <a:schemeClr val="bg2"/>
                  </a:solidFill>
                </a:rPr>
                <a:t>T-regs</a:t>
              </a:r>
              <a:endParaRPr lang="en-US">
                <a:solidFill>
                  <a:schemeClr val="bg2"/>
                </a:solidFill>
              </a:endParaRPr>
            </a:p>
          </p:txBody>
        </p:sp>
      </p:grpSp>
      <p:sp>
        <p:nvSpPr>
          <p:cNvPr id="15" name="Flowchart: Connector 14"/>
          <p:cNvSpPr/>
          <p:nvPr/>
        </p:nvSpPr>
        <p:spPr>
          <a:xfrm>
            <a:off x="4953000" y="1981200"/>
            <a:ext cx="609600" cy="5334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6986" name="Picture 11" descr="ilbs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62484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1031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724400" y="228600"/>
            <a:ext cx="4191000" cy="838200"/>
          </a:xfrm>
          <a:solidFill>
            <a:srgbClr val="FFC000"/>
          </a:solidFill>
        </p:spPr>
        <p:txBody>
          <a:bodyPr>
            <a:normAutofit fontScale="90000"/>
          </a:bodyPr>
          <a:lstStyle/>
          <a:p>
            <a:pPr eaLnBrk="1" hangingPunct="1"/>
            <a:r>
              <a:rPr lang="en-US" sz="3200">
                <a:latin typeface="Times New Roman" charset="0"/>
              </a:rPr>
              <a:t>Chronic infection</a:t>
            </a:r>
            <a:br>
              <a:rPr lang="en-US" sz="3200">
                <a:latin typeface="Times New Roman" charset="0"/>
              </a:rPr>
            </a:br>
            <a:r>
              <a:rPr lang="en-US" sz="2400">
                <a:latin typeface="Times New Roman" charset="0"/>
              </a:rPr>
              <a:t>Impaired Immune Response</a:t>
            </a:r>
            <a:endParaRPr lang="en-US">
              <a:latin typeface="Times New Roman" charset="0"/>
            </a:endParaRPr>
          </a:p>
        </p:txBody>
      </p:sp>
      <p:pic>
        <p:nvPicPr>
          <p:cNvPr id="129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3434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862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ctangle 7"/>
          <p:cNvSpPr>
            <a:spLocks noRot="1" noChangeArrowheads="1"/>
          </p:cNvSpPr>
          <p:nvPr/>
        </p:nvSpPr>
        <p:spPr bwMode="auto">
          <a:xfrm>
            <a:off x="0" y="228600"/>
            <a:ext cx="4267200" cy="838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t>Acute infection</a:t>
            </a:r>
          </a:p>
          <a:p>
            <a:pPr algn="ctr"/>
            <a:r>
              <a:rPr lang="en-US"/>
              <a:t>Robust Immune Response</a:t>
            </a:r>
          </a:p>
        </p:txBody>
      </p:sp>
      <p:sp>
        <p:nvSpPr>
          <p:cNvPr id="129031" name="Line 8"/>
          <p:cNvSpPr>
            <a:spLocks noChangeShapeType="1"/>
          </p:cNvSpPr>
          <p:nvPr/>
        </p:nvSpPr>
        <p:spPr bwMode="auto">
          <a:xfrm>
            <a:off x="0" y="4191000"/>
            <a:ext cx="91440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9032" name="Group 9"/>
          <p:cNvGrpSpPr>
            <a:grpSpLocks/>
          </p:cNvGrpSpPr>
          <p:nvPr/>
        </p:nvGrpSpPr>
        <p:grpSpPr bwMode="auto">
          <a:xfrm>
            <a:off x="6629400" y="2133600"/>
            <a:ext cx="609600" cy="457200"/>
            <a:chOff x="6120" y="8850"/>
            <a:chExt cx="1080" cy="900"/>
          </a:xfrm>
        </p:grpSpPr>
        <p:grpSp>
          <p:nvGrpSpPr>
            <p:cNvPr id="129036" name="Group 10"/>
            <p:cNvGrpSpPr>
              <a:grpSpLocks/>
            </p:cNvGrpSpPr>
            <p:nvPr/>
          </p:nvGrpSpPr>
          <p:grpSpPr bwMode="auto">
            <a:xfrm>
              <a:off x="6120" y="8850"/>
              <a:ext cx="900" cy="900"/>
              <a:chOff x="6120" y="8670"/>
              <a:chExt cx="900" cy="900"/>
            </a:xfrm>
          </p:grpSpPr>
          <p:sp>
            <p:nvSpPr>
              <p:cNvPr id="129038" name="Oval 11"/>
              <p:cNvSpPr>
                <a:spLocks noChangeArrowheads="1"/>
              </p:cNvSpPr>
              <p:nvPr/>
            </p:nvSpPr>
            <p:spPr bwMode="auto">
              <a:xfrm>
                <a:off x="6120" y="8670"/>
                <a:ext cx="900" cy="900"/>
              </a:xfrm>
              <a:prstGeom prst="ellipse">
                <a:avLst/>
              </a:prstGeom>
              <a:solidFill>
                <a:srgbClr val="FFFFFF"/>
              </a:solidFill>
              <a:ln w="19050">
                <a:solidFill>
                  <a:srgbClr val="FF5050"/>
                </a:solidFill>
                <a:round/>
                <a:headEnd/>
                <a:tailEnd/>
              </a:ln>
            </p:spPr>
            <p:txBody>
              <a:bodyPr/>
              <a:lstStyle/>
              <a:p>
                <a:endParaRPr lang="en-US"/>
              </a:p>
            </p:txBody>
          </p:sp>
          <p:sp>
            <p:nvSpPr>
              <p:cNvPr id="129039" name="Oval 12"/>
              <p:cNvSpPr>
                <a:spLocks noChangeArrowheads="1"/>
              </p:cNvSpPr>
              <p:nvPr/>
            </p:nvSpPr>
            <p:spPr bwMode="auto">
              <a:xfrm>
                <a:off x="6480" y="9180"/>
                <a:ext cx="360" cy="360"/>
              </a:xfrm>
              <a:prstGeom prst="ellipse">
                <a:avLst/>
              </a:prstGeom>
              <a:solidFill>
                <a:srgbClr val="FFFFB7"/>
              </a:solidFill>
              <a:ln w="19050">
                <a:solidFill>
                  <a:srgbClr val="000000"/>
                </a:solidFill>
                <a:round/>
                <a:headEnd/>
                <a:tailEnd/>
              </a:ln>
            </p:spPr>
            <p:txBody>
              <a:bodyPr/>
              <a:lstStyle/>
              <a:p>
                <a:endParaRPr lang="en-US"/>
              </a:p>
            </p:txBody>
          </p:sp>
        </p:grpSp>
        <p:sp>
          <p:nvSpPr>
            <p:cNvPr id="129037" name="Text Box 13"/>
            <p:cNvSpPr txBox="1">
              <a:spLocks noChangeArrowheads="1"/>
            </p:cNvSpPr>
            <p:nvPr/>
          </p:nvSpPr>
          <p:spPr bwMode="auto">
            <a:xfrm>
              <a:off x="6120" y="9000"/>
              <a:ext cx="10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000" b="1">
                  <a:solidFill>
                    <a:schemeClr val="bg2"/>
                  </a:solidFill>
                </a:rPr>
                <a:t>T-regs</a:t>
              </a:r>
              <a:endParaRPr lang="en-US">
                <a:solidFill>
                  <a:schemeClr val="bg2"/>
                </a:solidFill>
              </a:endParaRPr>
            </a:p>
          </p:txBody>
        </p:sp>
      </p:grpSp>
      <p:sp>
        <p:nvSpPr>
          <p:cNvPr id="15" name="Flowchart: Connector 14"/>
          <p:cNvSpPr/>
          <p:nvPr/>
        </p:nvSpPr>
        <p:spPr>
          <a:xfrm>
            <a:off x="4953000" y="1981200"/>
            <a:ext cx="609600" cy="533400"/>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9034" name="Picture 11" descr="ilbs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62484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5" name="TextBox 16"/>
          <p:cNvSpPr txBox="1">
            <a:spLocks noChangeArrowheads="1"/>
          </p:cNvSpPr>
          <p:nvPr/>
        </p:nvSpPr>
        <p:spPr bwMode="auto">
          <a:xfrm>
            <a:off x="4343400" y="6324600"/>
            <a:ext cx="312420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t>Convert Chronic to Acute HBV</a:t>
            </a:r>
          </a:p>
        </p:txBody>
      </p:sp>
    </p:spTree>
    <p:extLst>
      <p:ext uri="{BB962C8B-B14F-4D97-AF65-F5344CB8AC3E}">
        <p14:creationId xmlns:p14="http://schemas.microsoft.com/office/powerpoint/2010/main" val="34873634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ChangeArrowheads="1"/>
          </p:cNvSpPr>
          <p:nvPr>
            <p:ph type="title"/>
          </p:nvPr>
        </p:nvSpPr>
        <p:spPr>
          <a:xfrm>
            <a:off x="609600" y="609600"/>
            <a:ext cx="7772400" cy="533400"/>
          </a:xfrm>
        </p:spPr>
        <p:txBody>
          <a:bodyPr/>
          <a:lstStyle/>
          <a:p>
            <a:pPr eaLnBrk="1" hangingPunct="1">
              <a:defRPr/>
            </a:pPr>
            <a:r>
              <a:rPr lang="en-GB" smtClean="0">
                <a:ea typeface="+mj-ea"/>
                <a:cs typeface="+mj-cs"/>
              </a:rPr>
              <a:t>Markers of HBV</a:t>
            </a:r>
          </a:p>
        </p:txBody>
      </p:sp>
      <p:sp>
        <p:nvSpPr>
          <p:cNvPr id="1821699" name="Rectangle 3"/>
          <p:cNvSpPr>
            <a:spLocks noGrp="1" noChangeArrowheads="1"/>
          </p:cNvSpPr>
          <p:nvPr>
            <p:ph type="body" idx="1"/>
          </p:nvPr>
        </p:nvSpPr>
        <p:spPr/>
        <p:txBody>
          <a:bodyPr/>
          <a:lstStyle/>
          <a:p>
            <a:pPr eaLnBrk="1" hangingPunct="1">
              <a:buFont typeface="Wingdings" pitchFamily="2" charset="2"/>
              <a:buChar char="l"/>
              <a:defRPr/>
            </a:pPr>
            <a:r>
              <a:rPr lang="en-GB" sz="2400" b="0" dirty="0" smtClean="0">
                <a:ea typeface="+mn-ea"/>
                <a:cs typeface="+mn-cs"/>
              </a:rPr>
              <a:t>Acute Infection		</a:t>
            </a:r>
            <a:r>
              <a:rPr lang="en-GB" sz="2400" b="0" dirty="0" err="1" smtClean="0">
                <a:ea typeface="+mn-ea"/>
                <a:cs typeface="+mn-cs"/>
              </a:rPr>
              <a:t>HBsAg</a:t>
            </a:r>
            <a:r>
              <a:rPr lang="en-GB" sz="2400" b="0" dirty="0" smtClean="0">
                <a:ea typeface="+mn-ea"/>
                <a:cs typeface="+mn-cs"/>
              </a:rPr>
              <a:t>, </a:t>
            </a:r>
            <a:r>
              <a:rPr lang="en-GB" sz="2400" b="0" dirty="0" err="1" smtClean="0">
                <a:ea typeface="+mn-ea"/>
                <a:cs typeface="+mn-cs"/>
              </a:rPr>
              <a:t>HBeAg</a:t>
            </a:r>
            <a:r>
              <a:rPr lang="en-GB" sz="2400" b="0" dirty="0" smtClean="0">
                <a:ea typeface="+mn-ea"/>
                <a:cs typeface="+mn-cs"/>
              </a:rPr>
              <a:t>,					           </a:t>
            </a:r>
            <a:r>
              <a:rPr lang="en-GB" sz="2400" b="0" dirty="0" err="1" smtClean="0">
                <a:ea typeface="+mn-ea"/>
                <a:cs typeface="+mn-cs"/>
              </a:rPr>
              <a:t>IgM</a:t>
            </a:r>
            <a:r>
              <a:rPr lang="en-GB" sz="2400" b="0" dirty="0" smtClean="0">
                <a:ea typeface="+mn-ea"/>
                <a:cs typeface="+mn-cs"/>
              </a:rPr>
              <a:t> </a:t>
            </a:r>
            <a:r>
              <a:rPr lang="en-GB" sz="2400" b="0" dirty="0" err="1" smtClean="0">
                <a:ea typeface="+mn-ea"/>
                <a:cs typeface="+mn-cs"/>
              </a:rPr>
              <a:t>antiHBc</a:t>
            </a:r>
            <a:r>
              <a:rPr lang="en-GB" sz="2400" b="0" dirty="0" smtClean="0">
                <a:ea typeface="+mn-ea"/>
                <a:cs typeface="+mn-cs"/>
              </a:rPr>
              <a:t> +, HBVDNA +</a:t>
            </a:r>
          </a:p>
          <a:p>
            <a:pPr eaLnBrk="1" hangingPunct="1">
              <a:buFont typeface="Wingdings" pitchFamily="2" charset="2"/>
              <a:buChar char="l"/>
              <a:defRPr/>
            </a:pPr>
            <a:r>
              <a:rPr lang="en-GB" sz="2400" b="0" dirty="0" smtClean="0">
                <a:ea typeface="+mn-ea"/>
                <a:cs typeface="+mn-cs"/>
              </a:rPr>
              <a:t>Chronic HBV 		</a:t>
            </a:r>
            <a:r>
              <a:rPr lang="en-GB" sz="2400" b="0" dirty="0" err="1" smtClean="0">
                <a:ea typeface="+mn-ea"/>
                <a:cs typeface="+mn-cs"/>
              </a:rPr>
              <a:t>HBsAg</a:t>
            </a:r>
            <a:r>
              <a:rPr lang="en-GB" sz="2400" b="0" dirty="0" smtClean="0">
                <a:ea typeface="+mn-ea"/>
                <a:cs typeface="+mn-cs"/>
              </a:rPr>
              <a:t>++, </a:t>
            </a:r>
            <a:r>
              <a:rPr lang="en-GB" sz="2400" b="0" dirty="0" err="1" smtClean="0">
                <a:ea typeface="+mn-ea"/>
                <a:cs typeface="+mn-cs"/>
              </a:rPr>
              <a:t>HBeAg</a:t>
            </a:r>
            <a:r>
              <a:rPr lang="en-GB" sz="2400" b="0" dirty="0" smtClean="0">
                <a:ea typeface="+mn-ea"/>
                <a:cs typeface="+mn-cs"/>
              </a:rPr>
              <a:t>/e-, HBV 				DNA +++</a:t>
            </a:r>
          </a:p>
          <a:p>
            <a:pPr eaLnBrk="1" hangingPunct="1">
              <a:buFont typeface="Wingdings" pitchFamily="2" charset="2"/>
              <a:buChar char="l"/>
              <a:defRPr/>
            </a:pPr>
            <a:r>
              <a:rPr lang="en-GB" sz="2400" b="0" dirty="0" smtClean="0">
                <a:ea typeface="+mn-ea"/>
                <a:cs typeface="+mn-cs"/>
              </a:rPr>
              <a:t>Past Exposure		Anti </a:t>
            </a:r>
            <a:r>
              <a:rPr lang="en-GB" sz="2400" b="0" dirty="0" err="1" smtClean="0">
                <a:ea typeface="+mn-ea"/>
                <a:cs typeface="+mn-cs"/>
              </a:rPr>
              <a:t>HBc</a:t>
            </a:r>
            <a:r>
              <a:rPr lang="en-GB" sz="2400" b="0" dirty="0" smtClean="0">
                <a:ea typeface="+mn-ea"/>
                <a:cs typeface="+mn-cs"/>
              </a:rPr>
              <a:t> </a:t>
            </a:r>
            <a:r>
              <a:rPr lang="en-GB" sz="2400" b="0" dirty="0" err="1" smtClean="0">
                <a:ea typeface="+mn-ea"/>
                <a:cs typeface="+mn-cs"/>
              </a:rPr>
              <a:t>IgG</a:t>
            </a:r>
            <a:r>
              <a:rPr lang="en-GB" sz="2400" b="0" dirty="0" smtClean="0">
                <a:ea typeface="+mn-ea"/>
                <a:cs typeface="+mn-cs"/>
              </a:rPr>
              <a:t>, Anti </a:t>
            </a:r>
            <a:r>
              <a:rPr lang="en-GB" sz="2400" b="0" dirty="0" err="1" smtClean="0">
                <a:ea typeface="+mn-ea"/>
                <a:cs typeface="+mn-cs"/>
              </a:rPr>
              <a:t>HBe</a:t>
            </a:r>
            <a:r>
              <a:rPr lang="en-GB" sz="2400" b="0" dirty="0" smtClean="0">
                <a:ea typeface="+mn-ea"/>
                <a:cs typeface="+mn-cs"/>
              </a:rPr>
              <a:t>, </a:t>
            </a:r>
          </a:p>
          <a:p>
            <a:pPr eaLnBrk="1" hangingPunct="1">
              <a:buFont typeface="Wingdings" pitchFamily="2" charset="2"/>
              <a:buNone/>
              <a:defRPr/>
            </a:pPr>
            <a:r>
              <a:rPr lang="en-GB" sz="2400" b="0" dirty="0" smtClean="0">
                <a:ea typeface="+mn-ea"/>
                <a:cs typeface="+mn-cs"/>
              </a:rPr>
              <a:t>                                      	Anti HBs</a:t>
            </a:r>
          </a:p>
          <a:p>
            <a:pPr eaLnBrk="1" hangingPunct="1">
              <a:defRPr/>
            </a:pPr>
            <a:r>
              <a:rPr lang="en-GB" sz="2400" b="0" dirty="0" smtClean="0">
                <a:ea typeface="+mn-ea"/>
                <a:cs typeface="+mn-cs"/>
              </a:rPr>
              <a:t>Occult HBV                     </a:t>
            </a:r>
            <a:r>
              <a:rPr lang="en-GB" sz="2400" b="0" dirty="0" err="1" smtClean="0">
                <a:ea typeface="+mn-ea"/>
                <a:cs typeface="+mn-cs"/>
              </a:rPr>
              <a:t>HBsAg-ve</a:t>
            </a:r>
            <a:r>
              <a:rPr lang="en-GB" sz="2400" b="0" dirty="0" smtClean="0">
                <a:ea typeface="+mn-ea"/>
                <a:cs typeface="+mn-cs"/>
              </a:rPr>
              <a:t>, </a:t>
            </a:r>
            <a:r>
              <a:rPr lang="en-GB" sz="2400" b="0" dirty="0" err="1" smtClean="0">
                <a:ea typeface="+mn-ea"/>
                <a:cs typeface="+mn-cs"/>
              </a:rPr>
              <a:t>IgGantiHBc</a:t>
            </a:r>
            <a:r>
              <a:rPr lang="en-GB" sz="2400" b="0" dirty="0" smtClean="0">
                <a:ea typeface="+mn-ea"/>
                <a:cs typeface="+mn-cs"/>
              </a:rPr>
              <a:t>+, 				           HBVDNA +</a:t>
            </a:r>
          </a:p>
          <a:p>
            <a:pPr eaLnBrk="1" hangingPunct="1">
              <a:buFont typeface="Wingdings" pitchFamily="2" charset="2"/>
              <a:buChar char="l"/>
              <a:defRPr/>
            </a:pPr>
            <a:r>
              <a:rPr lang="en-GB" sz="2400" b="0" dirty="0" smtClean="0">
                <a:ea typeface="+mn-ea"/>
                <a:cs typeface="+mn-cs"/>
              </a:rPr>
              <a:t>Protection			Anti HBs</a:t>
            </a:r>
          </a:p>
        </p:txBody>
      </p:sp>
      <p:sp>
        <p:nvSpPr>
          <p:cNvPr id="106499" name="Rectangle 4"/>
          <p:cNvSpPr>
            <a:spLocks noChangeArrowheads="1"/>
          </p:cNvSpPr>
          <p:nvPr/>
        </p:nvSpPr>
        <p:spPr bwMode="auto">
          <a:xfrm>
            <a:off x="0" y="1524000"/>
            <a:ext cx="9144000" cy="76200"/>
          </a:xfrm>
          <a:prstGeom prst="rect">
            <a:avLst/>
          </a:prstGeom>
          <a:solidFill>
            <a:srgbClr val="FF00FF"/>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pic>
        <p:nvPicPr>
          <p:cNvPr id="1065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97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2442" b="7881"/>
          <a:stretch>
            <a:fillRect/>
          </a:stretch>
        </p:blipFill>
        <p:spPr bwMode="auto">
          <a:xfrm>
            <a:off x="395536" y="620688"/>
            <a:ext cx="8509202" cy="6237312"/>
          </a:xfrm>
          <a:prstGeom prst="rect">
            <a:avLst/>
          </a:prstGeom>
          <a:noFill/>
          <a:ln w="9525">
            <a:noFill/>
            <a:miter lim="800000"/>
            <a:headEnd/>
            <a:tailEnd/>
          </a:ln>
        </p:spPr>
      </p:pic>
      <p:sp>
        <p:nvSpPr>
          <p:cNvPr id="3" name="TextBox 2"/>
          <p:cNvSpPr txBox="1"/>
          <p:nvPr/>
        </p:nvSpPr>
        <p:spPr>
          <a:xfrm>
            <a:off x="2483768" y="2"/>
            <a:ext cx="4784483" cy="461665"/>
          </a:xfrm>
          <a:prstGeom prst="rect">
            <a:avLst/>
          </a:prstGeom>
          <a:noFill/>
        </p:spPr>
        <p:txBody>
          <a:bodyPr wrap="none" rtlCol="0">
            <a:spAutoFit/>
          </a:bodyPr>
          <a:lstStyle/>
          <a:p>
            <a:r>
              <a:rPr lang="en-IN" sz="2400" b="1" dirty="0" smtClean="0">
                <a:solidFill>
                  <a:srgbClr val="C00000"/>
                </a:solidFill>
                <a:latin typeface="Arial"/>
              </a:rPr>
              <a:t>Pathways of HBsAg production</a:t>
            </a:r>
            <a:endParaRPr lang="en-IN" sz="2400" b="1" dirty="0">
              <a:solidFill>
                <a:srgbClr val="C00000"/>
              </a:solidFill>
              <a:latin typeface="Arial"/>
            </a:endParaRPr>
          </a:p>
        </p:txBody>
      </p:sp>
      <p:pic>
        <p:nvPicPr>
          <p:cNvPr id="4" name="Picture 11" descr="ilbslogo"/>
          <p:cNvPicPr>
            <a:picLocks noChangeAspect="1" noChangeArrowheads="1"/>
          </p:cNvPicPr>
          <p:nvPr/>
        </p:nvPicPr>
        <p:blipFill>
          <a:blip r:embed="rId3" cstate="print"/>
          <a:srcRect/>
          <a:stretch>
            <a:fillRect/>
          </a:stretch>
        </p:blipFill>
        <p:spPr bwMode="auto">
          <a:xfrm>
            <a:off x="8439572" y="6248400"/>
            <a:ext cx="704427" cy="609600"/>
          </a:xfrm>
          <a:prstGeom prst="rect">
            <a:avLst/>
          </a:prstGeom>
          <a:noFill/>
          <a:ln w="9525">
            <a:noFill/>
            <a:miter lim="800000"/>
            <a:headEnd/>
            <a:tailEnd/>
          </a:ln>
        </p:spPr>
      </p:pic>
    </p:spTree>
    <p:extLst>
      <p:ext uri="{BB962C8B-B14F-4D97-AF65-F5344CB8AC3E}">
        <p14:creationId xmlns:p14="http://schemas.microsoft.com/office/powerpoint/2010/main" val="2618297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07951" y="160338"/>
            <a:ext cx="8855075" cy="1143000"/>
          </a:xfrm>
        </p:spPr>
        <p:txBody>
          <a:bodyPr/>
          <a:lstStyle/>
          <a:p>
            <a:r>
              <a:rPr lang="en-GB" sz="2800" dirty="0" smtClean="0">
                <a:solidFill>
                  <a:srgbClr val="C00000"/>
                </a:solidFill>
                <a:latin typeface="Arial Bold" pitchFamily="80" charset="0"/>
                <a:cs typeface="Arial" pitchFamily="34" charset="0"/>
              </a:rPr>
              <a:t>Clinical Significance of </a:t>
            </a:r>
            <a:r>
              <a:rPr lang="en-GB" sz="2800" dirty="0" err="1" smtClean="0">
                <a:solidFill>
                  <a:srgbClr val="C00000"/>
                </a:solidFill>
                <a:latin typeface="Arial Bold" pitchFamily="80" charset="0"/>
                <a:cs typeface="Arial" pitchFamily="34" charset="0"/>
              </a:rPr>
              <a:t>HBsAg</a:t>
            </a:r>
            <a:r>
              <a:rPr lang="en-GB" sz="2800" dirty="0" smtClean="0">
                <a:solidFill>
                  <a:srgbClr val="C00000"/>
                </a:solidFill>
                <a:latin typeface="Arial Bold" pitchFamily="80" charset="0"/>
                <a:cs typeface="Arial" pitchFamily="34" charset="0"/>
              </a:rPr>
              <a:t> Level: An Additional Marker of CHB</a:t>
            </a:r>
            <a:endParaRPr lang="en-AU" sz="2800" dirty="0" smtClean="0">
              <a:solidFill>
                <a:srgbClr val="C00000"/>
              </a:solidFill>
            </a:endParaRPr>
          </a:p>
        </p:txBody>
      </p:sp>
      <p:sp>
        <p:nvSpPr>
          <p:cNvPr id="64515" name="TextBox 14"/>
          <p:cNvSpPr txBox="1">
            <a:spLocks noChangeArrowheads="1"/>
          </p:cNvSpPr>
          <p:nvPr/>
        </p:nvSpPr>
        <p:spPr bwMode="auto">
          <a:xfrm>
            <a:off x="1" y="6581777"/>
            <a:ext cx="2195513" cy="276225"/>
          </a:xfrm>
          <a:prstGeom prst="rect">
            <a:avLst/>
          </a:prstGeom>
          <a:noFill/>
          <a:ln w="9525">
            <a:noFill/>
            <a:miter lim="800000"/>
            <a:headEnd/>
            <a:tailEnd/>
          </a:ln>
        </p:spPr>
        <p:txBody>
          <a:bodyPr>
            <a:spAutoFit/>
          </a:bodyPr>
          <a:lstStyle/>
          <a:p>
            <a:pPr algn="r" fontAlgn="base">
              <a:spcBef>
                <a:spcPct val="0"/>
              </a:spcBef>
              <a:spcAft>
                <a:spcPct val="0"/>
              </a:spcAft>
            </a:pPr>
            <a:r>
              <a:rPr lang="da-DK" sz="1200" i="1" dirty="0" smtClean="0">
                <a:solidFill>
                  <a:srgbClr val="000000"/>
                </a:solidFill>
                <a:latin typeface="Times New Roman" pitchFamily="18" charset="0"/>
                <a:cs typeface="Arial" pitchFamily="34" charset="0"/>
              </a:rPr>
              <a:t>Brunetto. J Hepatol 2010</a:t>
            </a:r>
          </a:p>
        </p:txBody>
      </p:sp>
      <p:pic>
        <p:nvPicPr>
          <p:cNvPr id="64516" name="Picture 2"/>
          <p:cNvPicPr>
            <a:picLocks noChangeAspect="1" noChangeArrowheads="1"/>
          </p:cNvPicPr>
          <p:nvPr/>
        </p:nvPicPr>
        <p:blipFill>
          <a:blip r:embed="rId2" cstate="print"/>
          <a:srcRect/>
          <a:stretch>
            <a:fillRect/>
          </a:stretch>
        </p:blipFill>
        <p:spPr bwMode="auto">
          <a:xfrm>
            <a:off x="1346200" y="1570040"/>
            <a:ext cx="1023938" cy="1023937"/>
          </a:xfrm>
          <a:prstGeom prst="rect">
            <a:avLst/>
          </a:prstGeom>
          <a:noFill/>
          <a:ln w="9525">
            <a:noFill/>
            <a:miter lim="800000"/>
            <a:headEnd/>
            <a:tailEnd/>
          </a:ln>
        </p:spPr>
      </p:pic>
      <p:pic>
        <p:nvPicPr>
          <p:cNvPr id="64517" name="Picture 3"/>
          <p:cNvPicPr>
            <a:picLocks noChangeAspect="1" noChangeArrowheads="1"/>
          </p:cNvPicPr>
          <p:nvPr/>
        </p:nvPicPr>
        <p:blipFill>
          <a:blip r:embed="rId3" cstate="print"/>
          <a:srcRect/>
          <a:stretch>
            <a:fillRect/>
          </a:stretch>
        </p:blipFill>
        <p:spPr bwMode="auto">
          <a:xfrm>
            <a:off x="5711826" y="1565275"/>
            <a:ext cx="1052513" cy="1066800"/>
          </a:xfrm>
          <a:prstGeom prst="rect">
            <a:avLst/>
          </a:prstGeom>
          <a:noFill/>
          <a:ln w="9525">
            <a:noFill/>
            <a:miter lim="800000"/>
            <a:headEnd/>
            <a:tailEnd/>
          </a:ln>
        </p:spPr>
      </p:pic>
      <p:pic>
        <p:nvPicPr>
          <p:cNvPr id="64518" name="Picture 4"/>
          <p:cNvPicPr>
            <a:picLocks noChangeAspect="1" noChangeArrowheads="1"/>
          </p:cNvPicPr>
          <p:nvPr/>
        </p:nvPicPr>
        <p:blipFill>
          <a:blip r:embed="rId4" cstate="print"/>
          <a:srcRect/>
          <a:stretch>
            <a:fillRect/>
          </a:stretch>
        </p:blipFill>
        <p:spPr bwMode="auto">
          <a:xfrm>
            <a:off x="7229475" y="1565275"/>
            <a:ext cx="1066800" cy="1066800"/>
          </a:xfrm>
          <a:prstGeom prst="rect">
            <a:avLst/>
          </a:prstGeom>
          <a:noFill/>
          <a:ln w="9525">
            <a:noFill/>
            <a:miter lim="800000"/>
            <a:headEnd/>
            <a:tailEnd/>
          </a:ln>
        </p:spPr>
      </p:pic>
      <p:sp>
        <p:nvSpPr>
          <p:cNvPr id="64519" name="TextBox 3"/>
          <p:cNvSpPr txBox="1">
            <a:spLocks noChangeArrowheads="1"/>
          </p:cNvSpPr>
          <p:nvPr/>
        </p:nvSpPr>
        <p:spPr bwMode="auto">
          <a:xfrm>
            <a:off x="1100265" y="2635252"/>
            <a:ext cx="1582484"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smtClean="0">
                <a:solidFill>
                  <a:srgbClr val="000000"/>
                </a:solidFill>
                <a:latin typeface="Times New Roman" pitchFamily="18" charset="0"/>
                <a:cs typeface="Arial" pitchFamily="34" charset="0"/>
              </a:rPr>
              <a:t>HBV DNA</a:t>
            </a:r>
          </a:p>
          <a:p>
            <a:pPr algn="ctr" fontAlgn="base">
              <a:spcBef>
                <a:spcPct val="0"/>
              </a:spcBef>
              <a:spcAft>
                <a:spcPct val="0"/>
              </a:spcAft>
            </a:pPr>
            <a:r>
              <a:rPr lang="en-US" sz="2400" b="1" smtClean="0">
                <a:solidFill>
                  <a:srgbClr val="000000"/>
                </a:solidFill>
                <a:latin typeface="Times New Roman" pitchFamily="18" charset="0"/>
                <a:cs typeface="Arial" pitchFamily="34" charset="0"/>
              </a:rPr>
              <a:t>(virions)</a:t>
            </a:r>
          </a:p>
        </p:txBody>
      </p:sp>
      <p:cxnSp>
        <p:nvCxnSpPr>
          <p:cNvPr id="64520" name="Straight Arrow Connector 5"/>
          <p:cNvCxnSpPr>
            <a:cxnSpLocks noChangeShapeType="1"/>
          </p:cNvCxnSpPr>
          <p:nvPr/>
        </p:nvCxnSpPr>
        <p:spPr bwMode="auto">
          <a:xfrm>
            <a:off x="1890713" y="3436938"/>
            <a:ext cx="0" cy="998537"/>
          </a:xfrm>
          <a:prstGeom prst="straightConnector1">
            <a:avLst/>
          </a:prstGeom>
          <a:noFill/>
          <a:ln w="57150">
            <a:solidFill>
              <a:srgbClr val="FF33CC"/>
            </a:solidFill>
            <a:round/>
            <a:headEnd/>
            <a:tailEnd type="arrow" w="med" len="med"/>
          </a:ln>
        </p:spPr>
      </p:cxnSp>
      <p:sp>
        <p:nvSpPr>
          <p:cNvPr id="64521" name="TextBox 6"/>
          <p:cNvSpPr txBox="1">
            <a:spLocks noChangeArrowheads="1"/>
          </p:cNvSpPr>
          <p:nvPr/>
        </p:nvSpPr>
        <p:spPr bwMode="auto">
          <a:xfrm>
            <a:off x="957264" y="4425951"/>
            <a:ext cx="2336397"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smtClean="0">
                <a:solidFill>
                  <a:srgbClr val="000000"/>
                </a:solidFill>
                <a:latin typeface="Times New Roman" pitchFamily="18" charset="0"/>
                <a:cs typeface="Arial" pitchFamily="34" charset="0"/>
              </a:rPr>
              <a:t>HBV replication</a:t>
            </a:r>
          </a:p>
        </p:txBody>
      </p:sp>
      <p:pic>
        <p:nvPicPr>
          <p:cNvPr id="64522" name="Picture 2"/>
          <p:cNvPicPr>
            <a:picLocks noChangeAspect="1" noChangeArrowheads="1"/>
          </p:cNvPicPr>
          <p:nvPr/>
        </p:nvPicPr>
        <p:blipFill>
          <a:blip r:embed="rId2" cstate="print"/>
          <a:srcRect/>
          <a:stretch>
            <a:fillRect/>
          </a:stretch>
        </p:blipFill>
        <p:spPr bwMode="auto">
          <a:xfrm>
            <a:off x="4230689" y="1565275"/>
            <a:ext cx="1023937" cy="1054100"/>
          </a:xfrm>
          <a:prstGeom prst="rect">
            <a:avLst/>
          </a:prstGeom>
          <a:noFill/>
          <a:ln w="9525">
            <a:noFill/>
            <a:miter lim="800000"/>
            <a:headEnd/>
            <a:tailEnd/>
          </a:ln>
        </p:spPr>
      </p:pic>
      <p:sp>
        <p:nvSpPr>
          <p:cNvPr id="64523" name="TextBox 11"/>
          <p:cNvSpPr txBox="1">
            <a:spLocks noChangeArrowheads="1"/>
          </p:cNvSpPr>
          <p:nvPr/>
        </p:nvSpPr>
        <p:spPr bwMode="auto">
          <a:xfrm>
            <a:off x="4032251" y="2649538"/>
            <a:ext cx="4392613" cy="1200328"/>
          </a:xfrm>
          <a:prstGeom prst="rect">
            <a:avLst/>
          </a:prstGeom>
          <a:noFill/>
          <a:ln w="9525">
            <a:noFill/>
            <a:miter lim="800000"/>
            <a:headEnd/>
            <a:tailEnd/>
          </a:ln>
        </p:spPr>
        <p:txBody>
          <a:bodyPr>
            <a:spAutoFit/>
          </a:bodyPr>
          <a:lstStyle/>
          <a:p>
            <a:pPr algn="ctr" fontAlgn="base">
              <a:spcBef>
                <a:spcPct val="0"/>
              </a:spcBef>
              <a:spcAft>
                <a:spcPct val="0"/>
              </a:spcAft>
            </a:pPr>
            <a:r>
              <a:rPr lang="pl-PL" sz="2400" b="1" dirty="0" smtClean="0">
                <a:solidFill>
                  <a:srgbClr val="000000"/>
                </a:solidFill>
                <a:latin typeface="Times New Roman" pitchFamily="18" charset="0"/>
                <a:cs typeface="Arial" pitchFamily="34" charset="0"/>
              </a:rPr>
              <a:t> q</a:t>
            </a:r>
            <a:r>
              <a:rPr lang="en-US" sz="2400" b="1" dirty="0" err="1" smtClean="0">
                <a:solidFill>
                  <a:srgbClr val="000000"/>
                </a:solidFill>
                <a:latin typeface="Times New Roman" pitchFamily="18" charset="0"/>
                <a:cs typeface="Arial" pitchFamily="34" charset="0"/>
              </a:rPr>
              <a:t>HBsAg</a:t>
            </a:r>
            <a:endParaRPr lang="en-US" sz="2400" b="1" dirty="0" smtClean="0">
              <a:solidFill>
                <a:srgbClr val="000000"/>
              </a:solidFill>
              <a:latin typeface="Times New Roman" pitchFamily="18" charset="0"/>
              <a:cs typeface="Arial" pitchFamily="34" charset="0"/>
            </a:endParaRPr>
          </a:p>
          <a:p>
            <a:pPr fontAlgn="base">
              <a:spcBef>
                <a:spcPct val="0"/>
              </a:spcBef>
              <a:spcAft>
                <a:spcPct val="0"/>
              </a:spcAft>
            </a:pPr>
            <a:r>
              <a:rPr lang="en-US" sz="2400" b="1" dirty="0" smtClean="0">
                <a:solidFill>
                  <a:srgbClr val="000000"/>
                </a:solidFill>
                <a:latin typeface="Times New Roman" pitchFamily="18" charset="0"/>
                <a:cs typeface="Arial" pitchFamily="34" charset="0"/>
              </a:rPr>
              <a:t>    </a:t>
            </a:r>
            <a:r>
              <a:rPr lang="en-US" sz="2400" b="1" dirty="0" err="1" smtClean="0">
                <a:solidFill>
                  <a:srgbClr val="000000"/>
                </a:solidFill>
                <a:latin typeface="Times New Roman" pitchFamily="18" charset="0"/>
                <a:cs typeface="Arial" pitchFamily="34" charset="0"/>
              </a:rPr>
              <a:t>virions</a:t>
            </a:r>
            <a:r>
              <a:rPr lang="en-US" sz="2400" b="1" dirty="0" smtClean="0">
                <a:solidFill>
                  <a:srgbClr val="000000"/>
                </a:solidFill>
                <a:latin typeface="Times New Roman" pitchFamily="18" charset="0"/>
                <a:cs typeface="Arial" pitchFamily="34" charset="0"/>
              </a:rPr>
              <a:t>       </a:t>
            </a:r>
            <a:r>
              <a:rPr lang="pl-PL" sz="2400" b="1" dirty="0" smtClean="0">
                <a:solidFill>
                  <a:srgbClr val="000000"/>
                </a:solidFill>
                <a:latin typeface="Times New Roman" pitchFamily="18" charset="0"/>
                <a:cs typeface="Arial" pitchFamily="34" charset="0"/>
              </a:rPr>
              <a:t>  </a:t>
            </a:r>
            <a:r>
              <a:rPr lang="en-US" sz="2400" b="1" dirty="0" smtClean="0">
                <a:solidFill>
                  <a:srgbClr val="000000"/>
                </a:solidFill>
                <a:latin typeface="Times New Roman" pitchFamily="18" charset="0"/>
                <a:cs typeface="Arial" pitchFamily="34" charset="0"/>
              </a:rPr>
              <a:t>+       defective particles</a:t>
            </a:r>
          </a:p>
        </p:txBody>
      </p:sp>
      <p:cxnSp>
        <p:nvCxnSpPr>
          <p:cNvPr id="64524" name="Straight Arrow Connector 12"/>
          <p:cNvCxnSpPr>
            <a:cxnSpLocks noChangeShapeType="1"/>
          </p:cNvCxnSpPr>
          <p:nvPr/>
        </p:nvCxnSpPr>
        <p:spPr bwMode="auto">
          <a:xfrm flipH="1">
            <a:off x="4772026" y="3789042"/>
            <a:ext cx="15999" cy="743273"/>
          </a:xfrm>
          <a:prstGeom prst="straightConnector1">
            <a:avLst/>
          </a:prstGeom>
          <a:noFill/>
          <a:ln w="57150">
            <a:solidFill>
              <a:srgbClr val="FF33CC"/>
            </a:solidFill>
            <a:round/>
            <a:headEnd/>
            <a:tailEnd type="arrow" w="med" len="med"/>
          </a:ln>
        </p:spPr>
      </p:cxnSp>
      <p:cxnSp>
        <p:nvCxnSpPr>
          <p:cNvPr id="64525" name="Straight Arrow Connector 13"/>
          <p:cNvCxnSpPr>
            <a:cxnSpLocks noChangeShapeType="1"/>
            <a:endCxn id="64526" idx="0"/>
          </p:cNvCxnSpPr>
          <p:nvPr/>
        </p:nvCxnSpPr>
        <p:spPr bwMode="auto">
          <a:xfrm flipH="1">
            <a:off x="7191378" y="3645024"/>
            <a:ext cx="44919" cy="795215"/>
          </a:xfrm>
          <a:prstGeom prst="straightConnector1">
            <a:avLst/>
          </a:prstGeom>
          <a:noFill/>
          <a:ln w="57150">
            <a:solidFill>
              <a:srgbClr val="FF33CC"/>
            </a:solidFill>
            <a:round/>
            <a:headEnd/>
            <a:tailEnd type="arrow" w="med" len="med"/>
          </a:ln>
        </p:spPr>
      </p:cxnSp>
      <p:sp>
        <p:nvSpPr>
          <p:cNvPr id="64526" name="TextBox 15"/>
          <p:cNvSpPr txBox="1">
            <a:spLocks noChangeArrowheads="1"/>
          </p:cNvSpPr>
          <p:nvPr/>
        </p:nvSpPr>
        <p:spPr bwMode="auto">
          <a:xfrm>
            <a:off x="5624282" y="4440239"/>
            <a:ext cx="3134191"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smtClean="0">
                <a:solidFill>
                  <a:srgbClr val="000000"/>
                </a:solidFill>
                <a:latin typeface="Times New Roman" pitchFamily="18" charset="0"/>
                <a:cs typeface="Arial" pitchFamily="34" charset="0"/>
              </a:rPr>
              <a:t>cccDNA transcription/</a:t>
            </a:r>
          </a:p>
          <a:p>
            <a:pPr algn="ctr" fontAlgn="base">
              <a:spcBef>
                <a:spcPct val="0"/>
              </a:spcBef>
              <a:spcAft>
                <a:spcPct val="0"/>
              </a:spcAft>
            </a:pPr>
            <a:r>
              <a:rPr lang="en-US" sz="2400" b="1" smtClean="0">
                <a:solidFill>
                  <a:srgbClr val="000000"/>
                </a:solidFill>
                <a:latin typeface="Times New Roman" pitchFamily="18" charset="0"/>
                <a:cs typeface="Arial" pitchFamily="34" charset="0"/>
              </a:rPr>
              <a:t>mRNA translation </a:t>
            </a:r>
          </a:p>
        </p:txBody>
      </p:sp>
      <p:sp>
        <p:nvSpPr>
          <p:cNvPr id="64527" name="TextBox 6"/>
          <p:cNvSpPr txBox="1">
            <a:spLocks noChangeArrowheads="1"/>
          </p:cNvSpPr>
          <p:nvPr/>
        </p:nvSpPr>
        <p:spPr bwMode="auto">
          <a:xfrm>
            <a:off x="3620496" y="4451351"/>
            <a:ext cx="2336397" cy="46166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smtClean="0">
                <a:solidFill>
                  <a:srgbClr val="000000"/>
                </a:solidFill>
                <a:latin typeface="Times New Roman" pitchFamily="18" charset="0"/>
                <a:cs typeface="Arial" pitchFamily="34" charset="0"/>
              </a:rPr>
              <a:t>HBV replication</a:t>
            </a:r>
          </a:p>
        </p:txBody>
      </p:sp>
      <p:sp>
        <p:nvSpPr>
          <p:cNvPr id="18" name="Text Box 7"/>
          <p:cNvSpPr txBox="1">
            <a:spLocks noChangeArrowheads="1"/>
          </p:cNvSpPr>
          <p:nvPr/>
        </p:nvSpPr>
        <p:spPr bwMode="auto">
          <a:xfrm>
            <a:off x="778013" y="5240339"/>
            <a:ext cx="2231751" cy="1015663"/>
          </a:xfrm>
          <a:prstGeom prst="rect">
            <a:avLst/>
          </a:prstGeom>
          <a:solidFill>
            <a:srgbClr val="FFFF00"/>
          </a:solidFill>
          <a:ln w="9525">
            <a:noFill/>
            <a:miter lim="800000"/>
            <a:headEnd/>
            <a:tailEnd/>
          </a:ln>
          <a:effectLst>
            <a:outerShdw blurRad="40000" dist="23000" dir="5400000" rotWithShape="0">
              <a:srgbClr val="808080">
                <a:alpha val="34998"/>
              </a:srgbClr>
            </a:outerShdw>
          </a:effectLst>
        </p:spPr>
        <p:txBody>
          <a:bodyPr wrap="none">
            <a:spAutoFit/>
          </a:bodyPr>
          <a:lstStyle/>
          <a:p>
            <a:pPr algn="ctr" fontAlgn="base">
              <a:spcBef>
                <a:spcPct val="0"/>
              </a:spcBef>
              <a:spcAft>
                <a:spcPct val="0"/>
              </a:spcAft>
              <a:defRPr/>
            </a:pPr>
            <a:r>
              <a:rPr lang="it-IT" sz="2000" b="1" dirty="0">
                <a:latin typeface="Times New Roman" pitchFamily="18" charset="0"/>
                <a:ea typeface="ＭＳ Ｐゴシック" pitchFamily="34" charset="-128"/>
                <a:cs typeface="Arial" pitchFamily="34" charset="0"/>
              </a:rPr>
              <a:t>Serum HBV DNA: </a:t>
            </a:r>
          </a:p>
          <a:p>
            <a:pPr algn="ctr" fontAlgn="base">
              <a:spcBef>
                <a:spcPct val="0"/>
              </a:spcBef>
              <a:spcAft>
                <a:spcPct val="0"/>
              </a:spcAft>
              <a:defRPr/>
            </a:pPr>
            <a:r>
              <a:rPr lang="it-IT" sz="2000" b="1" dirty="0">
                <a:latin typeface="Times New Roman" pitchFamily="18" charset="0"/>
                <a:ea typeface="ＭＳ Ｐゴシック" pitchFamily="34" charset="-128"/>
                <a:cs typeface="Arial" pitchFamily="34" charset="0"/>
              </a:rPr>
              <a:t>a marker of </a:t>
            </a:r>
          </a:p>
          <a:p>
            <a:pPr algn="ctr" fontAlgn="base">
              <a:spcBef>
                <a:spcPct val="0"/>
              </a:spcBef>
              <a:spcAft>
                <a:spcPct val="0"/>
              </a:spcAft>
              <a:defRPr/>
            </a:pPr>
            <a:r>
              <a:rPr lang="it-IT" sz="2000" b="1" dirty="0">
                <a:latin typeface="Times New Roman" pitchFamily="18" charset="0"/>
                <a:ea typeface="ＭＳ Ｐゴシック" pitchFamily="34" charset="-128"/>
                <a:cs typeface="Arial" pitchFamily="34" charset="0"/>
              </a:rPr>
              <a:t>HBV replication  </a:t>
            </a:r>
          </a:p>
        </p:txBody>
      </p:sp>
      <p:sp>
        <p:nvSpPr>
          <p:cNvPr id="19" name="Text Box 8"/>
          <p:cNvSpPr txBox="1">
            <a:spLocks noChangeArrowheads="1"/>
          </p:cNvSpPr>
          <p:nvPr/>
        </p:nvSpPr>
        <p:spPr bwMode="auto">
          <a:xfrm>
            <a:off x="4205288" y="5192713"/>
            <a:ext cx="4103687" cy="1016000"/>
          </a:xfrm>
          <a:prstGeom prst="rect">
            <a:avLst/>
          </a:prstGeom>
          <a:solidFill>
            <a:srgbClr val="FFC000"/>
          </a:solidFill>
          <a:ln w="9525">
            <a:noFill/>
            <a:miter lim="800000"/>
            <a:headEnd/>
            <a:tailEnd/>
          </a:ln>
          <a:effectLst>
            <a:outerShdw blurRad="40000" dist="23000" dir="5400000" rotWithShape="0">
              <a:srgbClr val="808080">
                <a:alpha val="34998"/>
              </a:srgbClr>
            </a:outerShdw>
          </a:effectLst>
        </p:spPr>
        <p:txBody>
          <a:bodyPr>
            <a:spAutoFit/>
          </a:bodyPr>
          <a:lstStyle/>
          <a:p>
            <a:pPr algn="ctr" fontAlgn="base">
              <a:spcBef>
                <a:spcPct val="0"/>
              </a:spcBef>
              <a:spcAft>
                <a:spcPct val="0"/>
              </a:spcAft>
              <a:defRPr/>
            </a:pPr>
            <a:r>
              <a:rPr lang="it-IT" sz="2000" b="1" dirty="0">
                <a:solidFill>
                  <a:srgbClr val="000000"/>
                </a:solidFill>
                <a:latin typeface="Times New Roman" pitchFamily="18" charset="0"/>
                <a:ea typeface="ＭＳ Ｐゴシック" pitchFamily="34" charset="-128"/>
                <a:cs typeface="Arial" pitchFamily="34" charset="0"/>
              </a:rPr>
              <a:t>Serum HBsAg: </a:t>
            </a:r>
          </a:p>
          <a:p>
            <a:pPr algn="ctr" fontAlgn="base">
              <a:spcBef>
                <a:spcPct val="0"/>
              </a:spcBef>
              <a:spcAft>
                <a:spcPct val="0"/>
              </a:spcAft>
              <a:defRPr/>
            </a:pPr>
            <a:r>
              <a:rPr lang="it-IT" sz="2000" b="1" dirty="0">
                <a:solidFill>
                  <a:srgbClr val="000000"/>
                </a:solidFill>
                <a:latin typeface="Times New Roman" pitchFamily="18" charset="0"/>
                <a:ea typeface="ＭＳ Ｐゴシック" pitchFamily="34" charset="-128"/>
                <a:cs typeface="Arial" pitchFamily="34" charset="0"/>
              </a:rPr>
              <a:t>a marker of transcriptionally</a:t>
            </a:r>
          </a:p>
          <a:p>
            <a:pPr algn="ctr" fontAlgn="base">
              <a:spcBef>
                <a:spcPct val="0"/>
              </a:spcBef>
              <a:spcAft>
                <a:spcPct val="0"/>
              </a:spcAft>
              <a:defRPr/>
            </a:pPr>
            <a:r>
              <a:rPr lang="it-IT" sz="2000" b="1" dirty="0">
                <a:solidFill>
                  <a:srgbClr val="000000"/>
                </a:solidFill>
                <a:latin typeface="Times New Roman" pitchFamily="18" charset="0"/>
                <a:ea typeface="ＭＳ Ｐゴシック" pitchFamily="34" charset="-128"/>
                <a:cs typeface="Arial" pitchFamily="34" charset="0"/>
              </a:rPr>
              <a:t>active  cccDNA</a:t>
            </a:r>
          </a:p>
        </p:txBody>
      </p:sp>
      <p:pic>
        <p:nvPicPr>
          <p:cNvPr id="24" name="Picture 11" descr="ilbslogo"/>
          <p:cNvPicPr>
            <a:picLocks noChangeAspect="1" noChangeArrowheads="1"/>
          </p:cNvPicPr>
          <p:nvPr/>
        </p:nvPicPr>
        <p:blipFill>
          <a:blip r:embed="rId5" cstate="print"/>
          <a:srcRect/>
          <a:stretch>
            <a:fillRect/>
          </a:stretch>
        </p:blipFill>
        <p:spPr bwMode="auto">
          <a:xfrm>
            <a:off x="8439572" y="6248400"/>
            <a:ext cx="704427" cy="609600"/>
          </a:xfrm>
          <a:prstGeom prst="rect">
            <a:avLst/>
          </a:prstGeom>
          <a:noFill/>
          <a:ln w="9525">
            <a:noFill/>
            <a:miter lim="800000"/>
            <a:headEnd/>
            <a:tailEnd/>
          </a:ln>
        </p:spPr>
      </p:pic>
    </p:spTree>
    <p:extLst>
      <p:ext uri="{BB962C8B-B14F-4D97-AF65-F5344CB8AC3E}">
        <p14:creationId xmlns:p14="http://schemas.microsoft.com/office/powerpoint/2010/main" val="3884123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76200" y="2209802"/>
            <a:ext cx="8991600" cy="523875"/>
          </a:xfrm>
          <a:prstGeom prst="rect">
            <a:avLst/>
          </a:prstGeom>
          <a:noFill/>
          <a:ln w="9525">
            <a:noFill/>
            <a:miter lim="800000"/>
            <a:headEnd/>
            <a:tailEnd/>
          </a:ln>
        </p:spPr>
        <p:txBody>
          <a:bodyPr>
            <a:spAutoFit/>
          </a:bodyPr>
          <a:lstStyle/>
          <a:p>
            <a:pPr marL="342900" indent="-342900" algn="ctr"/>
            <a:r>
              <a:rPr lang="en-US" altLang="en-US" sz="2800">
                <a:latin typeface="Calibri" pitchFamily="34" charset="0"/>
              </a:rPr>
              <a:t>I have no conflict of Interest or disclosures to make</a:t>
            </a:r>
          </a:p>
        </p:txBody>
      </p:sp>
      <p:sp>
        <p:nvSpPr>
          <p:cNvPr id="10" name="TextBox 9"/>
          <p:cNvSpPr txBox="1"/>
          <p:nvPr/>
        </p:nvSpPr>
        <p:spPr>
          <a:xfrm>
            <a:off x="857250" y="3214690"/>
            <a:ext cx="7315200" cy="646331"/>
          </a:xfrm>
          <a:prstGeom prst="rect">
            <a:avLst/>
          </a:prstGeom>
          <a:noFill/>
        </p:spPr>
        <p:txBody>
          <a:bodyPr>
            <a:spAutoFit/>
          </a:bodyPr>
          <a:lstStyle/>
          <a:p>
            <a:pPr marL="342900" indent="-342900" fontAlgn="auto">
              <a:spcBef>
                <a:spcPts val="0"/>
              </a:spcBef>
              <a:spcAft>
                <a:spcPts val="0"/>
              </a:spcAft>
              <a:defRPr/>
            </a:pPr>
            <a:endParaRPr lang="en-IN" b="1" dirty="0">
              <a:solidFill>
                <a:srgbClr val="0000FF"/>
              </a:solidFill>
              <a:latin typeface="+mn-lt"/>
              <a:cs typeface="+mn-cs"/>
            </a:endParaRPr>
          </a:p>
          <a:p>
            <a:pPr marL="342900" indent="-342900" fontAlgn="auto">
              <a:spcBef>
                <a:spcPts val="0"/>
              </a:spcBef>
              <a:spcAft>
                <a:spcPts val="0"/>
              </a:spcAft>
              <a:defRPr/>
            </a:pPr>
            <a:endParaRPr lang="en-IN" b="1" dirty="0">
              <a:solidFill>
                <a:srgbClr val="0000FF"/>
              </a:solidFill>
              <a:latin typeface="+mn-lt"/>
              <a:cs typeface="+mn-cs"/>
            </a:endParaRPr>
          </a:p>
        </p:txBody>
      </p:sp>
      <p:sp>
        <p:nvSpPr>
          <p:cNvPr id="2052" name="Rectangle 10"/>
          <p:cNvSpPr>
            <a:spLocks noChangeArrowheads="1"/>
          </p:cNvSpPr>
          <p:nvPr/>
        </p:nvSpPr>
        <p:spPr bwMode="auto">
          <a:xfrm>
            <a:off x="0" y="357188"/>
            <a:ext cx="9144000" cy="584200"/>
          </a:xfrm>
          <a:prstGeom prst="rect">
            <a:avLst/>
          </a:prstGeom>
          <a:noFill/>
          <a:ln w="9525">
            <a:noFill/>
            <a:miter lim="800000"/>
            <a:headEnd/>
            <a:tailEnd/>
          </a:ln>
        </p:spPr>
        <p:txBody>
          <a:bodyPr>
            <a:spAutoFit/>
          </a:bodyPr>
          <a:lstStyle/>
          <a:p>
            <a:pPr marL="342900" indent="-342900" algn="ctr"/>
            <a:r>
              <a:rPr lang="en-US" altLang="en-US" sz="3200" b="1" dirty="0">
                <a:solidFill>
                  <a:srgbClr val="C00000"/>
                </a:solidFill>
                <a:latin typeface="Calibri" pitchFamily="34" charset="0"/>
              </a:rPr>
              <a:t>Disclosure</a:t>
            </a:r>
          </a:p>
        </p:txBody>
      </p:sp>
      <p:pic>
        <p:nvPicPr>
          <p:cNvPr id="5" name="Picture 4"/>
          <p:cNvPicPr>
            <a:picLocks noChangeAspect="1" noChangeArrowheads="1"/>
          </p:cNvPicPr>
          <p:nvPr/>
        </p:nvPicPr>
        <p:blipFill>
          <a:blip r:embed="rId3" cstate="print"/>
          <a:srcRect/>
          <a:stretch>
            <a:fillRect/>
          </a:stretch>
        </p:blipFill>
        <p:spPr bwMode="auto">
          <a:xfrm>
            <a:off x="8638860" y="6429396"/>
            <a:ext cx="505140" cy="428604"/>
          </a:xfrm>
          <a:prstGeom prst="rect">
            <a:avLst/>
          </a:prstGeom>
          <a:noFill/>
          <a:ln w="9525">
            <a:noFill/>
            <a:miter lim="800000"/>
            <a:headEnd/>
            <a:tailEnd/>
          </a:ln>
        </p:spPr>
      </p:pic>
    </p:spTree>
    <p:extLst>
      <p:ext uri="{BB962C8B-B14F-4D97-AF65-F5344CB8AC3E}">
        <p14:creationId xmlns:p14="http://schemas.microsoft.com/office/powerpoint/2010/main" val="2153359796"/>
      </p:ext>
    </p:extLst>
  </p:cSld>
  <p:clrMapOvr>
    <a:masterClrMapping/>
  </p:clrMapOvr>
  <p:transition xmlns:p14="http://schemas.microsoft.com/office/powerpoint/2010/main" spd="slow" advTm="1795"/>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IN" b="1" dirty="0" smtClean="0">
                <a:solidFill>
                  <a:srgbClr val="C00000"/>
                </a:solidFill>
              </a:rPr>
              <a:t>Serum HBsAg quantitation</a:t>
            </a:r>
            <a:endParaRPr lang="en-IN" b="1" dirty="0">
              <a:solidFill>
                <a:srgbClr val="C00000"/>
              </a:solidFill>
            </a:endParaRPr>
          </a:p>
        </p:txBody>
      </p:sp>
      <p:sp>
        <p:nvSpPr>
          <p:cNvPr id="3" name="Content Placeholder 2"/>
          <p:cNvSpPr>
            <a:spLocks noGrp="1"/>
          </p:cNvSpPr>
          <p:nvPr>
            <p:ph sz="half" idx="1"/>
          </p:nvPr>
        </p:nvSpPr>
        <p:spPr>
          <a:xfrm>
            <a:off x="457200" y="1600202"/>
            <a:ext cx="4402832" cy="4525963"/>
          </a:xfrm>
        </p:spPr>
        <p:txBody>
          <a:bodyPr>
            <a:normAutofit/>
          </a:bodyPr>
          <a:lstStyle/>
          <a:p>
            <a:r>
              <a:rPr lang="en-IN" b="1" dirty="0" smtClean="0">
                <a:latin typeface="Times New Roman" pitchFamily="18" charset="0"/>
                <a:cs typeface="Times New Roman" pitchFamily="18" charset="0"/>
              </a:rPr>
              <a:t>Elecsys</a:t>
            </a:r>
            <a:r>
              <a:rPr lang="en-IN" dirty="0" smtClean="0">
                <a:latin typeface="Times New Roman" pitchFamily="18" charset="0"/>
                <a:cs typeface="Times New Roman" pitchFamily="18" charset="0"/>
              </a:rPr>
              <a:t> </a:t>
            </a:r>
            <a:r>
              <a:rPr lang="en-IN" b="1" dirty="0" smtClean="0">
                <a:latin typeface="Times New Roman" pitchFamily="18" charset="0"/>
                <a:cs typeface="Times New Roman" pitchFamily="18" charset="0"/>
              </a:rPr>
              <a:t>or Cobas e devices (Roche)</a:t>
            </a:r>
          </a:p>
          <a:p>
            <a:pPr marL="0" indent="0">
              <a:buNone/>
            </a:pPr>
            <a:endParaRPr lang="en-IN" b="1" dirty="0" smtClean="0">
              <a:latin typeface="Times New Roman" pitchFamily="18" charset="0"/>
              <a:cs typeface="Times New Roman" pitchFamily="18" charset="0"/>
            </a:endParaRPr>
          </a:p>
          <a:p>
            <a:r>
              <a:rPr lang="en-IN" b="1" dirty="0" smtClean="0">
                <a:latin typeface="Times New Roman" pitchFamily="18" charset="0"/>
                <a:cs typeface="Times New Roman" pitchFamily="18" charset="0"/>
              </a:rPr>
              <a:t>Architect system (Abbott)</a:t>
            </a:r>
            <a:endParaRPr lang="en-US" dirty="0" smtClean="0">
              <a:latin typeface="Times New Roman" pitchFamily="18" charset="0"/>
              <a:cs typeface="Times New Roman" pitchFamily="18" charset="0"/>
            </a:endParaRPr>
          </a:p>
          <a:p>
            <a:endParaRPr lang="en-IN" dirty="0"/>
          </a:p>
        </p:txBody>
      </p:sp>
      <p:pic>
        <p:nvPicPr>
          <p:cNvPr id="6" name="Picture 4" descr="http://www.diamonddiagnostics.com/images/instruments/Abbott_Architect_i1000sr.jpg"/>
          <p:cNvPicPr>
            <a:picLocks noGrp="1" noChangeAspect="1" noChangeArrowheads="1"/>
          </p:cNvPicPr>
          <p:nvPr>
            <p:ph sz="half" idx="2"/>
          </p:nvPr>
        </p:nvPicPr>
        <p:blipFill>
          <a:blip r:embed="rId2" cstate="print"/>
          <a:srcRect/>
          <a:stretch>
            <a:fillRect/>
          </a:stretch>
        </p:blipFill>
        <p:spPr bwMode="auto">
          <a:xfrm>
            <a:off x="5285432" y="1916832"/>
            <a:ext cx="3175000" cy="2959100"/>
          </a:xfrm>
          <a:prstGeom prst="rect">
            <a:avLst/>
          </a:prstGeom>
          <a:noFill/>
        </p:spPr>
      </p:pic>
      <p:sp>
        <p:nvSpPr>
          <p:cNvPr id="7" name="Rectangle 6"/>
          <p:cNvSpPr/>
          <p:nvPr/>
        </p:nvSpPr>
        <p:spPr>
          <a:xfrm>
            <a:off x="5668561" y="5291916"/>
            <a:ext cx="2647855" cy="369332"/>
          </a:xfrm>
          <a:prstGeom prst="rect">
            <a:avLst/>
          </a:prstGeom>
        </p:spPr>
        <p:txBody>
          <a:bodyPr wrap="none">
            <a:spAutoFit/>
          </a:bodyPr>
          <a:lstStyle/>
          <a:p>
            <a:r>
              <a:rPr lang="en-US" dirty="0" smtClean="0">
                <a:solidFill>
                  <a:schemeClr val="dk1"/>
                </a:solidFill>
              </a:rPr>
              <a:t>ILBS Has Both Systems</a:t>
            </a:r>
          </a:p>
        </p:txBody>
      </p:sp>
      <p:pic>
        <p:nvPicPr>
          <p:cNvPr id="8" name="Picture 11" descr="ilbslogo"/>
          <p:cNvPicPr>
            <a:picLocks noChangeAspect="1" noChangeArrowheads="1"/>
          </p:cNvPicPr>
          <p:nvPr/>
        </p:nvPicPr>
        <p:blipFill>
          <a:blip r:embed="rId3" cstate="print"/>
          <a:srcRect/>
          <a:stretch>
            <a:fillRect/>
          </a:stretch>
        </p:blipFill>
        <p:spPr bwMode="auto">
          <a:xfrm>
            <a:off x="8439572" y="6248400"/>
            <a:ext cx="704427" cy="609600"/>
          </a:xfrm>
          <a:prstGeom prst="rect">
            <a:avLst/>
          </a:prstGeom>
          <a:noFill/>
          <a:ln w="9525">
            <a:noFill/>
            <a:miter lim="800000"/>
            <a:headEnd/>
            <a:tailEnd/>
          </a:ln>
        </p:spPr>
      </p:pic>
    </p:spTree>
    <p:extLst>
      <p:ext uri="{BB962C8B-B14F-4D97-AF65-F5344CB8AC3E}">
        <p14:creationId xmlns:p14="http://schemas.microsoft.com/office/powerpoint/2010/main" val="915949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Whom To Screen !</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Family members of HBV+</a:t>
            </a:r>
          </a:p>
          <a:p>
            <a:r>
              <a:rPr lang="en-US" dirty="0" smtClean="0"/>
              <a:t>On regular BT, dialysis, </a:t>
            </a:r>
          </a:p>
          <a:p>
            <a:r>
              <a:rPr lang="en-US" dirty="0" smtClean="0"/>
              <a:t>Pre-chemotherapy</a:t>
            </a:r>
          </a:p>
          <a:p>
            <a:endParaRPr lang="en-US" dirty="0" smtClean="0"/>
          </a:p>
          <a:p>
            <a:endParaRPr lang="en-US" dirty="0"/>
          </a:p>
        </p:txBody>
      </p:sp>
      <p:pic>
        <p:nvPicPr>
          <p:cNvPr id="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94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28600" y="304800"/>
            <a:ext cx="8915400" cy="533400"/>
          </a:xfrm>
        </p:spPr>
        <p:txBody>
          <a:bodyPr>
            <a:normAutofit fontScale="90000"/>
          </a:bodyPr>
          <a:lstStyle/>
          <a:p>
            <a:pPr eaLnBrk="1" hangingPunct="1"/>
            <a:r>
              <a:rPr lang="en-US" sz="2400">
                <a:latin typeface="Calibri" charset="0"/>
              </a:rPr>
              <a:t> </a:t>
            </a:r>
            <a:r>
              <a:rPr lang="en-US" sz="3200">
                <a:solidFill>
                  <a:srgbClr val="C00000"/>
                </a:solidFill>
                <a:latin typeface="Calibri" charset="0"/>
              </a:rPr>
              <a:t>Hepatitis B in  India: Mainly Mother baby</a:t>
            </a:r>
            <a:r>
              <a:rPr lang="en-US">
                <a:solidFill>
                  <a:srgbClr val="C00000"/>
                </a:solidFill>
                <a:latin typeface="Calibri" charset="0"/>
              </a:rPr>
              <a:t> </a:t>
            </a:r>
          </a:p>
        </p:txBody>
      </p:sp>
      <p:sp>
        <p:nvSpPr>
          <p:cNvPr id="118786" name="Rectangle 3"/>
          <p:cNvSpPr>
            <a:spLocks noGrp="1" noChangeArrowheads="1"/>
          </p:cNvSpPr>
          <p:nvPr>
            <p:ph type="body" idx="1"/>
          </p:nvPr>
        </p:nvSpPr>
        <p:spPr>
          <a:xfrm>
            <a:off x="609600" y="1758999"/>
            <a:ext cx="8534400" cy="2678113"/>
          </a:xfrm>
          <a:noFill/>
        </p:spPr>
        <p:txBody>
          <a:bodyPr/>
          <a:lstStyle/>
          <a:p>
            <a:pPr eaLnBrk="1" hangingPunct="1">
              <a:buClr>
                <a:srgbClr val="FF0000"/>
              </a:buClr>
              <a:buFont typeface="Wingdings" charset="0"/>
              <a:buChar char="§"/>
            </a:pPr>
            <a:r>
              <a:rPr lang="en-US">
                <a:latin typeface="Calibri" charset="0"/>
              </a:rPr>
              <a:t>116 HBV +ve children   </a:t>
            </a:r>
          </a:p>
          <a:p>
            <a:pPr eaLnBrk="1" hangingPunct="1">
              <a:buClr>
                <a:srgbClr val="FF0000"/>
              </a:buClr>
              <a:buFont typeface="Wingdings" charset="0"/>
              <a:buNone/>
            </a:pPr>
            <a:endParaRPr lang="en-US">
              <a:latin typeface="Calibri" charset="0"/>
            </a:endParaRPr>
          </a:p>
        </p:txBody>
      </p:sp>
      <p:sp>
        <p:nvSpPr>
          <p:cNvPr id="118787" name="Text Box 4"/>
          <p:cNvSpPr txBox="1">
            <a:spLocks noChangeArrowheads="1"/>
          </p:cNvSpPr>
          <p:nvPr/>
        </p:nvSpPr>
        <p:spPr bwMode="auto">
          <a:xfrm>
            <a:off x="990600" y="6491288"/>
            <a:ext cx="571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800" i="1">
                <a:latin typeface="Arial" charset="0"/>
              </a:rPr>
              <a:t>Satapathy SK et al. J Gastroenterol Hepatol 2006</a:t>
            </a:r>
          </a:p>
        </p:txBody>
      </p:sp>
      <p:pic>
        <p:nvPicPr>
          <p:cNvPr id="1187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5498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634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Text Box 4"/>
          <p:cNvSpPr txBox="1">
            <a:spLocks noChangeArrowheads="1"/>
          </p:cNvSpPr>
          <p:nvPr/>
        </p:nvSpPr>
        <p:spPr bwMode="auto">
          <a:xfrm>
            <a:off x="6642100" y="609600"/>
            <a:ext cx="250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i="1">
                <a:solidFill>
                  <a:schemeClr val="bg1"/>
                </a:solidFill>
                <a:latin typeface="Arial" charset="0"/>
              </a:rPr>
              <a:t>Satapathy SK et al;2006,JGH</a:t>
            </a:r>
          </a:p>
        </p:txBody>
      </p:sp>
      <p:pic>
        <p:nvPicPr>
          <p:cNvPr id="1208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087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634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Text Box 4"/>
          <p:cNvSpPr txBox="1">
            <a:spLocks noChangeArrowheads="1"/>
          </p:cNvSpPr>
          <p:nvPr/>
        </p:nvSpPr>
        <p:spPr bwMode="auto">
          <a:xfrm>
            <a:off x="6642100" y="609600"/>
            <a:ext cx="250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i="1">
                <a:solidFill>
                  <a:schemeClr val="bg1"/>
                </a:solidFill>
                <a:latin typeface="Arial" charset="0"/>
              </a:rPr>
              <a:t>Satapathy SK et al;2006,JGH</a:t>
            </a:r>
          </a:p>
        </p:txBody>
      </p:sp>
      <p:pic>
        <p:nvPicPr>
          <p:cNvPr id="1208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36296" y="2420888"/>
            <a:ext cx="1728192" cy="1354217"/>
          </a:xfrm>
          <a:prstGeom prst="rect">
            <a:avLst/>
          </a:prstGeom>
          <a:solidFill>
            <a:schemeClr val="accent6">
              <a:lumMod val="40000"/>
              <a:lumOff val="60000"/>
            </a:schemeClr>
          </a:solidFill>
        </p:spPr>
        <p:txBody>
          <a:bodyPr wrap="square" rtlCol="0">
            <a:spAutoFit/>
          </a:bodyPr>
          <a:lstStyle/>
          <a:p>
            <a:r>
              <a:rPr lang="en-US" sz="1600" b="1" dirty="0" smtClean="0"/>
              <a:t>Test Mother for</a:t>
            </a:r>
            <a:r>
              <a:rPr lang="en-US" sz="1600" dirty="0" smtClean="0"/>
              <a:t> </a:t>
            </a:r>
          </a:p>
          <a:p>
            <a:pPr marL="285750" indent="-285750">
              <a:buFont typeface="Arial"/>
              <a:buChar char="•"/>
            </a:pPr>
            <a:r>
              <a:rPr lang="en-US" sz="1600" dirty="0" err="1" smtClean="0"/>
              <a:t>HBsAg</a:t>
            </a:r>
            <a:r>
              <a:rPr lang="en-US" sz="1600" dirty="0" smtClean="0"/>
              <a:t>,</a:t>
            </a:r>
          </a:p>
          <a:p>
            <a:pPr marL="285750" indent="-285750">
              <a:buFont typeface="Arial"/>
              <a:buChar char="•"/>
            </a:pPr>
            <a:r>
              <a:rPr lang="en-US" sz="1600" dirty="0" err="1" smtClean="0"/>
              <a:t>AntiHBc</a:t>
            </a:r>
            <a:r>
              <a:rPr lang="en-US" sz="1600" dirty="0" smtClean="0"/>
              <a:t> (T)</a:t>
            </a:r>
          </a:p>
          <a:p>
            <a:pPr marL="285750" indent="-285750">
              <a:buFont typeface="Arial"/>
              <a:buChar char="•"/>
            </a:pPr>
            <a:r>
              <a:rPr lang="en-US" sz="1600" dirty="0" smtClean="0"/>
              <a:t>Anti </a:t>
            </a:r>
            <a:r>
              <a:rPr lang="en-US" sz="1600" dirty="0" err="1" smtClean="0"/>
              <a:t>Hbe</a:t>
            </a:r>
            <a:endParaRPr lang="en-US" sz="1600" dirty="0" smtClean="0"/>
          </a:p>
          <a:p>
            <a:pPr marL="285750" indent="-285750">
              <a:buFont typeface="Arial"/>
              <a:buChar char="•"/>
            </a:pPr>
            <a:r>
              <a:rPr lang="en-US" sz="1600" dirty="0" smtClean="0"/>
              <a:t>Anti </a:t>
            </a:r>
            <a:r>
              <a:rPr lang="en-US" sz="1600" dirty="0" err="1" smtClean="0"/>
              <a:t>Hbs</a:t>
            </a:r>
            <a:endParaRPr lang="en-US" sz="1600" dirty="0"/>
          </a:p>
        </p:txBody>
      </p:sp>
    </p:spTree>
    <p:extLst>
      <p:ext uri="{BB962C8B-B14F-4D97-AF65-F5344CB8AC3E}">
        <p14:creationId xmlns:p14="http://schemas.microsoft.com/office/powerpoint/2010/main" val="401233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160F"/>
                </a:solidFill>
              </a:rPr>
              <a:t>Age the Virus !</a:t>
            </a:r>
            <a:endParaRPr lang="en-US" dirty="0">
              <a:solidFill>
                <a:srgbClr val="D0160F"/>
              </a:solidFill>
            </a:endParaRPr>
          </a:p>
        </p:txBody>
      </p:sp>
    </p:spTree>
    <p:extLst>
      <p:ext uri="{BB962C8B-B14F-4D97-AF65-F5344CB8AC3E}">
        <p14:creationId xmlns:p14="http://schemas.microsoft.com/office/powerpoint/2010/main" val="272695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1219200"/>
            <a:ext cx="7772400" cy="1143000"/>
          </a:xfrm>
        </p:spPr>
        <p:txBody>
          <a:bodyPr/>
          <a:lstStyle/>
          <a:p>
            <a:pPr eaLnBrk="1" hangingPunct="1"/>
            <a:r>
              <a:rPr lang="en-GB" sz="4000" b="1">
                <a:solidFill>
                  <a:srgbClr val="C00000"/>
                </a:solidFill>
                <a:latin typeface="Calibri" charset="0"/>
              </a:rPr>
              <a:t>Healthy Carrier</a:t>
            </a:r>
            <a:br>
              <a:rPr lang="en-GB" sz="4000" b="1">
                <a:solidFill>
                  <a:srgbClr val="C00000"/>
                </a:solidFill>
                <a:latin typeface="Calibri" charset="0"/>
              </a:rPr>
            </a:br>
            <a:r>
              <a:rPr lang="en-GB" sz="4000" b="1">
                <a:solidFill>
                  <a:srgbClr val="C00000"/>
                </a:solidFill>
                <a:latin typeface="Calibri" charset="0"/>
              </a:rPr>
              <a:t>Is he really healthy ?</a:t>
            </a:r>
          </a:p>
        </p:txBody>
      </p:sp>
      <p:pic>
        <p:nvPicPr>
          <p:cNvPr id="8601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887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38200" y="228600"/>
            <a:ext cx="7772400" cy="1143000"/>
          </a:xfrm>
        </p:spPr>
        <p:txBody>
          <a:bodyPr/>
          <a:lstStyle/>
          <a:p>
            <a:pPr eaLnBrk="1" hangingPunct="1"/>
            <a:r>
              <a:rPr lang="en-US" sz="3600" b="1">
                <a:solidFill>
                  <a:srgbClr val="7030A0"/>
                </a:solidFill>
                <a:latin typeface="Calibri" charset="0"/>
              </a:rPr>
              <a:t>I</a:t>
            </a:r>
            <a:r>
              <a:rPr lang="en-US" sz="3600" b="1">
                <a:solidFill>
                  <a:srgbClr val="C00000"/>
                </a:solidFill>
                <a:latin typeface="Calibri" charset="0"/>
              </a:rPr>
              <a:t>ncidentally</a:t>
            </a:r>
            <a:r>
              <a:rPr lang="en-US" sz="3600" b="1">
                <a:solidFill>
                  <a:srgbClr val="FF3300"/>
                </a:solidFill>
                <a:latin typeface="Calibri" charset="0"/>
              </a:rPr>
              <a:t> </a:t>
            </a:r>
            <a:r>
              <a:rPr lang="en-US" sz="3600" b="1">
                <a:solidFill>
                  <a:srgbClr val="7030A0"/>
                </a:solidFill>
                <a:latin typeface="Calibri" charset="0"/>
              </a:rPr>
              <a:t>D</a:t>
            </a:r>
            <a:r>
              <a:rPr lang="en-US" sz="3600" b="1">
                <a:solidFill>
                  <a:srgbClr val="C00000"/>
                </a:solidFill>
                <a:latin typeface="Calibri" charset="0"/>
              </a:rPr>
              <a:t>etected</a:t>
            </a:r>
            <a:r>
              <a:rPr lang="en-US" sz="3600" b="1">
                <a:solidFill>
                  <a:srgbClr val="FF3300"/>
                </a:solidFill>
                <a:latin typeface="Calibri" charset="0"/>
              </a:rPr>
              <a:t> </a:t>
            </a:r>
            <a:r>
              <a:rPr lang="en-US" sz="3600" b="1">
                <a:solidFill>
                  <a:srgbClr val="7030A0"/>
                </a:solidFill>
                <a:latin typeface="Calibri" charset="0"/>
              </a:rPr>
              <a:t>A</a:t>
            </a:r>
            <a:r>
              <a:rPr lang="en-US" sz="3600" b="1">
                <a:solidFill>
                  <a:srgbClr val="C00000"/>
                </a:solidFill>
                <a:latin typeface="Calibri" charset="0"/>
              </a:rPr>
              <a:t>symptomatic </a:t>
            </a:r>
            <a:r>
              <a:rPr lang="en-US" sz="3600" b="1">
                <a:solidFill>
                  <a:srgbClr val="7030A0"/>
                </a:solidFill>
                <a:latin typeface="Calibri" charset="0"/>
              </a:rPr>
              <a:t>H</a:t>
            </a:r>
            <a:r>
              <a:rPr lang="en-US" sz="3600" b="1">
                <a:solidFill>
                  <a:srgbClr val="C00000"/>
                </a:solidFill>
                <a:latin typeface="Calibri" charset="0"/>
              </a:rPr>
              <a:t>BsAg</a:t>
            </a:r>
            <a:r>
              <a:rPr lang="en-US" sz="3600" b="1">
                <a:solidFill>
                  <a:srgbClr val="FF3300"/>
                </a:solidFill>
                <a:latin typeface="Calibri" charset="0"/>
              </a:rPr>
              <a:t> </a:t>
            </a:r>
            <a:r>
              <a:rPr lang="en-US" sz="3600" b="1">
                <a:solidFill>
                  <a:srgbClr val="7030A0"/>
                </a:solidFill>
                <a:latin typeface="Calibri" charset="0"/>
              </a:rPr>
              <a:t>P</a:t>
            </a:r>
            <a:r>
              <a:rPr lang="en-US" sz="3600" b="1">
                <a:solidFill>
                  <a:srgbClr val="C00000"/>
                </a:solidFill>
                <a:latin typeface="Calibri" charset="0"/>
              </a:rPr>
              <a:t>ositive</a:t>
            </a:r>
            <a:r>
              <a:rPr lang="en-US" sz="3600" b="1">
                <a:solidFill>
                  <a:srgbClr val="FF3300"/>
                </a:solidFill>
                <a:latin typeface="Calibri" charset="0"/>
              </a:rPr>
              <a:t> </a:t>
            </a:r>
            <a:r>
              <a:rPr lang="en-US" sz="3600" b="1">
                <a:solidFill>
                  <a:srgbClr val="C00000"/>
                </a:solidFill>
                <a:latin typeface="Calibri" charset="0"/>
              </a:rPr>
              <a:t>Subjects: (IDAHS)</a:t>
            </a:r>
            <a:endParaRPr lang="en-US" sz="2800" b="1">
              <a:solidFill>
                <a:srgbClr val="C00000"/>
              </a:solidFill>
              <a:latin typeface="Calibri" charset="0"/>
            </a:endParaRPr>
          </a:p>
        </p:txBody>
      </p:sp>
      <p:sp>
        <p:nvSpPr>
          <p:cNvPr id="87043" name="Rectangle 3"/>
          <p:cNvSpPr>
            <a:spLocks noChangeArrowheads="1"/>
          </p:cNvSpPr>
          <p:nvPr/>
        </p:nvSpPr>
        <p:spPr bwMode="auto">
          <a:xfrm>
            <a:off x="7543800" y="51816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4" name="Rectangle 4"/>
          <p:cNvSpPr>
            <a:spLocks noChangeArrowheads="1"/>
          </p:cNvSpPr>
          <p:nvPr/>
        </p:nvSpPr>
        <p:spPr bwMode="auto">
          <a:xfrm>
            <a:off x="5334000" y="51816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5" name="Rectangle 5"/>
          <p:cNvSpPr>
            <a:spLocks noChangeArrowheads="1"/>
          </p:cNvSpPr>
          <p:nvPr/>
        </p:nvSpPr>
        <p:spPr bwMode="auto">
          <a:xfrm>
            <a:off x="3124200" y="51816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6" name="Rectangle 7"/>
          <p:cNvSpPr>
            <a:spLocks noChangeArrowheads="1"/>
          </p:cNvSpPr>
          <p:nvPr/>
        </p:nvSpPr>
        <p:spPr bwMode="auto">
          <a:xfrm>
            <a:off x="7543800" y="4956175"/>
            <a:ext cx="1143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7" name="Rectangle 9"/>
          <p:cNvSpPr>
            <a:spLocks noChangeArrowheads="1"/>
          </p:cNvSpPr>
          <p:nvPr/>
        </p:nvSpPr>
        <p:spPr bwMode="auto">
          <a:xfrm>
            <a:off x="3200400" y="4984750"/>
            <a:ext cx="213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8" name="Rectangle 10"/>
          <p:cNvSpPr>
            <a:spLocks noChangeArrowheads="1"/>
          </p:cNvSpPr>
          <p:nvPr/>
        </p:nvSpPr>
        <p:spPr bwMode="auto">
          <a:xfrm>
            <a:off x="457200" y="4984750"/>
            <a:ext cx="2743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49" name="Rectangle 11"/>
          <p:cNvSpPr>
            <a:spLocks noChangeArrowheads="1"/>
          </p:cNvSpPr>
          <p:nvPr/>
        </p:nvSpPr>
        <p:spPr bwMode="auto">
          <a:xfrm>
            <a:off x="7485063" y="3962400"/>
            <a:ext cx="1143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 0.001 </a:t>
            </a:r>
          </a:p>
          <a:p>
            <a:pPr>
              <a:spcBef>
                <a:spcPct val="20000"/>
              </a:spcBef>
              <a:buClr>
                <a:srgbClr val="FFFF00"/>
              </a:buClr>
              <a:buSzPct val="75000"/>
              <a:buFont typeface="Wingdings" charset="0"/>
              <a:buNone/>
            </a:pPr>
            <a:endParaRPr lang="en-US">
              <a:latin typeface="Calibri" charset="0"/>
            </a:endParaRPr>
          </a:p>
        </p:txBody>
      </p:sp>
      <p:sp>
        <p:nvSpPr>
          <p:cNvPr id="87050" name="Rectangle 12"/>
          <p:cNvSpPr>
            <a:spLocks noChangeArrowheads="1"/>
          </p:cNvSpPr>
          <p:nvPr/>
        </p:nvSpPr>
        <p:spPr bwMode="auto">
          <a:xfrm>
            <a:off x="5316538" y="3962400"/>
            <a:ext cx="22098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sz="2000" b="1">
                <a:latin typeface="Calibri" charset="0"/>
              </a:rPr>
              <a:t>72.1%</a:t>
            </a:r>
          </a:p>
          <a:p>
            <a:pPr>
              <a:spcBef>
                <a:spcPct val="20000"/>
              </a:spcBef>
              <a:buClr>
                <a:srgbClr val="FFFF00"/>
              </a:buClr>
              <a:buSzPct val="75000"/>
              <a:buFont typeface="Wingdings" charset="0"/>
              <a:buNone/>
            </a:pPr>
            <a:endParaRPr lang="en-US" sz="2000" b="1">
              <a:latin typeface="Calibri" charset="0"/>
            </a:endParaRPr>
          </a:p>
        </p:txBody>
      </p:sp>
      <p:sp>
        <p:nvSpPr>
          <p:cNvPr id="87051" name="Rectangle 13"/>
          <p:cNvSpPr>
            <a:spLocks noChangeArrowheads="1"/>
          </p:cNvSpPr>
          <p:nvPr/>
        </p:nvSpPr>
        <p:spPr bwMode="auto">
          <a:xfrm>
            <a:off x="3124200" y="3962400"/>
            <a:ext cx="2133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60.3%</a:t>
            </a:r>
          </a:p>
        </p:txBody>
      </p:sp>
      <p:sp>
        <p:nvSpPr>
          <p:cNvPr id="87052" name="Rectangle 14"/>
          <p:cNvSpPr>
            <a:spLocks noChangeArrowheads="1"/>
          </p:cNvSpPr>
          <p:nvPr/>
        </p:nvSpPr>
        <p:spPr bwMode="auto">
          <a:xfrm>
            <a:off x="373063" y="3886200"/>
            <a:ext cx="27432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HBVDNA &gt;5 log cp/ml</a:t>
            </a:r>
          </a:p>
        </p:txBody>
      </p:sp>
      <p:sp>
        <p:nvSpPr>
          <p:cNvPr id="87053" name="Rectangle 15"/>
          <p:cNvSpPr>
            <a:spLocks noChangeArrowheads="1"/>
          </p:cNvSpPr>
          <p:nvPr/>
        </p:nvSpPr>
        <p:spPr bwMode="auto">
          <a:xfrm>
            <a:off x="7543800" y="4119563"/>
            <a:ext cx="1143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54" name="Rectangle 16"/>
          <p:cNvSpPr>
            <a:spLocks noChangeArrowheads="1"/>
          </p:cNvSpPr>
          <p:nvPr/>
        </p:nvSpPr>
        <p:spPr bwMode="auto">
          <a:xfrm>
            <a:off x="5334000" y="4141788"/>
            <a:ext cx="2209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800">
              <a:latin typeface="Calibri" charset="0"/>
            </a:endParaRPr>
          </a:p>
        </p:txBody>
      </p:sp>
      <p:sp>
        <p:nvSpPr>
          <p:cNvPr id="87055" name="Rectangle 17"/>
          <p:cNvSpPr>
            <a:spLocks noChangeArrowheads="1"/>
          </p:cNvSpPr>
          <p:nvPr/>
        </p:nvSpPr>
        <p:spPr bwMode="auto">
          <a:xfrm>
            <a:off x="3352800" y="5715000"/>
            <a:ext cx="213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a:solidFill>
                <a:srgbClr val="002060"/>
              </a:solidFill>
              <a:latin typeface="Calibri" charset="0"/>
            </a:endParaRPr>
          </a:p>
        </p:txBody>
      </p:sp>
      <p:sp>
        <p:nvSpPr>
          <p:cNvPr id="87056" name="Rectangle 18"/>
          <p:cNvSpPr>
            <a:spLocks noChangeArrowheads="1"/>
          </p:cNvSpPr>
          <p:nvPr/>
        </p:nvSpPr>
        <p:spPr bwMode="auto">
          <a:xfrm>
            <a:off x="457200" y="4170363"/>
            <a:ext cx="2743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57" name="Rectangle 19"/>
          <p:cNvSpPr>
            <a:spLocks noChangeArrowheads="1"/>
          </p:cNvSpPr>
          <p:nvPr/>
        </p:nvSpPr>
        <p:spPr bwMode="auto">
          <a:xfrm>
            <a:off x="7391400" y="5181600"/>
            <a:ext cx="11430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b="1">
              <a:latin typeface="Calibri" charset="0"/>
            </a:endParaRPr>
          </a:p>
        </p:txBody>
      </p:sp>
      <p:sp>
        <p:nvSpPr>
          <p:cNvPr id="87058" name="Rectangle 20"/>
          <p:cNvSpPr>
            <a:spLocks noChangeArrowheads="1"/>
          </p:cNvSpPr>
          <p:nvPr/>
        </p:nvSpPr>
        <p:spPr bwMode="auto">
          <a:xfrm>
            <a:off x="5029200" y="6411913"/>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a:solidFill>
                <a:srgbClr val="002060"/>
              </a:solidFill>
              <a:latin typeface="Calibri" charset="0"/>
            </a:endParaRPr>
          </a:p>
        </p:txBody>
      </p:sp>
      <p:sp>
        <p:nvSpPr>
          <p:cNvPr id="87059" name="Rectangle 22"/>
          <p:cNvSpPr>
            <a:spLocks noChangeArrowheads="1"/>
          </p:cNvSpPr>
          <p:nvPr/>
        </p:nvSpPr>
        <p:spPr bwMode="auto">
          <a:xfrm>
            <a:off x="304800" y="5105400"/>
            <a:ext cx="27432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endParaRPr lang="en-GB" sz="1600" b="1">
              <a:latin typeface="Calibri" charset="0"/>
            </a:endParaRPr>
          </a:p>
        </p:txBody>
      </p:sp>
      <p:sp>
        <p:nvSpPr>
          <p:cNvPr id="87060" name="Rectangle 23"/>
          <p:cNvSpPr>
            <a:spLocks noChangeArrowheads="1"/>
          </p:cNvSpPr>
          <p:nvPr/>
        </p:nvSpPr>
        <p:spPr bwMode="auto">
          <a:xfrm>
            <a:off x="7543800" y="2801938"/>
            <a:ext cx="1143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0.192 </a:t>
            </a:r>
          </a:p>
        </p:txBody>
      </p:sp>
      <p:sp>
        <p:nvSpPr>
          <p:cNvPr id="87061" name="Rectangle 24"/>
          <p:cNvSpPr>
            <a:spLocks noChangeArrowheads="1"/>
          </p:cNvSpPr>
          <p:nvPr/>
        </p:nvSpPr>
        <p:spPr bwMode="auto">
          <a:xfrm>
            <a:off x="5334000" y="2795588"/>
            <a:ext cx="2209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30.8</a:t>
            </a:r>
            <a:r>
              <a:rPr lang="en-US">
                <a:latin typeface="Calibri" charset="0"/>
                <a:sym typeface="Symbol" charset="0"/>
              </a:rPr>
              <a:t></a:t>
            </a:r>
            <a:r>
              <a:rPr lang="en-US">
                <a:latin typeface="Calibri" charset="0"/>
              </a:rPr>
              <a:t>16.1</a:t>
            </a:r>
            <a:r>
              <a:rPr lang="en-US" sz="3600">
                <a:latin typeface="Calibri" charset="0"/>
              </a:rPr>
              <a:t> </a:t>
            </a:r>
          </a:p>
        </p:txBody>
      </p:sp>
      <p:sp>
        <p:nvSpPr>
          <p:cNvPr id="87062" name="Rectangle 25"/>
          <p:cNvSpPr>
            <a:spLocks noChangeArrowheads="1"/>
          </p:cNvSpPr>
          <p:nvPr/>
        </p:nvSpPr>
        <p:spPr bwMode="auto">
          <a:xfrm>
            <a:off x="3200400" y="2824163"/>
            <a:ext cx="21336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27.7</a:t>
            </a:r>
            <a:r>
              <a:rPr lang="en-US">
                <a:latin typeface="Calibri" charset="0"/>
                <a:sym typeface="Symbol" charset="0"/>
              </a:rPr>
              <a:t></a:t>
            </a:r>
            <a:r>
              <a:rPr lang="en-US">
                <a:latin typeface="Calibri" charset="0"/>
              </a:rPr>
              <a:t>15.3 </a:t>
            </a:r>
          </a:p>
        </p:txBody>
      </p:sp>
      <p:sp>
        <p:nvSpPr>
          <p:cNvPr id="87063" name="Rectangle 26"/>
          <p:cNvSpPr>
            <a:spLocks noChangeArrowheads="1"/>
          </p:cNvSpPr>
          <p:nvPr/>
        </p:nvSpPr>
        <p:spPr bwMode="auto">
          <a:xfrm>
            <a:off x="457200" y="2824163"/>
            <a:ext cx="2743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a:latin typeface="Calibri" charset="0"/>
              </a:rPr>
              <a:t>Age(yr)  </a:t>
            </a:r>
          </a:p>
        </p:txBody>
      </p:sp>
      <p:sp>
        <p:nvSpPr>
          <p:cNvPr id="87064" name="Rectangle 27"/>
          <p:cNvSpPr>
            <a:spLocks noChangeArrowheads="1"/>
          </p:cNvSpPr>
          <p:nvPr/>
        </p:nvSpPr>
        <p:spPr bwMode="auto">
          <a:xfrm>
            <a:off x="7543800" y="1676400"/>
            <a:ext cx="1143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b="1">
                <a:solidFill>
                  <a:srgbClr val="000099"/>
                </a:solidFill>
                <a:latin typeface="Calibri" charset="0"/>
              </a:rPr>
              <a:t>P</a:t>
            </a:r>
          </a:p>
        </p:txBody>
      </p:sp>
      <p:sp>
        <p:nvSpPr>
          <p:cNvPr id="87065" name="Rectangle 28"/>
          <p:cNvSpPr>
            <a:spLocks noChangeArrowheads="1"/>
          </p:cNvSpPr>
          <p:nvPr/>
        </p:nvSpPr>
        <p:spPr bwMode="auto">
          <a:xfrm>
            <a:off x="5334000" y="1681163"/>
            <a:ext cx="22098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sz="2000" b="1">
                <a:solidFill>
                  <a:srgbClr val="000099"/>
                </a:solidFill>
                <a:latin typeface="Calibri" charset="0"/>
              </a:rPr>
              <a:t>Intermittently  N ALT,  N=117</a:t>
            </a:r>
          </a:p>
        </p:txBody>
      </p:sp>
      <p:sp>
        <p:nvSpPr>
          <p:cNvPr id="87066" name="Rectangle 29"/>
          <p:cNvSpPr>
            <a:spLocks noChangeArrowheads="1"/>
          </p:cNvSpPr>
          <p:nvPr/>
        </p:nvSpPr>
        <p:spPr bwMode="auto">
          <a:xfrm>
            <a:off x="3200400" y="1703388"/>
            <a:ext cx="21336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sz="2000" b="1">
                <a:solidFill>
                  <a:srgbClr val="000099"/>
                </a:solidFill>
                <a:latin typeface="Calibri" charset="0"/>
              </a:rPr>
              <a:t>Persistently  N ALT,      N=73</a:t>
            </a:r>
          </a:p>
          <a:p>
            <a:pPr>
              <a:spcBef>
                <a:spcPct val="20000"/>
              </a:spcBef>
              <a:buClr>
                <a:srgbClr val="FFFF00"/>
              </a:buClr>
              <a:buSzPct val="75000"/>
              <a:buFont typeface="Wingdings" charset="0"/>
              <a:buNone/>
            </a:pPr>
            <a:endParaRPr lang="en-US" sz="2000" b="1">
              <a:solidFill>
                <a:srgbClr val="000099"/>
              </a:solidFill>
              <a:latin typeface="Calibri" charset="0"/>
            </a:endParaRPr>
          </a:p>
        </p:txBody>
      </p:sp>
      <p:sp>
        <p:nvSpPr>
          <p:cNvPr id="87067" name="Rectangle 30"/>
          <p:cNvSpPr>
            <a:spLocks noChangeArrowheads="1"/>
          </p:cNvSpPr>
          <p:nvPr/>
        </p:nvSpPr>
        <p:spPr bwMode="auto">
          <a:xfrm>
            <a:off x="457200" y="1703388"/>
            <a:ext cx="27432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ct val="20000"/>
              </a:spcBef>
              <a:buClr>
                <a:srgbClr val="FFFF00"/>
              </a:buClr>
              <a:buSzPct val="75000"/>
              <a:buFont typeface="Wingdings" charset="0"/>
              <a:buNone/>
            </a:pPr>
            <a:r>
              <a:rPr lang="en-US" b="1">
                <a:solidFill>
                  <a:srgbClr val="000099"/>
                </a:solidFill>
                <a:latin typeface="Calibri" charset="0"/>
              </a:rPr>
              <a:t>Patient characteristics </a:t>
            </a:r>
          </a:p>
        </p:txBody>
      </p:sp>
      <p:sp>
        <p:nvSpPr>
          <p:cNvPr id="87068" name="Line 31"/>
          <p:cNvSpPr>
            <a:spLocks noChangeShapeType="1"/>
          </p:cNvSpPr>
          <p:nvPr/>
        </p:nvSpPr>
        <p:spPr bwMode="auto">
          <a:xfrm>
            <a:off x="457200" y="1676400"/>
            <a:ext cx="82296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69" name="Line 32"/>
          <p:cNvSpPr>
            <a:spLocks noChangeShapeType="1"/>
          </p:cNvSpPr>
          <p:nvPr/>
        </p:nvSpPr>
        <p:spPr bwMode="auto">
          <a:xfrm>
            <a:off x="457200" y="2443163"/>
            <a:ext cx="8229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70" name="Line 33"/>
          <p:cNvSpPr>
            <a:spLocks noChangeShapeType="1"/>
          </p:cNvSpPr>
          <p:nvPr/>
        </p:nvSpPr>
        <p:spPr bwMode="auto">
          <a:xfrm>
            <a:off x="457200" y="3257550"/>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87071" name="Line 34"/>
          <p:cNvSpPr>
            <a:spLocks noChangeShapeType="1"/>
          </p:cNvSpPr>
          <p:nvPr/>
        </p:nvSpPr>
        <p:spPr bwMode="auto">
          <a:xfrm>
            <a:off x="457200" y="4148138"/>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87072" name="Line 35"/>
          <p:cNvSpPr>
            <a:spLocks noChangeShapeType="1"/>
          </p:cNvSpPr>
          <p:nvPr/>
        </p:nvSpPr>
        <p:spPr bwMode="auto">
          <a:xfrm>
            <a:off x="457200" y="4554538"/>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87073" name="Line 36"/>
          <p:cNvSpPr>
            <a:spLocks noChangeShapeType="1"/>
          </p:cNvSpPr>
          <p:nvPr/>
        </p:nvSpPr>
        <p:spPr bwMode="auto">
          <a:xfrm>
            <a:off x="457200" y="4956175"/>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87074" name="Line 37"/>
          <p:cNvSpPr>
            <a:spLocks noChangeShapeType="1"/>
          </p:cNvSpPr>
          <p:nvPr/>
        </p:nvSpPr>
        <p:spPr bwMode="auto">
          <a:xfrm>
            <a:off x="457200" y="5368925"/>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endParaRPr lang="en-US"/>
          </a:p>
        </p:txBody>
      </p:sp>
      <p:sp>
        <p:nvSpPr>
          <p:cNvPr id="87075" name="Line 38"/>
          <p:cNvSpPr>
            <a:spLocks noChangeShapeType="1"/>
          </p:cNvSpPr>
          <p:nvPr/>
        </p:nvSpPr>
        <p:spPr bwMode="auto">
          <a:xfrm>
            <a:off x="457200" y="5948363"/>
            <a:ext cx="82296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76" name="Line 39"/>
          <p:cNvSpPr>
            <a:spLocks noChangeShapeType="1"/>
          </p:cNvSpPr>
          <p:nvPr/>
        </p:nvSpPr>
        <p:spPr bwMode="auto">
          <a:xfrm>
            <a:off x="457200" y="1676400"/>
            <a:ext cx="0" cy="4271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type="none" w="sm" len="sm"/>
                <a:tailEnd type="none" w="sm" len="sm"/>
              </a14:hiddenLine>
            </a:ext>
          </a:extLst>
        </p:spPr>
        <p:txBody>
          <a:bodyPr/>
          <a:lstStyle/>
          <a:p>
            <a:endParaRPr lang="en-US"/>
          </a:p>
        </p:txBody>
      </p:sp>
      <p:sp>
        <p:nvSpPr>
          <p:cNvPr id="87077" name="Line 40"/>
          <p:cNvSpPr>
            <a:spLocks noChangeShapeType="1"/>
          </p:cNvSpPr>
          <p:nvPr/>
        </p:nvSpPr>
        <p:spPr bwMode="auto">
          <a:xfrm>
            <a:off x="2971800" y="1676400"/>
            <a:ext cx="0" cy="4271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78" name="Line 41"/>
          <p:cNvSpPr>
            <a:spLocks noChangeShapeType="1"/>
          </p:cNvSpPr>
          <p:nvPr/>
        </p:nvSpPr>
        <p:spPr bwMode="auto">
          <a:xfrm>
            <a:off x="5334000" y="1676400"/>
            <a:ext cx="0" cy="4271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79" name="Line 42"/>
          <p:cNvSpPr>
            <a:spLocks noChangeShapeType="1"/>
          </p:cNvSpPr>
          <p:nvPr/>
        </p:nvSpPr>
        <p:spPr bwMode="auto">
          <a:xfrm>
            <a:off x="7543800" y="1676400"/>
            <a:ext cx="0" cy="4271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7080" name="Line 43"/>
          <p:cNvSpPr>
            <a:spLocks noChangeShapeType="1"/>
          </p:cNvSpPr>
          <p:nvPr/>
        </p:nvSpPr>
        <p:spPr bwMode="auto">
          <a:xfrm>
            <a:off x="8686800" y="1676400"/>
            <a:ext cx="0" cy="4271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type="none" w="sm" len="sm"/>
                <a:tailEnd type="none" w="sm" len="sm"/>
              </a14:hiddenLine>
            </a:ext>
          </a:extLst>
        </p:spPr>
        <p:txBody>
          <a:bodyPr/>
          <a:lstStyle/>
          <a:p>
            <a:endParaRPr lang="en-US"/>
          </a:p>
        </p:txBody>
      </p:sp>
      <p:sp>
        <p:nvSpPr>
          <p:cNvPr id="87081" name="Rectangle 41"/>
          <p:cNvSpPr>
            <a:spLocks noChangeArrowheads="1"/>
          </p:cNvSpPr>
          <p:nvPr/>
        </p:nvSpPr>
        <p:spPr bwMode="auto">
          <a:xfrm>
            <a:off x="990600" y="6396038"/>
            <a:ext cx="439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a:solidFill>
                  <a:srgbClr val="000000"/>
                </a:solidFill>
                <a:latin typeface="Calibri" charset="0"/>
              </a:rPr>
              <a:t>Kumar and Sarin Gastroenterology 2008</a:t>
            </a:r>
          </a:p>
        </p:txBody>
      </p:sp>
      <p:pic>
        <p:nvPicPr>
          <p:cNvPr id="8708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0775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304800"/>
            <a:ext cx="8229600" cy="1143000"/>
          </a:xfrm>
        </p:spPr>
        <p:txBody>
          <a:bodyPr/>
          <a:lstStyle/>
          <a:p>
            <a:pPr eaLnBrk="1" hangingPunct="1"/>
            <a:r>
              <a:rPr lang="en-US" sz="3200" b="1">
                <a:solidFill>
                  <a:srgbClr val="C00000"/>
                </a:solidFill>
                <a:latin typeface="Calibri" charset="0"/>
              </a:rPr>
              <a:t>40% of asymptomatic Hepatitis B +ve subjects  with Normal ALT have hepatic Fibrosis</a:t>
            </a:r>
          </a:p>
        </p:txBody>
      </p:sp>
      <p:grpSp>
        <p:nvGrpSpPr>
          <p:cNvPr id="88067" name="Group 3"/>
          <p:cNvGrpSpPr>
            <a:grpSpLocks noChangeAspect="1"/>
          </p:cNvGrpSpPr>
          <p:nvPr/>
        </p:nvGrpSpPr>
        <p:grpSpPr bwMode="auto">
          <a:xfrm>
            <a:off x="0" y="2057400"/>
            <a:ext cx="9144000" cy="4064000"/>
            <a:chOff x="-768" y="1264"/>
            <a:chExt cx="7008" cy="2560"/>
          </a:xfrm>
        </p:grpSpPr>
        <p:sp>
          <p:nvSpPr>
            <p:cNvPr id="88075" name="AutoShape 4"/>
            <p:cNvSpPr>
              <a:spLocks noChangeAspect="1" noChangeArrowheads="1" noTextEdit="1"/>
            </p:cNvSpPr>
            <p:nvPr/>
          </p:nvSpPr>
          <p:spPr bwMode="auto">
            <a:xfrm>
              <a:off x="-768" y="1264"/>
              <a:ext cx="7008" cy="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076" name="Rectangle 5"/>
            <p:cNvSpPr>
              <a:spLocks noChangeArrowheads="1"/>
            </p:cNvSpPr>
            <p:nvPr/>
          </p:nvSpPr>
          <p:spPr bwMode="auto">
            <a:xfrm>
              <a:off x="426" y="1480"/>
              <a:ext cx="4325"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88077" name="Rectangle 6"/>
            <p:cNvSpPr>
              <a:spLocks noChangeArrowheads="1"/>
            </p:cNvSpPr>
            <p:nvPr/>
          </p:nvSpPr>
          <p:spPr bwMode="auto">
            <a:xfrm>
              <a:off x="426" y="1480"/>
              <a:ext cx="4325" cy="1900"/>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8078" name="Rectangle 7"/>
            <p:cNvSpPr>
              <a:spLocks noChangeArrowheads="1"/>
            </p:cNvSpPr>
            <p:nvPr/>
          </p:nvSpPr>
          <p:spPr bwMode="auto">
            <a:xfrm>
              <a:off x="634" y="1798"/>
              <a:ext cx="295" cy="1582"/>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79" name="Rectangle 8"/>
            <p:cNvSpPr>
              <a:spLocks noChangeArrowheads="1"/>
            </p:cNvSpPr>
            <p:nvPr/>
          </p:nvSpPr>
          <p:spPr bwMode="auto">
            <a:xfrm>
              <a:off x="1356" y="2841"/>
              <a:ext cx="296" cy="539"/>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80" name="Rectangle 9"/>
            <p:cNvSpPr>
              <a:spLocks noChangeArrowheads="1"/>
            </p:cNvSpPr>
            <p:nvPr/>
          </p:nvSpPr>
          <p:spPr bwMode="auto">
            <a:xfrm>
              <a:off x="2079" y="2499"/>
              <a:ext cx="296" cy="881"/>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81" name="Rectangle 10"/>
            <p:cNvSpPr>
              <a:spLocks noChangeArrowheads="1"/>
            </p:cNvSpPr>
            <p:nvPr/>
          </p:nvSpPr>
          <p:spPr bwMode="auto">
            <a:xfrm>
              <a:off x="2802" y="2763"/>
              <a:ext cx="284" cy="617"/>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82" name="Rectangle 11"/>
            <p:cNvSpPr>
              <a:spLocks noChangeArrowheads="1"/>
            </p:cNvSpPr>
            <p:nvPr/>
          </p:nvSpPr>
          <p:spPr bwMode="auto">
            <a:xfrm>
              <a:off x="3513" y="3117"/>
              <a:ext cx="296" cy="263"/>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83" name="Rectangle 12"/>
            <p:cNvSpPr>
              <a:spLocks noChangeArrowheads="1"/>
            </p:cNvSpPr>
            <p:nvPr/>
          </p:nvSpPr>
          <p:spPr bwMode="auto">
            <a:xfrm>
              <a:off x="4236" y="3290"/>
              <a:ext cx="296" cy="90"/>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084" name="Line 13"/>
            <p:cNvSpPr>
              <a:spLocks noChangeShapeType="1"/>
            </p:cNvSpPr>
            <p:nvPr/>
          </p:nvSpPr>
          <p:spPr bwMode="auto">
            <a:xfrm>
              <a:off x="426" y="1480"/>
              <a:ext cx="1" cy="1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5" name="Line 14"/>
            <p:cNvSpPr>
              <a:spLocks noChangeShapeType="1"/>
            </p:cNvSpPr>
            <p:nvPr/>
          </p:nvSpPr>
          <p:spPr bwMode="auto">
            <a:xfrm>
              <a:off x="338" y="3380"/>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6" name="Line 15"/>
            <p:cNvSpPr>
              <a:spLocks noChangeShapeType="1"/>
            </p:cNvSpPr>
            <p:nvPr/>
          </p:nvSpPr>
          <p:spPr bwMode="auto">
            <a:xfrm>
              <a:off x="338" y="3141"/>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7" name="Line 16"/>
            <p:cNvSpPr>
              <a:spLocks noChangeShapeType="1"/>
            </p:cNvSpPr>
            <p:nvPr/>
          </p:nvSpPr>
          <p:spPr bwMode="auto">
            <a:xfrm>
              <a:off x="338" y="2907"/>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8" name="Line 17"/>
            <p:cNvSpPr>
              <a:spLocks noChangeShapeType="1"/>
            </p:cNvSpPr>
            <p:nvPr/>
          </p:nvSpPr>
          <p:spPr bwMode="auto">
            <a:xfrm>
              <a:off x="338" y="2667"/>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9" name="Line 18"/>
            <p:cNvSpPr>
              <a:spLocks noChangeShapeType="1"/>
            </p:cNvSpPr>
            <p:nvPr/>
          </p:nvSpPr>
          <p:spPr bwMode="auto">
            <a:xfrm>
              <a:off x="338" y="2433"/>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0" name="Line 19"/>
            <p:cNvSpPr>
              <a:spLocks noChangeShapeType="1"/>
            </p:cNvSpPr>
            <p:nvPr/>
          </p:nvSpPr>
          <p:spPr bwMode="auto">
            <a:xfrm>
              <a:off x="338" y="2193"/>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1" name="Line 20"/>
            <p:cNvSpPr>
              <a:spLocks noChangeShapeType="1"/>
            </p:cNvSpPr>
            <p:nvPr/>
          </p:nvSpPr>
          <p:spPr bwMode="auto">
            <a:xfrm>
              <a:off x="338" y="1953"/>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2" name="Line 21"/>
            <p:cNvSpPr>
              <a:spLocks noChangeShapeType="1"/>
            </p:cNvSpPr>
            <p:nvPr/>
          </p:nvSpPr>
          <p:spPr bwMode="auto">
            <a:xfrm>
              <a:off x="338" y="1720"/>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3" name="Line 22"/>
            <p:cNvSpPr>
              <a:spLocks noChangeShapeType="1"/>
            </p:cNvSpPr>
            <p:nvPr/>
          </p:nvSpPr>
          <p:spPr bwMode="auto">
            <a:xfrm>
              <a:off x="338" y="1480"/>
              <a:ext cx="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4" name="Line 23"/>
            <p:cNvSpPr>
              <a:spLocks noChangeShapeType="1"/>
            </p:cNvSpPr>
            <p:nvPr/>
          </p:nvSpPr>
          <p:spPr bwMode="auto">
            <a:xfrm>
              <a:off x="426" y="3380"/>
              <a:ext cx="432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5" name="Line 24"/>
            <p:cNvSpPr>
              <a:spLocks noChangeShapeType="1"/>
            </p:cNvSpPr>
            <p:nvPr/>
          </p:nvSpPr>
          <p:spPr bwMode="auto">
            <a:xfrm flipV="1">
              <a:off x="426"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6" name="Line 25"/>
            <p:cNvSpPr>
              <a:spLocks noChangeShapeType="1"/>
            </p:cNvSpPr>
            <p:nvPr/>
          </p:nvSpPr>
          <p:spPr bwMode="auto">
            <a:xfrm flipV="1">
              <a:off x="1148"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7" name="Line 26"/>
            <p:cNvSpPr>
              <a:spLocks noChangeShapeType="1"/>
            </p:cNvSpPr>
            <p:nvPr/>
          </p:nvSpPr>
          <p:spPr bwMode="auto">
            <a:xfrm flipV="1">
              <a:off x="1871"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8" name="Line 27"/>
            <p:cNvSpPr>
              <a:spLocks noChangeShapeType="1"/>
            </p:cNvSpPr>
            <p:nvPr/>
          </p:nvSpPr>
          <p:spPr bwMode="auto">
            <a:xfrm flipV="1">
              <a:off x="2594"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9" name="Line 28"/>
            <p:cNvSpPr>
              <a:spLocks noChangeShapeType="1"/>
            </p:cNvSpPr>
            <p:nvPr/>
          </p:nvSpPr>
          <p:spPr bwMode="auto">
            <a:xfrm flipV="1">
              <a:off x="3305"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0" name="Line 29"/>
            <p:cNvSpPr>
              <a:spLocks noChangeShapeType="1"/>
            </p:cNvSpPr>
            <p:nvPr/>
          </p:nvSpPr>
          <p:spPr bwMode="auto">
            <a:xfrm flipV="1">
              <a:off x="4028"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1" name="Line 30"/>
            <p:cNvSpPr>
              <a:spLocks noChangeShapeType="1"/>
            </p:cNvSpPr>
            <p:nvPr/>
          </p:nvSpPr>
          <p:spPr bwMode="auto">
            <a:xfrm flipV="1">
              <a:off x="4751" y="3380"/>
              <a:ext cx="1" cy="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2" name="Rectangle 31"/>
            <p:cNvSpPr>
              <a:spLocks noChangeArrowheads="1"/>
            </p:cNvSpPr>
            <p:nvPr/>
          </p:nvSpPr>
          <p:spPr bwMode="auto">
            <a:xfrm>
              <a:off x="524" y="1570"/>
              <a:ext cx="3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66.7</a:t>
              </a:r>
              <a:endParaRPr lang="en-US">
                <a:solidFill>
                  <a:srgbClr val="000000"/>
                </a:solidFill>
                <a:latin typeface="Tahoma" charset="0"/>
              </a:endParaRPr>
            </a:p>
          </p:txBody>
        </p:sp>
        <p:sp>
          <p:nvSpPr>
            <p:cNvPr id="88103" name="Rectangle 32"/>
            <p:cNvSpPr>
              <a:spLocks noChangeArrowheads="1"/>
            </p:cNvSpPr>
            <p:nvPr/>
          </p:nvSpPr>
          <p:spPr bwMode="auto">
            <a:xfrm>
              <a:off x="1247" y="2613"/>
              <a:ext cx="3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22.7</a:t>
              </a:r>
              <a:endParaRPr lang="en-US">
                <a:solidFill>
                  <a:srgbClr val="000000"/>
                </a:solidFill>
                <a:latin typeface="Tahoma" charset="0"/>
              </a:endParaRPr>
            </a:p>
          </p:txBody>
        </p:sp>
        <p:sp>
          <p:nvSpPr>
            <p:cNvPr id="88104" name="Rectangle 33"/>
            <p:cNvSpPr>
              <a:spLocks noChangeArrowheads="1"/>
            </p:cNvSpPr>
            <p:nvPr/>
          </p:nvSpPr>
          <p:spPr bwMode="auto">
            <a:xfrm>
              <a:off x="2080" y="2271"/>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37</a:t>
              </a:r>
              <a:endParaRPr lang="en-US">
                <a:solidFill>
                  <a:srgbClr val="000000"/>
                </a:solidFill>
                <a:latin typeface="Tahoma" charset="0"/>
              </a:endParaRPr>
            </a:p>
          </p:txBody>
        </p:sp>
        <p:sp>
          <p:nvSpPr>
            <p:cNvPr id="88105" name="Rectangle 34"/>
            <p:cNvSpPr>
              <a:spLocks noChangeArrowheads="1"/>
            </p:cNvSpPr>
            <p:nvPr/>
          </p:nvSpPr>
          <p:spPr bwMode="auto">
            <a:xfrm>
              <a:off x="2692" y="2535"/>
              <a:ext cx="3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25.9</a:t>
              </a:r>
              <a:endParaRPr lang="en-US">
                <a:solidFill>
                  <a:srgbClr val="000000"/>
                </a:solidFill>
                <a:latin typeface="Tahoma" charset="0"/>
              </a:endParaRPr>
            </a:p>
          </p:txBody>
        </p:sp>
        <p:sp>
          <p:nvSpPr>
            <p:cNvPr id="88106" name="Rectangle 35"/>
            <p:cNvSpPr>
              <a:spLocks noChangeArrowheads="1"/>
            </p:cNvSpPr>
            <p:nvPr/>
          </p:nvSpPr>
          <p:spPr bwMode="auto">
            <a:xfrm>
              <a:off x="3404" y="2889"/>
              <a:ext cx="3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11.1</a:t>
              </a:r>
              <a:endParaRPr lang="en-US">
                <a:solidFill>
                  <a:srgbClr val="000000"/>
                </a:solidFill>
                <a:latin typeface="Tahoma" charset="0"/>
              </a:endParaRPr>
            </a:p>
          </p:txBody>
        </p:sp>
        <p:sp>
          <p:nvSpPr>
            <p:cNvPr id="88107" name="Rectangle 36"/>
            <p:cNvSpPr>
              <a:spLocks noChangeArrowheads="1"/>
            </p:cNvSpPr>
            <p:nvPr/>
          </p:nvSpPr>
          <p:spPr bwMode="auto">
            <a:xfrm>
              <a:off x="4202" y="3063"/>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3.7</a:t>
              </a:r>
              <a:endParaRPr lang="en-US">
                <a:solidFill>
                  <a:srgbClr val="000000"/>
                </a:solidFill>
                <a:latin typeface="Tahoma" charset="0"/>
              </a:endParaRPr>
            </a:p>
          </p:txBody>
        </p:sp>
        <p:sp>
          <p:nvSpPr>
            <p:cNvPr id="88108" name="Rectangle 37"/>
            <p:cNvSpPr>
              <a:spLocks noChangeArrowheads="1"/>
            </p:cNvSpPr>
            <p:nvPr/>
          </p:nvSpPr>
          <p:spPr bwMode="auto">
            <a:xfrm>
              <a:off x="64" y="3296"/>
              <a:ext cx="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0</a:t>
              </a:r>
              <a:endParaRPr lang="en-US">
                <a:solidFill>
                  <a:srgbClr val="000000"/>
                </a:solidFill>
                <a:latin typeface="Tahoma" charset="0"/>
              </a:endParaRPr>
            </a:p>
          </p:txBody>
        </p:sp>
        <p:sp>
          <p:nvSpPr>
            <p:cNvPr id="88109" name="Rectangle 38"/>
            <p:cNvSpPr>
              <a:spLocks noChangeArrowheads="1"/>
            </p:cNvSpPr>
            <p:nvPr/>
          </p:nvSpPr>
          <p:spPr bwMode="auto">
            <a:xfrm>
              <a:off x="-78" y="3057"/>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10</a:t>
              </a:r>
              <a:endParaRPr lang="en-US">
                <a:solidFill>
                  <a:srgbClr val="000000"/>
                </a:solidFill>
                <a:latin typeface="Tahoma" charset="0"/>
              </a:endParaRPr>
            </a:p>
          </p:txBody>
        </p:sp>
        <p:sp>
          <p:nvSpPr>
            <p:cNvPr id="88110" name="Rectangle 39"/>
            <p:cNvSpPr>
              <a:spLocks noChangeArrowheads="1"/>
            </p:cNvSpPr>
            <p:nvPr/>
          </p:nvSpPr>
          <p:spPr bwMode="auto">
            <a:xfrm>
              <a:off x="-78" y="2823"/>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20</a:t>
              </a:r>
              <a:endParaRPr lang="en-US">
                <a:solidFill>
                  <a:srgbClr val="000000"/>
                </a:solidFill>
                <a:latin typeface="Tahoma" charset="0"/>
              </a:endParaRPr>
            </a:p>
          </p:txBody>
        </p:sp>
        <p:sp>
          <p:nvSpPr>
            <p:cNvPr id="88111" name="Rectangle 40"/>
            <p:cNvSpPr>
              <a:spLocks noChangeArrowheads="1"/>
            </p:cNvSpPr>
            <p:nvPr/>
          </p:nvSpPr>
          <p:spPr bwMode="auto">
            <a:xfrm>
              <a:off x="-78" y="2583"/>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30</a:t>
              </a:r>
              <a:endParaRPr lang="en-US">
                <a:solidFill>
                  <a:srgbClr val="000000"/>
                </a:solidFill>
                <a:latin typeface="Tahoma" charset="0"/>
              </a:endParaRPr>
            </a:p>
          </p:txBody>
        </p:sp>
        <p:sp>
          <p:nvSpPr>
            <p:cNvPr id="88112" name="Rectangle 41"/>
            <p:cNvSpPr>
              <a:spLocks noChangeArrowheads="1"/>
            </p:cNvSpPr>
            <p:nvPr/>
          </p:nvSpPr>
          <p:spPr bwMode="auto">
            <a:xfrm>
              <a:off x="-78" y="2349"/>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40</a:t>
              </a:r>
              <a:endParaRPr lang="en-US">
                <a:solidFill>
                  <a:srgbClr val="000000"/>
                </a:solidFill>
                <a:latin typeface="Tahoma" charset="0"/>
              </a:endParaRPr>
            </a:p>
          </p:txBody>
        </p:sp>
        <p:sp>
          <p:nvSpPr>
            <p:cNvPr id="88113" name="Rectangle 42"/>
            <p:cNvSpPr>
              <a:spLocks noChangeArrowheads="1"/>
            </p:cNvSpPr>
            <p:nvPr/>
          </p:nvSpPr>
          <p:spPr bwMode="auto">
            <a:xfrm>
              <a:off x="-78" y="2109"/>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50</a:t>
              </a:r>
              <a:endParaRPr lang="en-US">
                <a:solidFill>
                  <a:srgbClr val="000000"/>
                </a:solidFill>
                <a:latin typeface="Tahoma" charset="0"/>
              </a:endParaRPr>
            </a:p>
          </p:txBody>
        </p:sp>
        <p:sp>
          <p:nvSpPr>
            <p:cNvPr id="88114" name="Rectangle 43"/>
            <p:cNvSpPr>
              <a:spLocks noChangeArrowheads="1"/>
            </p:cNvSpPr>
            <p:nvPr/>
          </p:nvSpPr>
          <p:spPr bwMode="auto">
            <a:xfrm>
              <a:off x="-78" y="1870"/>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60</a:t>
              </a:r>
              <a:endParaRPr lang="en-US">
                <a:solidFill>
                  <a:srgbClr val="000000"/>
                </a:solidFill>
                <a:latin typeface="Tahoma" charset="0"/>
              </a:endParaRPr>
            </a:p>
          </p:txBody>
        </p:sp>
        <p:sp>
          <p:nvSpPr>
            <p:cNvPr id="88115" name="Rectangle 44"/>
            <p:cNvSpPr>
              <a:spLocks noChangeArrowheads="1"/>
            </p:cNvSpPr>
            <p:nvPr/>
          </p:nvSpPr>
          <p:spPr bwMode="auto">
            <a:xfrm>
              <a:off x="-78" y="1636"/>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70</a:t>
              </a:r>
              <a:endParaRPr lang="en-US">
                <a:solidFill>
                  <a:srgbClr val="000000"/>
                </a:solidFill>
                <a:latin typeface="Tahoma" charset="0"/>
              </a:endParaRPr>
            </a:p>
          </p:txBody>
        </p:sp>
        <p:sp>
          <p:nvSpPr>
            <p:cNvPr id="88116" name="Rectangle 45"/>
            <p:cNvSpPr>
              <a:spLocks noChangeArrowheads="1"/>
            </p:cNvSpPr>
            <p:nvPr/>
          </p:nvSpPr>
          <p:spPr bwMode="auto">
            <a:xfrm>
              <a:off x="-78" y="1396"/>
              <a:ext cx="1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80</a:t>
              </a:r>
              <a:endParaRPr lang="en-US">
                <a:solidFill>
                  <a:srgbClr val="000000"/>
                </a:solidFill>
                <a:latin typeface="Tahoma" charset="0"/>
              </a:endParaRPr>
            </a:p>
          </p:txBody>
        </p:sp>
        <p:sp>
          <p:nvSpPr>
            <p:cNvPr id="88117" name="Rectangle 46"/>
            <p:cNvSpPr>
              <a:spLocks noChangeArrowheads="1"/>
            </p:cNvSpPr>
            <p:nvPr/>
          </p:nvSpPr>
          <p:spPr bwMode="auto">
            <a:xfrm>
              <a:off x="415" y="3518"/>
              <a:ext cx="4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HAI&gt;3</a:t>
              </a:r>
              <a:endParaRPr lang="en-US">
                <a:solidFill>
                  <a:srgbClr val="000000"/>
                </a:solidFill>
                <a:latin typeface="Tahoma" charset="0"/>
              </a:endParaRPr>
            </a:p>
          </p:txBody>
        </p:sp>
        <p:sp>
          <p:nvSpPr>
            <p:cNvPr id="88118" name="Rectangle 47"/>
            <p:cNvSpPr>
              <a:spLocks noChangeArrowheads="1"/>
            </p:cNvSpPr>
            <p:nvPr/>
          </p:nvSpPr>
          <p:spPr bwMode="auto">
            <a:xfrm>
              <a:off x="2080" y="3518"/>
              <a:ext cx="2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F1</a:t>
              </a:r>
              <a:endParaRPr lang="en-US">
                <a:solidFill>
                  <a:srgbClr val="000000"/>
                </a:solidFill>
                <a:latin typeface="Tahoma" charset="0"/>
              </a:endParaRPr>
            </a:p>
          </p:txBody>
        </p:sp>
        <p:sp>
          <p:nvSpPr>
            <p:cNvPr id="88119" name="Rectangle 48"/>
            <p:cNvSpPr>
              <a:spLocks noChangeArrowheads="1"/>
            </p:cNvSpPr>
            <p:nvPr/>
          </p:nvSpPr>
          <p:spPr bwMode="auto">
            <a:xfrm>
              <a:off x="3513" y="3518"/>
              <a:ext cx="2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F3</a:t>
              </a:r>
              <a:endParaRPr lang="en-US">
                <a:solidFill>
                  <a:srgbClr val="000000"/>
                </a:solidFill>
                <a:latin typeface="Tahoma" charset="0"/>
              </a:endParaRPr>
            </a:p>
          </p:txBody>
        </p:sp>
        <p:sp>
          <p:nvSpPr>
            <p:cNvPr id="88120" name="Rectangle 49"/>
            <p:cNvSpPr>
              <a:spLocks noChangeArrowheads="1"/>
            </p:cNvSpPr>
            <p:nvPr/>
          </p:nvSpPr>
          <p:spPr bwMode="auto">
            <a:xfrm rot="-5400000">
              <a:off x="-854" y="2315"/>
              <a:ext cx="8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 of patients</a:t>
              </a:r>
              <a:endParaRPr lang="en-US">
                <a:solidFill>
                  <a:srgbClr val="000000"/>
                </a:solidFill>
                <a:latin typeface="Tahoma" charset="0"/>
              </a:endParaRPr>
            </a:p>
          </p:txBody>
        </p:sp>
        <p:sp>
          <p:nvSpPr>
            <p:cNvPr id="88121" name="Rectangle 50"/>
            <p:cNvSpPr>
              <a:spLocks noChangeArrowheads="1"/>
            </p:cNvSpPr>
            <p:nvPr/>
          </p:nvSpPr>
          <p:spPr bwMode="auto">
            <a:xfrm>
              <a:off x="4871" y="2325"/>
              <a:ext cx="1259" cy="210"/>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8122" name="Rectangle 51"/>
            <p:cNvSpPr>
              <a:spLocks noChangeArrowheads="1"/>
            </p:cNvSpPr>
            <p:nvPr/>
          </p:nvSpPr>
          <p:spPr bwMode="auto">
            <a:xfrm>
              <a:off x="4959" y="2397"/>
              <a:ext cx="164" cy="90"/>
            </a:xfrm>
            <a:prstGeom prst="rect">
              <a:avLst/>
            </a:prstGeom>
            <a:solidFill>
              <a:srgbClr val="00CC99"/>
            </a:solidFill>
            <a:ln w="17463">
              <a:solidFill>
                <a:srgbClr val="000000"/>
              </a:solidFill>
              <a:miter lim="800000"/>
              <a:headEnd/>
              <a:tailEnd/>
            </a:ln>
          </p:spPr>
          <p:txBody>
            <a:bodyPr/>
            <a:lstStyle/>
            <a:p>
              <a:endParaRPr lang="en-US">
                <a:solidFill>
                  <a:srgbClr val="000000"/>
                </a:solidFill>
              </a:endParaRPr>
            </a:p>
          </p:txBody>
        </p:sp>
        <p:sp>
          <p:nvSpPr>
            <p:cNvPr id="88123" name="Rectangle 52"/>
            <p:cNvSpPr>
              <a:spLocks noChangeArrowheads="1"/>
            </p:cNvSpPr>
            <p:nvPr/>
          </p:nvSpPr>
          <p:spPr bwMode="auto">
            <a:xfrm>
              <a:off x="5200" y="2361"/>
              <a:ext cx="9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rPr>
                <a:t>Normal ALT</a:t>
              </a:r>
              <a:endParaRPr lang="en-US" sz="1800">
                <a:solidFill>
                  <a:srgbClr val="000000"/>
                </a:solidFill>
                <a:latin typeface="Tahoma" charset="0"/>
              </a:endParaRPr>
            </a:p>
          </p:txBody>
        </p:sp>
      </p:grpSp>
      <p:sp>
        <p:nvSpPr>
          <p:cNvPr id="88068" name="Text Box 53"/>
          <p:cNvSpPr txBox="1">
            <a:spLocks noChangeArrowheads="1"/>
          </p:cNvSpPr>
          <p:nvPr/>
        </p:nvSpPr>
        <p:spPr bwMode="auto">
          <a:xfrm>
            <a:off x="2286000" y="548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Tahoma" charset="0"/>
              </a:rPr>
              <a:t>F0</a:t>
            </a:r>
          </a:p>
        </p:txBody>
      </p:sp>
      <p:sp>
        <p:nvSpPr>
          <p:cNvPr id="88069" name="Text Box 54"/>
          <p:cNvSpPr txBox="1">
            <a:spLocks noChangeArrowheads="1"/>
          </p:cNvSpPr>
          <p:nvPr/>
        </p:nvSpPr>
        <p:spPr bwMode="auto">
          <a:xfrm>
            <a:off x="4343400" y="548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Tahoma" charset="0"/>
              </a:rPr>
              <a:t>F2</a:t>
            </a:r>
          </a:p>
        </p:txBody>
      </p:sp>
      <p:sp>
        <p:nvSpPr>
          <p:cNvPr id="88070" name="Text Box 55"/>
          <p:cNvSpPr txBox="1">
            <a:spLocks noChangeArrowheads="1"/>
          </p:cNvSpPr>
          <p:nvPr/>
        </p:nvSpPr>
        <p:spPr bwMode="auto">
          <a:xfrm>
            <a:off x="6705600" y="55626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solidFill>
                  <a:srgbClr val="000000"/>
                </a:solidFill>
                <a:latin typeface="Tahoma" charset="0"/>
              </a:rPr>
              <a:t>F4</a:t>
            </a:r>
          </a:p>
        </p:txBody>
      </p:sp>
      <p:sp>
        <p:nvSpPr>
          <p:cNvPr id="88071" name="TextBox 55"/>
          <p:cNvSpPr txBox="1">
            <a:spLocks noChangeArrowheads="1"/>
          </p:cNvSpPr>
          <p:nvPr/>
        </p:nvSpPr>
        <p:spPr bwMode="auto">
          <a:xfrm>
            <a:off x="0" y="6096000"/>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a:solidFill>
                  <a:srgbClr val="000000"/>
                </a:solidFill>
              </a:rPr>
              <a:t>Kumar et al. Gastroenterology 2008</a:t>
            </a:r>
          </a:p>
        </p:txBody>
      </p:sp>
      <p:pic>
        <p:nvPicPr>
          <p:cNvPr id="8807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p:cNvSpPr/>
          <p:nvPr/>
        </p:nvSpPr>
        <p:spPr>
          <a:xfrm>
            <a:off x="4267200" y="3581400"/>
            <a:ext cx="2895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8074" name="Rectangle 59"/>
          <p:cNvSpPr>
            <a:spLocks noChangeArrowheads="1"/>
          </p:cNvSpPr>
          <p:nvPr/>
        </p:nvSpPr>
        <p:spPr bwMode="auto">
          <a:xfrm>
            <a:off x="0" y="651986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t>Kumar and Sarin Gastroenterology Aug 2009</a:t>
            </a:r>
          </a:p>
        </p:txBody>
      </p:sp>
    </p:spTree>
    <p:extLst>
      <p:ext uri="{BB962C8B-B14F-4D97-AF65-F5344CB8AC3E}">
        <p14:creationId xmlns:p14="http://schemas.microsoft.com/office/powerpoint/2010/main" val="219550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296863" y="838200"/>
            <a:ext cx="8466137" cy="3316288"/>
          </a:xfrm>
        </p:spPr>
        <p:txBody>
          <a:bodyPr/>
          <a:lstStyle/>
          <a:p>
            <a:pPr algn="ctr" eaLnBrk="1" hangingPunct="1">
              <a:lnSpc>
                <a:spcPct val="110000"/>
              </a:lnSpc>
              <a:buFont typeface="Wingdings" charset="0"/>
              <a:buNone/>
            </a:pPr>
            <a:r>
              <a:rPr lang="ja-JP" altLang="en-US" sz="3600">
                <a:latin typeface="Arial" charset="0"/>
              </a:rPr>
              <a:t>“</a:t>
            </a:r>
            <a:r>
              <a:rPr lang="en-US" sz="3600">
                <a:latin typeface="Arial" charset="0"/>
              </a:rPr>
              <a:t>Chronic HBV Carrier</a:t>
            </a:r>
            <a:r>
              <a:rPr lang="ja-JP" altLang="en-US" sz="3600">
                <a:latin typeface="Arial" charset="0"/>
              </a:rPr>
              <a:t>”</a:t>
            </a:r>
            <a:endParaRPr lang="en-US" sz="2400">
              <a:latin typeface="Arial" charset="0"/>
            </a:endParaRPr>
          </a:p>
          <a:p>
            <a:pPr algn="ctr" eaLnBrk="1" hangingPunct="1">
              <a:lnSpc>
                <a:spcPct val="110000"/>
              </a:lnSpc>
              <a:buFont typeface="Wingdings" charset="0"/>
              <a:buNone/>
            </a:pPr>
            <a:r>
              <a:rPr lang="en-US" sz="2400">
                <a:latin typeface="Arial" charset="0"/>
              </a:rPr>
              <a:t>Is a misleading term </a:t>
            </a:r>
            <a:r>
              <a:rPr lang="en-US" sz="4000">
                <a:solidFill>
                  <a:srgbClr val="0070C0"/>
                </a:solidFill>
                <a:latin typeface="Arial" charset="0"/>
              </a:rPr>
              <a:t>(X)</a:t>
            </a:r>
          </a:p>
          <a:p>
            <a:pPr algn="ctr" eaLnBrk="1" hangingPunct="1">
              <a:lnSpc>
                <a:spcPct val="110000"/>
              </a:lnSpc>
              <a:buFont typeface="Wingdings" charset="0"/>
              <a:buNone/>
            </a:pPr>
            <a:endParaRPr lang="en-US" sz="2400">
              <a:latin typeface="Arial" charset="0"/>
            </a:endParaRPr>
          </a:p>
          <a:p>
            <a:pPr algn="ctr" eaLnBrk="1" hangingPunct="1">
              <a:lnSpc>
                <a:spcPct val="110000"/>
              </a:lnSpc>
              <a:buFont typeface="Wingdings" charset="0"/>
              <a:buNone/>
            </a:pPr>
            <a:r>
              <a:rPr lang="en-US" sz="2400">
                <a:latin typeface="Arial" charset="0"/>
              </a:rPr>
              <a:t>Replaced by </a:t>
            </a:r>
          </a:p>
          <a:p>
            <a:pPr algn="ctr" eaLnBrk="1" hangingPunct="1">
              <a:lnSpc>
                <a:spcPct val="110000"/>
              </a:lnSpc>
              <a:buFont typeface="Wingdings" charset="0"/>
              <a:buNone/>
            </a:pPr>
            <a:r>
              <a:rPr lang="ja-JP" altLang="en-US" sz="3600">
                <a:latin typeface="Arial" charset="0"/>
              </a:rPr>
              <a:t>“</a:t>
            </a:r>
            <a:r>
              <a:rPr lang="en-US" sz="3600">
                <a:solidFill>
                  <a:srgbClr val="C00000"/>
                </a:solidFill>
                <a:latin typeface="Arial" charset="0"/>
              </a:rPr>
              <a:t>Chronic Hepatitis B Virus Infection</a:t>
            </a:r>
            <a:r>
              <a:rPr lang="ja-JP" altLang="en-US" sz="3600">
                <a:solidFill>
                  <a:srgbClr val="C00000"/>
                </a:solidFill>
                <a:latin typeface="Arial" charset="0"/>
              </a:rPr>
              <a:t>”</a:t>
            </a:r>
            <a:endParaRPr lang="en-US" sz="3600">
              <a:solidFill>
                <a:srgbClr val="C00000"/>
              </a:solidFill>
              <a:latin typeface="Arial" charset="0"/>
            </a:endParaRPr>
          </a:p>
          <a:p>
            <a:pPr algn="ctr" eaLnBrk="1" hangingPunct="1">
              <a:lnSpc>
                <a:spcPct val="110000"/>
              </a:lnSpc>
              <a:buFont typeface="Wingdings" charset="0"/>
              <a:buNone/>
            </a:pPr>
            <a:endParaRPr lang="en-US" sz="2400">
              <a:latin typeface="Arial" charset="0"/>
            </a:endParaRPr>
          </a:p>
          <a:p>
            <a:pPr algn="ctr" eaLnBrk="1" hangingPunct="1">
              <a:lnSpc>
                <a:spcPct val="110000"/>
              </a:lnSpc>
              <a:buFont typeface="Wingdings" charset="0"/>
              <a:buNone/>
            </a:pPr>
            <a:r>
              <a:rPr lang="en-US" sz="1800" i="1">
                <a:latin typeface="Arial" charset="0"/>
              </a:rPr>
              <a:t>Ind J. Gastroenterol 1999; 18 : S15, JGH,   GE 2001,   J Hepatol 2003, Gastroenterology 2008,2009, 2009</a:t>
            </a:r>
            <a:endParaRPr lang="en-US" sz="1600" i="1">
              <a:latin typeface="Arial" charset="0"/>
            </a:endParaRPr>
          </a:p>
        </p:txBody>
      </p:sp>
      <p:pic>
        <p:nvPicPr>
          <p:cNvPr id="890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56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2"/>
          <p:cNvSpPr txBox="1">
            <a:spLocks noChangeArrowheads="1"/>
          </p:cNvSpPr>
          <p:nvPr/>
        </p:nvSpPr>
        <p:spPr bwMode="auto">
          <a:xfrm>
            <a:off x="3203848" y="-27384"/>
            <a:ext cx="4038600" cy="523875"/>
          </a:xfrm>
          <a:prstGeom prst="rect">
            <a:avLst/>
          </a:prstGeom>
          <a:noFill/>
          <a:ln w="9525">
            <a:noFill/>
            <a:miter lim="800000"/>
            <a:headEnd/>
            <a:tailEnd/>
          </a:ln>
        </p:spPr>
        <p:txBody>
          <a:bodyPr>
            <a:spAutoFit/>
          </a:bodyPr>
          <a:lstStyle/>
          <a:p>
            <a:pPr>
              <a:defRPr/>
            </a:pPr>
            <a:r>
              <a:rPr lang="en-US" sz="2800" b="1" dirty="0">
                <a:solidFill>
                  <a:srgbClr val="C00000"/>
                </a:solidFill>
                <a:latin typeface="+mj-lt"/>
                <a:ea typeface="+mn-ea"/>
              </a:rPr>
              <a:t>ILBS : Residents</a:t>
            </a: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1" y="6324600"/>
            <a:ext cx="62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Content Placeholder 4"/>
          <p:cNvSpPr>
            <a:spLocks noGrp="1"/>
          </p:cNvSpPr>
          <p:nvPr>
            <p:ph idx="1"/>
          </p:nvPr>
        </p:nvSpPr>
        <p:spPr/>
        <p:txBody>
          <a:bodyPr/>
          <a:lstStyle/>
          <a:p>
            <a:endParaRPr lang="en-US">
              <a:latin typeface="Calibri" charset="0"/>
            </a:endParaRPr>
          </a:p>
        </p:txBody>
      </p:sp>
      <p:pic>
        <p:nvPicPr>
          <p:cNvPr id="75781" name="Picture 1" descr="\\172.16.16.204\events\2014\JAN 14\09-01-14 (Annual Report Photo)\images\Group Shots\IMG_32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20688"/>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63688" y="6237312"/>
            <a:ext cx="5976664" cy="646331"/>
          </a:xfrm>
          <a:prstGeom prst="rect">
            <a:avLst/>
          </a:prstGeom>
          <a:solidFill>
            <a:srgbClr val="FCD5B5"/>
          </a:solidFill>
        </p:spPr>
        <p:txBody>
          <a:bodyPr wrap="square" rtlCol="0">
            <a:spAutoFit/>
          </a:bodyPr>
          <a:lstStyle/>
          <a:p>
            <a:r>
              <a:rPr lang="en-US" dirty="0" smtClean="0"/>
              <a:t>2015 = 87,000 patients, Nearly 12,000 Emergencies</a:t>
            </a:r>
          </a:p>
          <a:p>
            <a:r>
              <a:rPr lang="en-US" dirty="0" smtClean="0"/>
              <a:t>980 new OPD HBV patients   </a:t>
            </a:r>
            <a:endParaRPr lang="en-US" dirty="0"/>
          </a:p>
        </p:txBody>
      </p:sp>
    </p:spTree>
    <p:extLst>
      <p:ext uri="{BB962C8B-B14F-4D97-AF65-F5344CB8AC3E}">
        <p14:creationId xmlns:p14="http://schemas.microsoft.com/office/powerpoint/2010/main" val="36863004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685800" y="0"/>
            <a:ext cx="8001000" cy="1143000"/>
          </a:xfrm>
          <a:solidFill>
            <a:schemeClr val="bg1"/>
          </a:solidFill>
        </p:spPr>
        <p:txBody>
          <a:bodyPr/>
          <a:lstStyle/>
          <a:p>
            <a:pPr eaLnBrk="1" hangingPunct="1"/>
            <a:r>
              <a:rPr lang="en-GB" sz="3200" b="1" dirty="0">
                <a:solidFill>
                  <a:srgbClr val="C00000"/>
                </a:solidFill>
                <a:latin typeface="Calibri" charset="0"/>
              </a:rPr>
              <a:t>How to Write Diagnosis </a:t>
            </a:r>
            <a:r>
              <a:rPr lang="en-GB" sz="3200" b="1" dirty="0" smtClean="0">
                <a:solidFill>
                  <a:srgbClr val="C00000"/>
                </a:solidFill>
                <a:latin typeface="Calibri" charset="0"/>
              </a:rPr>
              <a:t>and Monitor a HBV </a:t>
            </a:r>
            <a:r>
              <a:rPr lang="en-GB" sz="3200" b="1" dirty="0">
                <a:solidFill>
                  <a:srgbClr val="C00000"/>
                </a:solidFill>
                <a:latin typeface="Calibri" charset="0"/>
              </a:rPr>
              <a:t>Infected Subject ?</a:t>
            </a:r>
          </a:p>
        </p:txBody>
      </p:sp>
      <p:sp>
        <p:nvSpPr>
          <p:cNvPr id="147458" name="Rectangle 3"/>
          <p:cNvSpPr>
            <a:spLocks noGrp="1" noChangeArrowheads="1"/>
          </p:cNvSpPr>
          <p:nvPr>
            <p:ph type="body" idx="1"/>
          </p:nvPr>
        </p:nvSpPr>
        <p:spPr>
          <a:xfrm>
            <a:off x="609600" y="1275928"/>
            <a:ext cx="8534400" cy="5105400"/>
          </a:xfrm>
        </p:spPr>
        <p:txBody>
          <a:bodyPr>
            <a:normAutofit lnSpcReduction="10000"/>
          </a:bodyPr>
          <a:lstStyle/>
          <a:p>
            <a:pPr eaLnBrk="1" hangingPunct="1"/>
            <a:r>
              <a:rPr lang="en-GB" sz="2400" b="1" dirty="0" smtClean="0">
                <a:latin typeface="Calibri" charset="0"/>
              </a:rPr>
              <a:t>Acute</a:t>
            </a:r>
            <a:r>
              <a:rPr lang="en-GB" sz="2400" dirty="0" smtClean="0">
                <a:latin typeface="Calibri" charset="0"/>
              </a:rPr>
              <a:t> or Chronic HBV </a:t>
            </a:r>
            <a:r>
              <a:rPr lang="en-GB" sz="2400" dirty="0">
                <a:latin typeface="Calibri" charset="0"/>
              </a:rPr>
              <a:t>or Reactivation of CHB</a:t>
            </a:r>
          </a:p>
          <a:p>
            <a:pPr eaLnBrk="1" hangingPunct="1"/>
            <a:r>
              <a:rPr lang="en-GB" sz="2400" dirty="0" smtClean="0">
                <a:latin typeface="Calibri" charset="0"/>
              </a:rPr>
              <a:t>Incidentally Detected Asymptomatic </a:t>
            </a:r>
            <a:r>
              <a:rPr lang="en-GB" sz="2400" dirty="0" err="1" smtClean="0">
                <a:latin typeface="Calibri" charset="0"/>
              </a:rPr>
              <a:t>HBsAg+ve</a:t>
            </a:r>
            <a:r>
              <a:rPr lang="en-GB" sz="2400" dirty="0" smtClean="0">
                <a:latin typeface="Calibri" charset="0"/>
              </a:rPr>
              <a:t> Subject </a:t>
            </a:r>
            <a:r>
              <a:rPr lang="en-GB" sz="2400" b="1" dirty="0" smtClean="0">
                <a:latin typeface="Calibri" charset="0"/>
              </a:rPr>
              <a:t>IDAHS </a:t>
            </a:r>
            <a:r>
              <a:rPr lang="en-GB" sz="2400" dirty="0">
                <a:latin typeface="Calibri" charset="0"/>
              </a:rPr>
              <a:t>: Chronic HBV Infection :    NO </a:t>
            </a:r>
            <a:r>
              <a:rPr lang="ja-JP" altLang="en-US" sz="2400" dirty="0">
                <a:solidFill>
                  <a:srgbClr val="0070C0"/>
                </a:solidFill>
                <a:latin typeface="Calibri" charset="0"/>
              </a:rPr>
              <a:t>“</a:t>
            </a:r>
            <a:r>
              <a:rPr lang="en-US" altLang="ja-JP" sz="2400" dirty="0">
                <a:solidFill>
                  <a:srgbClr val="0070C0"/>
                </a:solidFill>
                <a:latin typeface="Calibri" charset="0"/>
              </a:rPr>
              <a:t>Carrier</a:t>
            </a:r>
            <a:r>
              <a:rPr lang="ja-JP" altLang="en-US" sz="2400" dirty="0">
                <a:solidFill>
                  <a:srgbClr val="0070C0"/>
                </a:solidFill>
                <a:latin typeface="Calibri" charset="0"/>
              </a:rPr>
              <a:t>”</a:t>
            </a:r>
            <a:r>
              <a:rPr lang="en-US" altLang="ja-JP" sz="2400" dirty="0">
                <a:solidFill>
                  <a:srgbClr val="0070C0"/>
                </a:solidFill>
                <a:latin typeface="Calibri" charset="0"/>
              </a:rPr>
              <a:t>  </a:t>
            </a:r>
          </a:p>
          <a:p>
            <a:pPr eaLnBrk="1" hangingPunct="1">
              <a:lnSpc>
                <a:spcPct val="80000"/>
              </a:lnSpc>
            </a:pPr>
            <a:endParaRPr lang="en-GB" sz="2400" dirty="0">
              <a:latin typeface="Calibri" charset="0"/>
            </a:endParaRPr>
          </a:p>
          <a:p>
            <a:pPr eaLnBrk="1" hangingPunct="1">
              <a:lnSpc>
                <a:spcPct val="80000"/>
              </a:lnSpc>
            </a:pPr>
            <a:r>
              <a:rPr lang="en-GB" sz="2400" b="1" dirty="0">
                <a:latin typeface="Calibri" charset="0"/>
              </a:rPr>
              <a:t>Chronic hepatitis B (CHB)</a:t>
            </a:r>
            <a:r>
              <a:rPr lang="en-GB" sz="2400" dirty="0">
                <a:latin typeface="Calibri" charset="0"/>
              </a:rPr>
              <a:t>   -</a:t>
            </a:r>
            <a:endParaRPr lang="en-US" sz="2400" dirty="0">
              <a:solidFill>
                <a:srgbClr val="0070C0"/>
              </a:solidFill>
              <a:latin typeface="Calibri" charset="0"/>
            </a:endParaRPr>
          </a:p>
          <a:p>
            <a:pPr lvl="1" eaLnBrk="1" hangingPunct="1">
              <a:lnSpc>
                <a:spcPct val="80000"/>
              </a:lnSpc>
            </a:pPr>
            <a:r>
              <a:rPr lang="en-GB" sz="2000" dirty="0">
                <a:latin typeface="Calibri" charset="0"/>
              </a:rPr>
              <a:t>e+, (wild) ,  </a:t>
            </a:r>
            <a:r>
              <a:rPr lang="en-GB" sz="2000" dirty="0" smtClean="0">
                <a:latin typeface="Calibri" charset="0"/>
              </a:rPr>
              <a:t>          e</a:t>
            </a:r>
            <a:r>
              <a:rPr lang="en-GB" sz="2000" dirty="0">
                <a:latin typeface="Calibri" charset="0"/>
              </a:rPr>
              <a:t>- (mutant) 		 - </a:t>
            </a:r>
          </a:p>
          <a:p>
            <a:pPr lvl="1" eaLnBrk="1" hangingPunct="1">
              <a:lnSpc>
                <a:spcPct val="80000"/>
              </a:lnSpc>
            </a:pPr>
            <a:r>
              <a:rPr lang="en-GB" sz="2000" dirty="0">
                <a:latin typeface="Calibri" charset="0"/>
                <a:cs typeface="Arial" charset="0"/>
              </a:rPr>
              <a:t>ALT          	 -      </a:t>
            </a:r>
            <a:r>
              <a:rPr lang="en-GB" sz="2000" dirty="0" smtClean="0">
                <a:latin typeface="Calibri" charset="0"/>
                <a:cs typeface="Arial" charset="0"/>
              </a:rPr>
              <a:t>   ↑</a:t>
            </a:r>
            <a:r>
              <a:rPr lang="en-GB" sz="2000" dirty="0">
                <a:latin typeface="Calibri" charset="0"/>
                <a:cs typeface="Arial" charset="0"/>
              </a:rPr>
              <a:t>↑ /  N  </a:t>
            </a:r>
            <a:r>
              <a:rPr lang="en-GB" sz="2000" dirty="0" smtClean="0">
                <a:latin typeface="Calibri" charset="0"/>
                <a:cs typeface="Arial" charset="0"/>
              </a:rPr>
              <a:t>- every 4-6 months, &gt;48 IU/ml plan Rx </a:t>
            </a:r>
            <a:r>
              <a:rPr lang="en-GB" sz="2000" dirty="0">
                <a:latin typeface="Calibri" charset="0"/>
                <a:cs typeface="Arial" charset="0"/>
              </a:rPr>
              <a:t>	</a:t>
            </a:r>
          </a:p>
          <a:p>
            <a:pPr lvl="1" eaLnBrk="1" hangingPunct="1">
              <a:lnSpc>
                <a:spcPct val="80000"/>
              </a:lnSpc>
            </a:pPr>
            <a:r>
              <a:rPr lang="en-GB" sz="2000" dirty="0" smtClean="0">
                <a:latin typeface="Calibri" charset="0"/>
                <a:cs typeface="Arial" charset="0"/>
              </a:rPr>
              <a:t>Fibrosis                 5 </a:t>
            </a:r>
            <a:r>
              <a:rPr lang="en-GB" sz="2000" dirty="0">
                <a:latin typeface="Calibri" charset="0"/>
                <a:cs typeface="Arial" charset="0"/>
              </a:rPr>
              <a:t>/ </a:t>
            </a:r>
            <a:r>
              <a:rPr lang="en-GB" sz="2000" dirty="0" smtClean="0">
                <a:latin typeface="Calibri" charset="0"/>
                <a:cs typeface="Arial" charset="0"/>
              </a:rPr>
              <a:t>2,    </a:t>
            </a:r>
            <a:r>
              <a:rPr lang="en-GB" sz="2000" b="1" dirty="0" smtClean="0">
                <a:latin typeface="Calibri" charset="0"/>
                <a:cs typeface="Arial" charset="0"/>
              </a:rPr>
              <a:t>LSM – 8  Treat irrespective of ALT </a:t>
            </a:r>
            <a:endParaRPr lang="en-GB" sz="2000" b="1" dirty="0">
              <a:latin typeface="Calibri" charset="0"/>
              <a:cs typeface="Arial" charset="0"/>
            </a:endParaRPr>
          </a:p>
          <a:p>
            <a:pPr lvl="1" eaLnBrk="1" hangingPunct="1">
              <a:lnSpc>
                <a:spcPct val="80000"/>
              </a:lnSpc>
            </a:pPr>
            <a:r>
              <a:rPr lang="en-GB" sz="2000" dirty="0">
                <a:latin typeface="Calibri" charset="0"/>
                <a:cs typeface="Arial" charset="0"/>
              </a:rPr>
              <a:t>HBV DNA 	 -     </a:t>
            </a:r>
            <a:r>
              <a:rPr lang="en-GB" sz="2000" dirty="0" smtClean="0">
                <a:latin typeface="Calibri" charset="0"/>
                <a:cs typeface="Arial" charset="0"/>
              </a:rPr>
              <a:t>     </a:t>
            </a:r>
            <a:r>
              <a:rPr lang="en-GB" sz="2000" dirty="0">
                <a:latin typeface="Calibri" charset="0"/>
                <a:cs typeface="Arial" charset="0"/>
              </a:rPr>
              <a:t>IU/ml</a:t>
            </a:r>
          </a:p>
          <a:p>
            <a:pPr lvl="1" eaLnBrk="1" hangingPunct="1">
              <a:lnSpc>
                <a:spcPct val="80000"/>
              </a:lnSpc>
            </a:pPr>
            <a:r>
              <a:rPr lang="en-GB" sz="2000" dirty="0" err="1">
                <a:latin typeface="Calibri" charset="0"/>
                <a:cs typeface="Arial" charset="0"/>
              </a:rPr>
              <a:t>qHBsAg</a:t>
            </a:r>
            <a:r>
              <a:rPr lang="en-GB" sz="2000" dirty="0">
                <a:latin typeface="Calibri" charset="0"/>
                <a:cs typeface="Arial" charset="0"/>
              </a:rPr>
              <a:t>       </a:t>
            </a:r>
            <a:r>
              <a:rPr lang="en-GB" sz="2000" dirty="0" smtClean="0">
                <a:latin typeface="Calibri" charset="0"/>
                <a:cs typeface="Arial" charset="0"/>
              </a:rPr>
              <a:t>  </a:t>
            </a:r>
            <a:r>
              <a:rPr lang="en-GB" sz="2000" dirty="0">
                <a:latin typeface="Calibri" charset="0"/>
                <a:cs typeface="Arial" charset="0"/>
              </a:rPr>
              <a:t>-       IU/ml </a:t>
            </a:r>
          </a:p>
          <a:p>
            <a:pPr lvl="1" eaLnBrk="1" hangingPunct="1">
              <a:lnSpc>
                <a:spcPct val="80000"/>
              </a:lnSpc>
            </a:pPr>
            <a:r>
              <a:rPr lang="en-GB" sz="2000" dirty="0" smtClean="0">
                <a:latin typeface="Calibri" charset="0"/>
                <a:cs typeface="Arial" charset="0"/>
              </a:rPr>
              <a:t>Transmission </a:t>
            </a:r>
            <a:r>
              <a:rPr lang="en-GB" sz="2000" dirty="0">
                <a:latin typeface="Calibri" charset="0"/>
                <a:cs typeface="Arial" charset="0"/>
              </a:rPr>
              <a:t>-     </a:t>
            </a:r>
            <a:r>
              <a:rPr lang="en-GB" sz="2000" dirty="0" smtClean="0">
                <a:latin typeface="Calibri" charset="0"/>
                <a:cs typeface="Arial" charset="0"/>
              </a:rPr>
              <a:t>Perinatal</a:t>
            </a:r>
            <a:r>
              <a:rPr lang="en-GB" sz="2000" dirty="0">
                <a:latin typeface="Calibri" charset="0"/>
                <a:cs typeface="Arial" charset="0"/>
              </a:rPr>
              <a:t>/ horizontal</a:t>
            </a:r>
          </a:p>
          <a:p>
            <a:pPr lvl="1" eaLnBrk="1" hangingPunct="1">
              <a:lnSpc>
                <a:spcPct val="80000"/>
              </a:lnSpc>
            </a:pPr>
            <a:r>
              <a:rPr lang="en-GB" sz="2000" dirty="0" smtClean="0">
                <a:latin typeface="Calibri" charset="0"/>
                <a:cs typeface="Arial" charset="0"/>
              </a:rPr>
              <a:t>Imaging -               US </a:t>
            </a:r>
            <a:r>
              <a:rPr lang="en-GB" sz="2000" dirty="0">
                <a:latin typeface="Calibri" charset="0"/>
                <a:cs typeface="Arial" charset="0"/>
              </a:rPr>
              <a:t>../ CT …/ Varices </a:t>
            </a:r>
          </a:p>
          <a:p>
            <a:pPr lvl="1" eaLnBrk="1" hangingPunct="1">
              <a:lnSpc>
                <a:spcPct val="80000"/>
              </a:lnSpc>
            </a:pPr>
            <a:r>
              <a:rPr lang="en-GB" sz="2000" dirty="0" smtClean="0">
                <a:latin typeface="Calibri" charset="0"/>
                <a:cs typeface="Arial" charset="0"/>
              </a:rPr>
              <a:t>Treatment-           Antiviral</a:t>
            </a:r>
            <a:endParaRPr lang="en-GB" sz="2000" dirty="0">
              <a:latin typeface="Calibri" charset="0"/>
              <a:cs typeface="Arial" charset="0"/>
            </a:endParaRPr>
          </a:p>
          <a:p>
            <a:pPr eaLnBrk="1" hangingPunct="1"/>
            <a:r>
              <a:rPr lang="en-GB" sz="2400" dirty="0">
                <a:latin typeface="Calibri" charset="0"/>
                <a:cs typeface="Arial" charset="0"/>
              </a:rPr>
              <a:t>CLD-B – e+, e-  …….Compensated, decompensated, CPT</a:t>
            </a:r>
          </a:p>
          <a:p>
            <a:pPr eaLnBrk="1" hangingPunct="1"/>
            <a:r>
              <a:rPr lang="en-GB" sz="2400" dirty="0">
                <a:latin typeface="Calibri" charset="0"/>
                <a:cs typeface="Arial" charset="0"/>
              </a:rPr>
              <a:t>CLD- B  with  HCC</a:t>
            </a:r>
          </a:p>
          <a:p>
            <a:pPr eaLnBrk="1" hangingPunct="1"/>
            <a:endParaRPr lang="en-GB" sz="2000" dirty="0">
              <a:latin typeface="Calibri" charset="0"/>
              <a:cs typeface="Arial" charset="0"/>
            </a:endParaRPr>
          </a:p>
          <a:p>
            <a:pPr lvl="1" eaLnBrk="1" hangingPunct="1"/>
            <a:endParaRPr lang="en-GB" sz="1800" dirty="0">
              <a:latin typeface="Calibri" charset="0"/>
              <a:cs typeface="Arial" charset="0"/>
            </a:endParaRPr>
          </a:p>
        </p:txBody>
      </p:sp>
      <p:pic>
        <p:nvPicPr>
          <p:cNvPr id="14745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5" y="6254576"/>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6073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504D"/>
                </a:solidFill>
              </a:rPr>
              <a:t>Treatment of  </a:t>
            </a:r>
            <a:r>
              <a:rPr lang="en-US" b="1" dirty="0">
                <a:solidFill>
                  <a:srgbClr val="C0504D"/>
                </a:solidFill>
              </a:rPr>
              <a:t>HBV in 2016 </a:t>
            </a:r>
            <a:r>
              <a:rPr lang="en-US" b="1" dirty="0" smtClean="0">
                <a:solidFill>
                  <a:srgbClr val="C0504D"/>
                </a:solidFill>
              </a:rPr>
              <a:t>!</a:t>
            </a:r>
            <a:r>
              <a:rPr lang="en-US" b="1" dirty="0">
                <a:solidFill>
                  <a:srgbClr val="C0504D"/>
                </a:solidFill>
              </a:rPr>
              <a:t/>
            </a:r>
            <a:br>
              <a:rPr lang="en-US" b="1" dirty="0">
                <a:solidFill>
                  <a:srgbClr val="C0504D"/>
                </a:solidFill>
              </a:rPr>
            </a:br>
            <a:r>
              <a:rPr lang="en-US" dirty="0" smtClean="0">
                <a:solidFill>
                  <a:srgbClr val="C0504D"/>
                </a:solidFill>
              </a:rPr>
              <a:t> </a:t>
            </a:r>
            <a:endParaRPr lang="en-US" dirty="0">
              <a:solidFill>
                <a:srgbClr val="C0504D"/>
              </a:solidFill>
            </a:endParaRPr>
          </a:p>
        </p:txBody>
      </p:sp>
      <p:sp>
        <p:nvSpPr>
          <p:cNvPr id="3" name="Content Placeholder 2"/>
          <p:cNvSpPr>
            <a:spLocks noGrp="1"/>
          </p:cNvSpPr>
          <p:nvPr>
            <p:ph idx="1"/>
          </p:nvPr>
        </p:nvSpPr>
        <p:spPr/>
        <p:txBody>
          <a:bodyPr/>
          <a:lstStyle/>
          <a:p>
            <a:r>
              <a:rPr lang="en-US" b="1" dirty="0" smtClean="0"/>
              <a:t>Whom, Treat all or select </a:t>
            </a:r>
            <a:r>
              <a:rPr lang="en-US" b="1" dirty="0" smtClean="0"/>
              <a:t>!</a:t>
            </a:r>
          </a:p>
          <a:p>
            <a:r>
              <a:rPr lang="en-US" b="1" dirty="0" smtClean="0"/>
              <a:t>How </a:t>
            </a:r>
            <a:r>
              <a:rPr lang="en-US" b="1" dirty="0" smtClean="0"/>
              <a:t>to treat ! </a:t>
            </a:r>
            <a:endParaRPr lang="en-US" b="1" dirty="0" smtClean="0"/>
          </a:p>
          <a:p>
            <a:pPr lvl="1"/>
            <a:r>
              <a:rPr lang="en-US" b="1" dirty="0" smtClean="0"/>
              <a:t>Regimens</a:t>
            </a:r>
          </a:p>
          <a:p>
            <a:pPr lvl="1"/>
            <a:r>
              <a:rPr lang="en-US" b="1" dirty="0" smtClean="0"/>
              <a:t>Indications</a:t>
            </a:r>
          </a:p>
          <a:p>
            <a:pPr lvl="1"/>
            <a:r>
              <a:rPr lang="en-US" b="1" dirty="0" smtClean="0"/>
              <a:t>Contraindications</a:t>
            </a:r>
          </a:p>
          <a:p>
            <a:pPr lvl="1"/>
            <a:r>
              <a:rPr lang="en-US" b="1" dirty="0" smtClean="0"/>
              <a:t>Duration</a:t>
            </a:r>
            <a:endParaRPr lang="en-US" dirty="0" smtClean="0"/>
          </a:p>
          <a:p>
            <a:r>
              <a:rPr lang="en-US" b="1" dirty="0" smtClean="0"/>
              <a:t>New Options </a:t>
            </a:r>
            <a:endParaRPr lang="en-US" b="1" dirty="0"/>
          </a:p>
        </p:txBody>
      </p:sp>
      <p:pic>
        <p:nvPicPr>
          <p:cNvPr id="4" name="Picture 11" descr="ilb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0" y="6203776"/>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63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endParaRPr lang="en-US">
              <a:latin typeface="Calibri" charset="0"/>
            </a:endParaRPr>
          </a:p>
        </p:txBody>
      </p:sp>
      <p:pic>
        <p:nvPicPr>
          <p:cNvPr id="1146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19200"/>
            <a:ext cx="9036496" cy="357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PASL Logo.GIF"/>
          <p:cNvPicPr>
            <a:picLocks noChangeAspect="1"/>
          </p:cNvPicPr>
          <p:nvPr/>
        </p:nvPicPr>
        <p:blipFill>
          <a:blip r:embed="rId3" cstate="print"/>
          <a:srcRect/>
          <a:stretch>
            <a:fillRect/>
          </a:stretch>
        </p:blipFill>
        <p:spPr bwMode="auto">
          <a:xfrm>
            <a:off x="8542020" y="381000"/>
            <a:ext cx="601980" cy="609600"/>
          </a:xfrm>
          <a:prstGeom prst="rect">
            <a:avLst/>
          </a:prstGeom>
          <a:noFill/>
          <a:ln w="9525">
            <a:noFill/>
            <a:miter lim="800000"/>
            <a:headEnd/>
            <a:tailEnd/>
          </a:ln>
        </p:spPr>
      </p:pic>
      <p:pic>
        <p:nvPicPr>
          <p:cNvPr id="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25" y="6326584"/>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794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191345" y="284456"/>
            <a:ext cx="6476999" cy="120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ASSESMENT </a:t>
            </a: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OF PERSONS WITH CHRONIC HBV INFECTION </a:t>
            </a:r>
          </a:p>
          <a:p>
            <a:pPr lvl="0" fontAlgn="base">
              <a:spcBef>
                <a:spcPct val="0"/>
              </a:spcBef>
              <a:spcAft>
                <a:spcPct val="0"/>
              </a:spcAft>
            </a:pPr>
            <a:r>
              <a:rPr lang="en-US" sz="2400" b="1" dirty="0" smtClean="0">
                <a:solidFill>
                  <a:srgbClr val="C00000"/>
                </a:solidFill>
                <a:latin typeface="Arial" pitchFamily="34" charset="0"/>
                <a:ea typeface="PMingLiU" pitchFamily="18" charset="-120"/>
                <a:cs typeface="Arial" pitchFamily="34" charset="0"/>
              </a:rPr>
              <a:t>	</a:t>
            </a:r>
            <a:endParaRPr kumimoji="0" lang="en-US" b="1" i="1" u="none" strike="noStrike" cap="none" normalizeH="0" baseline="0" dirty="0" smtClean="0">
              <a:ln>
                <a:noFill/>
              </a:ln>
              <a:solidFill>
                <a:srgbClr val="C00000"/>
              </a:solidFill>
              <a:effectLst/>
              <a:latin typeface="Arial" pitchFamily="34" charset="0"/>
              <a:cs typeface="Arial" pitchFamily="34" charset="0"/>
            </a:endParaRPr>
          </a:p>
        </p:txBody>
      </p:sp>
      <p:sp>
        <p:nvSpPr>
          <p:cNvPr id="21506" name="Rectangle 2"/>
          <p:cNvSpPr>
            <a:spLocks noChangeArrowheads="1"/>
          </p:cNvSpPr>
          <p:nvPr/>
        </p:nvSpPr>
        <p:spPr bwMode="auto">
          <a:xfrm>
            <a:off x="685800" y="2684677"/>
            <a:ext cx="7846640"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lang="en-US" sz="2800" dirty="0">
                <a:latin typeface="Arial" pitchFamily="34" charset="0"/>
                <a:ea typeface="PMingLiU" pitchFamily="18" charset="-120"/>
                <a:cs typeface="Arial" pitchFamily="34" charset="0"/>
              </a:rPr>
              <a:t>P</a:t>
            </a:r>
            <a:r>
              <a:rPr kumimoji="0" lang="en-US" sz="2800" i="0" u="none" strike="noStrike" cap="none" normalizeH="0" baseline="0" dirty="0" smtClean="0">
                <a:ln>
                  <a:noFill/>
                </a:ln>
                <a:effectLst/>
                <a:latin typeface="Arial" pitchFamily="34" charset="0"/>
                <a:ea typeface="PMingLiU" pitchFamily="18" charset="-120"/>
                <a:cs typeface="Arial" pitchFamily="34" charset="0"/>
              </a:rPr>
              <a:t>erinatal/horizontal, signs, LFT,</a:t>
            </a:r>
            <a:r>
              <a:rPr kumimoji="0" lang="en-US" sz="2800" i="0" u="none" strike="noStrike" cap="none" normalizeH="0" dirty="0" smtClean="0">
                <a:ln>
                  <a:noFill/>
                </a:ln>
                <a:effectLst/>
                <a:latin typeface="Arial" pitchFamily="34" charset="0"/>
                <a:ea typeface="PMingLiU" pitchFamily="18" charset="-120"/>
                <a:cs typeface="Arial" pitchFamily="34" charset="0"/>
              </a:rPr>
              <a:t>  US</a:t>
            </a: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 </a:t>
            </a:r>
            <a:r>
              <a:rPr kumimoji="0" lang="en-GB" altLang="zh-TW" sz="2800" i="0" u="none" strike="noStrike" cap="none" normalizeH="0" baseline="0" dirty="0" smtClean="0">
                <a:ln>
                  <a:noFill/>
                </a:ln>
                <a:effectLst/>
                <a:latin typeface="Arial" pitchFamily="34" charset="0"/>
                <a:ea typeface="PMingLiU" pitchFamily="18" charset="-120"/>
                <a:cs typeface="Arial" pitchFamily="34" charset="0"/>
              </a:rPr>
              <a:t>[</a:t>
            </a:r>
            <a:r>
              <a:rPr kumimoji="0" lang="ms-MY" altLang="zh-TW" sz="2800" i="0" u="none" strike="noStrike" cap="none" normalizeH="0" baseline="0" dirty="0" smtClean="0">
                <a:ln>
                  <a:noFill/>
                </a:ln>
                <a:effectLst/>
                <a:latin typeface="Arial" pitchFamily="34" charset="0"/>
                <a:ea typeface="AdvEPSTIM"/>
                <a:cs typeface="Arial" pitchFamily="34" charset="0"/>
              </a:rPr>
              <a:t>A1].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600" i="0" u="none" strike="noStrike" cap="none" normalizeH="0" baseline="0" dirty="0" smtClean="0">
              <a:ln>
                <a:noFill/>
              </a:ln>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TW" sz="2800" i="0" u="none" strike="noStrike" cap="none" normalizeH="0" baseline="0" dirty="0" err="1" smtClean="0">
                <a:ln>
                  <a:noFill/>
                </a:ln>
                <a:effectLst/>
                <a:latin typeface="Arial" pitchFamily="34" charset="0"/>
                <a:ea typeface="PMingLiU" pitchFamily="18" charset="-120"/>
                <a:cs typeface="Arial" pitchFamily="34" charset="0"/>
              </a:rPr>
              <a:t>qHBV</a:t>
            </a: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 DNA:</a:t>
            </a:r>
            <a:r>
              <a:rPr kumimoji="0" lang="en-US" altLang="zh-TW" sz="2800" i="0" u="none" strike="noStrike" cap="none" normalizeH="0" dirty="0" smtClean="0">
                <a:ln>
                  <a:noFill/>
                </a:ln>
                <a:effectLst/>
                <a:latin typeface="Arial" pitchFamily="34" charset="0"/>
                <a:ea typeface="PMingLiU" pitchFamily="18" charset="-120"/>
                <a:cs typeface="Arial" pitchFamily="34" charset="0"/>
              </a:rPr>
              <a:t> </a:t>
            </a: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diagnosis, start, monitor</a:t>
            </a:r>
            <a:r>
              <a:rPr kumimoji="0" lang="en-US" altLang="zh-TW" sz="2800" i="0" u="none" strike="noStrike" cap="none" normalizeH="0" dirty="0" smtClean="0">
                <a:ln>
                  <a:noFill/>
                </a:ln>
                <a:effectLst/>
                <a:latin typeface="Arial" pitchFamily="34" charset="0"/>
                <a:ea typeface="PMingLiU" pitchFamily="18" charset="-120"/>
                <a:cs typeface="Arial" pitchFamily="34" charset="0"/>
              </a:rPr>
              <a:t> Rx</a:t>
            </a: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 [A1].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6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600" i="0" u="none" strike="noStrike" cap="none" normalizeH="0" baseline="0" dirty="0" smtClean="0">
              <a:ln>
                <a:noFill/>
              </a:ln>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Fibrosis stage: </a:t>
            </a:r>
            <a:r>
              <a:rPr lang="en-US" altLang="zh-TW" sz="2800" dirty="0">
                <a:latin typeface="Arial" pitchFamily="34" charset="0"/>
                <a:ea typeface="PMingLiU" pitchFamily="18" charset="-120"/>
                <a:cs typeface="Arial" pitchFamily="34" charset="0"/>
              </a:rPr>
              <a:t>I</a:t>
            </a:r>
            <a:r>
              <a:rPr kumimoji="0" lang="en-US" altLang="zh-TW" sz="2800" i="0" u="none" strike="noStrike" cap="none" normalizeH="0" baseline="0" dirty="0" smtClean="0">
                <a:ln>
                  <a:noFill/>
                </a:ln>
                <a:effectLst/>
                <a:latin typeface="Arial" pitchFamily="34" charset="0"/>
                <a:ea typeface="PMingLiU" pitchFamily="18" charset="-120"/>
                <a:cs typeface="Arial" pitchFamily="34" charset="0"/>
              </a:rPr>
              <a:t>dentify whom to treat ! [AI]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200" i="0" u="none" strike="noStrike" cap="none" normalizeH="0" baseline="0" dirty="0" smtClean="0">
              <a:ln>
                <a:noFill/>
              </a:ln>
              <a:effectLst/>
              <a:latin typeface="Arial" pitchFamily="34" charset="0"/>
              <a:cs typeface="Arial" pitchFamily="34" charset="0"/>
            </a:endParaRPr>
          </a:p>
        </p:txBody>
      </p:sp>
      <p:pic>
        <p:nvPicPr>
          <p:cNvPr id="6"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8"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1057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51385" y="487977"/>
            <a:ext cx="647699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ASSESMENT </a:t>
            </a: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OF PERSONS WITH CHRONIC HBV</a:t>
            </a:r>
            <a:r>
              <a:rPr lang="en-US" sz="2400" b="1" dirty="0">
                <a:solidFill>
                  <a:srgbClr val="C00000"/>
                </a:solidFill>
                <a:latin typeface="Arial" pitchFamily="34" charset="0"/>
                <a:ea typeface="PMingLiU" pitchFamily="18" charset="-120"/>
                <a:cs typeface="Arial" pitchFamily="34" charset="0"/>
              </a:rPr>
              <a:t> </a:t>
            </a: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INFECTION</a:t>
            </a:r>
            <a:endParaRPr kumimoji="0" lang="en-US" sz="2000" b="1" i="1"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21506" name="Rectangle 2"/>
          <p:cNvSpPr>
            <a:spLocks noChangeArrowheads="1"/>
          </p:cNvSpPr>
          <p:nvPr/>
        </p:nvSpPr>
        <p:spPr bwMode="auto">
          <a:xfrm>
            <a:off x="762000" y="1725573"/>
            <a:ext cx="7543800" cy="455509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TW" sz="3200" b="1" i="0" u="none" strike="noStrike" cap="none" normalizeH="0" baseline="0" dirty="0" smtClean="0">
                <a:ln>
                  <a:noFill/>
                </a:ln>
                <a:effectLst/>
                <a:latin typeface="Times New Roman" pitchFamily="18" charset="0"/>
                <a:ea typeface="PMingLiU" pitchFamily="18" charset="-120"/>
                <a:cs typeface="Times New Roman" pitchFamily="18" charset="0"/>
              </a:rPr>
              <a:t>Liver biopsy: </a:t>
            </a:r>
            <a:r>
              <a:rPr kumimoji="0" lang="en-US" altLang="zh-TW" sz="3200" i="0" u="none" strike="noStrike" cap="none" normalizeH="0" baseline="0" dirty="0" smtClean="0">
                <a:ln>
                  <a:noFill/>
                </a:ln>
                <a:effectLst/>
                <a:latin typeface="Times New Roman" pitchFamily="18" charset="0"/>
                <a:ea typeface="PMingLiU" pitchFamily="18" charset="-120"/>
                <a:cs typeface="Times New Roman" pitchFamily="18" charset="0"/>
              </a:rPr>
              <a:t>stage fibrosis/ grade activity, </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high viral load, </a:t>
            </a:r>
            <a:r>
              <a:rPr kumimoji="0" lang="en-US" altLang="zh-TW" sz="3200" i="0" u="none" strike="noStrike" cap="none" normalizeH="0" baseline="0" dirty="0" smtClean="0">
                <a:ln>
                  <a:noFill/>
                </a:ln>
                <a:effectLst/>
                <a:latin typeface="Times New Roman" pitchFamily="18" charset="0"/>
                <a:ea typeface="PMingLiU" pitchFamily="18" charset="-120"/>
                <a:cs typeface="Times New Roman" pitchFamily="18" charset="0"/>
              </a:rPr>
              <a:t>N </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or</a:t>
            </a:r>
            <a:r>
              <a:rPr kumimoji="0" lang="en-US" altLang="zh-TW" sz="3200" i="0" u="none" strike="noStrike" cap="none" normalizeH="0" baseline="0" dirty="0" smtClean="0">
                <a:ln>
                  <a:noFill/>
                </a:ln>
                <a:effectLst/>
                <a:latin typeface="Times New Roman" pitchFamily="18" charset="0"/>
                <a:ea typeface="PMingLiU" pitchFamily="18" charset="-120"/>
                <a:cs typeface="Times New Roman" pitchFamily="18" charset="0"/>
              </a:rPr>
              <a:t> </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minimally raised ALT, no</a:t>
            </a:r>
            <a:r>
              <a:rPr kumimoji="0" lang="en-US" altLang="zh-TW" sz="3200" i="0" u="none" strike="noStrike" cap="none" normalizeH="0" dirty="0" smtClean="0">
                <a:ln>
                  <a:noFill/>
                </a:ln>
                <a:effectLst/>
                <a:latin typeface="Times New Roman" pitchFamily="18" charset="0"/>
                <a:ea typeface="AdvPTimes" charset="-128"/>
                <a:cs typeface="Times New Roman" pitchFamily="18" charset="0"/>
              </a:rPr>
              <a:t> </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cirrhosis</a:t>
            </a:r>
            <a:r>
              <a:rPr kumimoji="0" lang="en-US" altLang="zh-TW" sz="3200" i="0" u="none" strike="noStrike" cap="none" normalizeH="0" baseline="0" dirty="0" smtClean="0">
                <a:ln>
                  <a:noFill/>
                </a:ln>
                <a:effectLst/>
                <a:latin typeface="Times New Roman" pitchFamily="18" charset="0"/>
                <a:ea typeface="PMingLiU" pitchFamily="18" charset="-120"/>
                <a:cs typeface="Times New Roman" pitchFamily="18" charset="0"/>
              </a:rPr>
              <a:t>.</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 (</a:t>
            </a:r>
            <a:r>
              <a:rPr kumimoji="0" lang="en-US" altLang="zh-TW" sz="3200" i="0" u="none" strike="noStrike" cap="none" normalizeH="0" baseline="0" dirty="0" smtClean="0">
                <a:ln>
                  <a:noFill/>
                </a:ln>
                <a:effectLst/>
                <a:latin typeface="Times New Roman" pitchFamily="18" charset="0"/>
                <a:ea typeface="PMingLiU" pitchFamily="18" charset="-120"/>
                <a:cs typeface="Times New Roman" pitchFamily="18" charset="0"/>
              </a:rPr>
              <a:t>AI</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Arial"/>
              <a:buChar char="•"/>
              <a:tabLst/>
            </a:pPr>
            <a:endParaRPr lang="en-US" altLang="zh-TW" sz="3200" dirty="0">
              <a:latin typeface="Times New Roman" pitchFamily="18" charset="0"/>
              <a:ea typeface="AdvPTimes"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TW" sz="3200" i="0" u="none" strike="noStrike" cap="none" normalizeH="0" baseline="0" dirty="0" err="1" smtClean="0">
                <a:ln>
                  <a:noFill/>
                </a:ln>
                <a:effectLst/>
                <a:latin typeface="Times New Roman" pitchFamily="18" charset="0"/>
                <a:ea typeface="AdvPTimes" charset="-128"/>
                <a:cs typeface="Times New Roman" pitchFamily="18" charset="0"/>
              </a:rPr>
              <a:t>Fibroscan</a:t>
            </a:r>
            <a:r>
              <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rPr>
              <a:t> &gt;8 </a:t>
            </a:r>
            <a:r>
              <a:rPr kumimoji="0" lang="en-US" altLang="zh-TW" sz="3200" i="0" u="none" strike="noStrike" cap="none" normalizeH="0" baseline="0" dirty="0" err="1" smtClean="0">
                <a:ln>
                  <a:noFill/>
                </a:ln>
                <a:effectLst/>
                <a:latin typeface="Times New Roman" pitchFamily="18" charset="0"/>
                <a:ea typeface="AdvPTimes" charset="-128"/>
                <a:cs typeface="Times New Roman" pitchFamily="18" charset="0"/>
              </a:rPr>
              <a:t>KPa</a:t>
            </a:r>
            <a:endPar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3200" i="0" u="none" strike="noStrike" cap="none" normalizeH="0" baseline="0" dirty="0" smtClean="0">
              <a:ln>
                <a:noFill/>
              </a:ln>
              <a:effectLst/>
              <a:latin typeface="Times New Roman" pitchFamily="18" charset="0"/>
              <a:ea typeface="AdvPTimes" charset="-128"/>
              <a:cs typeface="Times New Roman" pitchFamily="18" charset="0"/>
            </a:endParaRPr>
          </a:p>
          <a:p>
            <a:pPr lvl="0" eaLnBrk="0" fontAlgn="base" hangingPunct="0">
              <a:spcBef>
                <a:spcPct val="0"/>
              </a:spcBef>
              <a:spcAft>
                <a:spcPct val="0"/>
              </a:spcAft>
            </a:pPr>
            <a:endParaRPr lang="en-US" altLang="zh-TW" dirty="0" smtClean="0">
              <a:latin typeface="Arial" pitchFamily="34" charset="0"/>
              <a:cs typeface="Arial" pitchFamily="34" charset="0"/>
            </a:endParaRPr>
          </a:p>
          <a:p>
            <a:pPr marL="342900" lvl="0" indent="-342900" eaLnBrk="0" fontAlgn="base" hangingPunct="0">
              <a:spcBef>
                <a:spcPct val="0"/>
              </a:spcBef>
              <a:spcAft>
                <a:spcPct val="0"/>
              </a:spcAft>
              <a:buFont typeface="Arial"/>
              <a:buChar char="•"/>
            </a:pPr>
            <a:r>
              <a:rPr lang="en-US" altLang="zh-TW" sz="3200" dirty="0" smtClean="0">
                <a:latin typeface="Times New Roman" pitchFamily="18" charset="0"/>
                <a:ea typeface="PMingLiU" pitchFamily="18" charset="-120"/>
                <a:cs typeface="Times New Roman" pitchFamily="18" charset="0"/>
              </a:rPr>
              <a:t>Risk calculators </a:t>
            </a:r>
            <a:r>
              <a:rPr lang="en-US" altLang="zh-TW" sz="3200" dirty="0" smtClean="0">
                <a:latin typeface="Calibri" pitchFamily="34" charset="0"/>
                <a:ea typeface="AdvPTimes" charset="-128"/>
                <a:cs typeface="Times New Roman" pitchFamily="18" charset="0"/>
              </a:rPr>
              <a:t>to assess HCC risk on Rx [B2]</a:t>
            </a:r>
          </a:p>
          <a:p>
            <a:pPr lvl="0" eaLnBrk="0" fontAlgn="base" hangingPunct="0">
              <a:spcBef>
                <a:spcPct val="0"/>
              </a:spcBef>
              <a:spcAft>
                <a:spcPct val="0"/>
              </a:spcAft>
            </a:pPr>
            <a:endParaRPr lang="en-US" altLang="zh-TW" dirty="0" smtClean="0">
              <a:latin typeface="Arial" pitchFamily="34" charset="0"/>
              <a:cs typeface="Arial" pitchFamily="34" charset="0"/>
            </a:endParaRPr>
          </a:p>
        </p:txBody>
      </p:sp>
      <p:pic>
        <p:nvPicPr>
          <p:cNvPr id="6"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8"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742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b="1" dirty="0" smtClean="0">
                <a:solidFill>
                  <a:srgbClr val="C00000"/>
                </a:solidFill>
              </a:rPr>
              <a:t>Treatment of HBV: </a:t>
            </a:r>
            <a:r>
              <a:rPr lang="en-US" b="1" dirty="0">
                <a:solidFill>
                  <a:srgbClr val="C00000"/>
                </a:solidFill>
              </a:rPr>
              <a:t>Basis </a:t>
            </a:r>
            <a:endParaRPr lang="en-US" b="1" dirty="0" smtClean="0">
              <a:solidFill>
                <a:srgbClr val="C00000"/>
              </a:solidFill>
            </a:endParaRPr>
          </a:p>
        </p:txBody>
      </p:sp>
      <p:sp>
        <p:nvSpPr>
          <p:cNvPr id="106499" name="Content Placeholder 2"/>
          <p:cNvSpPr>
            <a:spLocks noGrp="1"/>
          </p:cNvSpPr>
          <p:nvPr>
            <p:ph idx="1"/>
          </p:nvPr>
        </p:nvSpPr>
        <p:spPr>
          <a:xfrm>
            <a:off x="990600" y="1905000"/>
            <a:ext cx="7467600" cy="4525963"/>
          </a:xfrm>
        </p:spPr>
        <p:txBody>
          <a:bodyPr/>
          <a:lstStyle/>
          <a:p>
            <a:pPr>
              <a:lnSpc>
                <a:spcPct val="150000"/>
              </a:lnSpc>
            </a:pPr>
            <a:r>
              <a:rPr lang="en-IN" dirty="0" smtClean="0"/>
              <a:t>Virus –				qHBV DNA </a:t>
            </a:r>
          </a:p>
          <a:p>
            <a:pPr>
              <a:lnSpc>
                <a:spcPct val="150000"/>
              </a:lnSpc>
            </a:pPr>
            <a:r>
              <a:rPr lang="en-IN" dirty="0" smtClean="0"/>
              <a:t>Hepatic inflammation -  ALT</a:t>
            </a:r>
          </a:p>
          <a:p>
            <a:pPr>
              <a:lnSpc>
                <a:spcPct val="150000"/>
              </a:lnSpc>
            </a:pPr>
            <a:r>
              <a:rPr lang="en-IN" dirty="0"/>
              <a:t>F</a:t>
            </a:r>
            <a:r>
              <a:rPr lang="en-IN" dirty="0" smtClean="0"/>
              <a:t>ibrosis/disease –        </a:t>
            </a:r>
            <a:r>
              <a:rPr lang="en-IN" dirty="0" smtClean="0"/>
              <a:t>Liver </a:t>
            </a:r>
            <a:r>
              <a:rPr lang="en-IN" dirty="0" smtClean="0"/>
              <a:t>Bx/ LSM</a:t>
            </a:r>
            <a:endParaRPr lang="en-US" dirty="0" smtClean="0"/>
          </a:p>
        </p:txBody>
      </p:sp>
      <p:pic>
        <p:nvPicPr>
          <p:cNvPr id="5"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6"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975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1571604" y="214290"/>
            <a:ext cx="6264696" cy="523220"/>
          </a:xfrm>
          <a:prstGeom prst="rect">
            <a:avLst/>
          </a:prstGeom>
          <a:noFill/>
        </p:spPr>
        <p:txBody>
          <a:bodyPr wrap="square" rtlCol="0">
            <a:spAutoFit/>
          </a:bodyPr>
          <a:lstStyle/>
          <a:p>
            <a:pPr algn="ctr" latinLnBrk="1">
              <a:defRPr/>
            </a:pPr>
            <a:r>
              <a:rPr lang="en-US" altLang="ko-KR" sz="2800" b="1" dirty="0" smtClean="0">
                <a:solidFill>
                  <a:srgbClr val="C00000"/>
                </a:solidFill>
                <a:latin typeface="Arial Narrow" panose="020B0606020202030204" pitchFamily="34" charset="0"/>
              </a:rPr>
              <a:t>Goal of Therapy : HBV </a:t>
            </a:r>
            <a:r>
              <a:rPr lang="en-US" altLang="ko-KR" sz="2800" b="1" dirty="0" smtClean="0">
                <a:solidFill>
                  <a:srgbClr val="C00000"/>
                </a:solidFill>
                <a:latin typeface="Arial Narrow" panose="020B0606020202030204" pitchFamily="34" charset="0"/>
              </a:rPr>
              <a:t>Cure?</a:t>
            </a:r>
            <a:endParaRPr lang="en-US" altLang="ko-KR" sz="2800" b="1" dirty="0">
              <a:solidFill>
                <a:srgbClr val="C00000"/>
              </a:solidFill>
              <a:latin typeface="Arial Narrow" panose="020B0606020202030204" pitchFamily="34" charset="0"/>
            </a:endParaRPr>
          </a:p>
        </p:txBody>
      </p:sp>
      <p:graphicFrame>
        <p:nvGraphicFramePr>
          <p:cNvPr id="2" name="표 1"/>
          <p:cNvGraphicFramePr>
            <a:graphicFrameLocks noGrp="1"/>
          </p:cNvGraphicFramePr>
          <p:nvPr>
            <p:extLst>
              <p:ext uri="{D42A27DB-BD31-4B8C-83A1-F6EECF244321}">
                <p14:modId xmlns:p14="http://schemas.microsoft.com/office/powerpoint/2010/main" val="1000047801"/>
              </p:ext>
            </p:extLst>
          </p:nvPr>
        </p:nvGraphicFramePr>
        <p:xfrm>
          <a:off x="356588" y="908720"/>
          <a:ext cx="8358816" cy="5188002"/>
        </p:xfrm>
        <a:graphic>
          <a:graphicData uri="http://schemas.openxmlformats.org/drawingml/2006/table">
            <a:tbl>
              <a:tblPr firstRow="1" bandRow="1">
                <a:tableStyleId>{6E25E649-3F16-4E02-A733-19D2CDBF48F0}</a:tableStyleId>
              </a:tblPr>
              <a:tblGrid>
                <a:gridCol w="3238100"/>
                <a:gridCol w="2485053"/>
                <a:gridCol w="2635663"/>
              </a:tblGrid>
              <a:tr h="804075">
                <a:tc>
                  <a:txBody>
                    <a:bodyPr/>
                    <a:lstStyle/>
                    <a:p>
                      <a:pPr latinLnBrk="1"/>
                      <a:r>
                        <a:rPr lang="en-US" altLang="ko-KR" sz="2000" dirty="0" smtClean="0">
                          <a:solidFill>
                            <a:schemeClr val="tx1"/>
                          </a:solidFill>
                        </a:rPr>
                        <a:t>Parameter</a:t>
                      </a:r>
                      <a:endParaRPr lang="ko-KR" altLang="en-US" sz="2000" dirty="0">
                        <a:solidFill>
                          <a:schemeClr val="tx1"/>
                        </a:solidFill>
                        <a:latin typeface="Arial Narrow" panose="020B0606020202030204" pitchFamily="34" charset="0"/>
                      </a:endParaRPr>
                    </a:p>
                  </a:txBody>
                  <a:tcPr anchor="ctr">
                    <a:solidFill>
                      <a:schemeClr val="accent6">
                        <a:lumMod val="40000"/>
                        <a:lumOff val="60000"/>
                      </a:schemeClr>
                    </a:solidFill>
                  </a:tcPr>
                </a:tc>
                <a:tc>
                  <a:txBody>
                    <a:bodyPr/>
                    <a:lstStyle/>
                    <a:p>
                      <a:pPr latinLnBrk="1"/>
                      <a:r>
                        <a:rPr lang="en-US" altLang="ko-KR" sz="2000" dirty="0" smtClean="0">
                          <a:solidFill>
                            <a:schemeClr val="tx1"/>
                          </a:solidFill>
                        </a:rPr>
                        <a:t>Absolute cure </a:t>
                      </a:r>
                    </a:p>
                    <a:p>
                      <a:pPr latinLnBrk="1"/>
                      <a:r>
                        <a:rPr lang="en-US" altLang="ko-KR" sz="2000" dirty="0" smtClean="0">
                          <a:solidFill>
                            <a:schemeClr val="tx1"/>
                          </a:solidFill>
                        </a:rPr>
                        <a:t>(eradication)</a:t>
                      </a:r>
                      <a:endParaRPr lang="ko-KR" altLang="en-US" sz="2000" dirty="0">
                        <a:solidFill>
                          <a:schemeClr val="tx1"/>
                        </a:solidFill>
                        <a:latin typeface="Arial Narrow" panose="020B0606020202030204" pitchFamily="34" charset="0"/>
                      </a:endParaRPr>
                    </a:p>
                  </a:txBody>
                  <a:tcPr anchor="ctr">
                    <a:solidFill>
                      <a:schemeClr val="accent6">
                        <a:lumMod val="40000"/>
                        <a:lumOff val="60000"/>
                      </a:schemeClr>
                    </a:solidFill>
                  </a:tcPr>
                </a:tc>
                <a:tc>
                  <a:txBody>
                    <a:bodyPr/>
                    <a:lstStyle/>
                    <a:p>
                      <a:pPr latinLnBrk="1"/>
                      <a:r>
                        <a:rPr lang="en-US" altLang="ko-KR" sz="2000" dirty="0" smtClean="0">
                          <a:solidFill>
                            <a:schemeClr val="tx1"/>
                          </a:solidFill>
                        </a:rPr>
                        <a:t>Clinical or Functional cure</a:t>
                      </a:r>
                      <a:endParaRPr lang="ko-KR" altLang="en-US" sz="2000" dirty="0">
                        <a:solidFill>
                          <a:schemeClr val="tx1"/>
                        </a:solidFill>
                        <a:latin typeface="Arial Narrow" panose="020B0606020202030204" pitchFamily="34" charset="0"/>
                      </a:endParaRPr>
                    </a:p>
                  </a:txBody>
                  <a:tcPr anchor="ctr">
                    <a:solidFill>
                      <a:schemeClr val="accent6">
                        <a:lumMod val="40000"/>
                        <a:lumOff val="60000"/>
                      </a:schemeClr>
                    </a:solidFill>
                  </a:tcPr>
                </a:tc>
              </a:tr>
              <a:tr h="585291">
                <a:tc>
                  <a:txBody>
                    <a:bodyPr/>
                    <a:lstStyle/>
                    <a:p>
                      <a:pPr latinLnBrk="1"/>
                      <a:r>
                        <a:rPr lang="en-US" altLang="ko-KR" b="1" dirty="0" smtClean="0">
                          <a:solidFill>
                            <a:schemeClr val="tx2">
                              <a:lumMod val="50000"/>
                            </a:schemeClr>
                          </a:solidFill>
                          <a:latin typeface="Arial Narrow" panose="020B0606020202030204" pitchFamily="34" charset="0"/>
                        </a:rPr>
                        <a:t>Viral</a:t>
                      </a:r>
                      <a:r>
                        <a:rPr lang="en-US" altLang="ko-KR" b="1" baseline="0" dirty="0" smtClean="0">
                          <a:solidFill>
                            <a:schemeClr val="tx2">
                              <a:lumMod val="50000"/>
                            </a:schemeClr>
                          </a:solidFill>
                          <a:latin typeface="Arial Narrow" panose="020B0606020202030204" pitchFamily="34" charset="0"/>
                        </a:rPr>
                        <a:t> load</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 </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a:t>
                      </a:r>
                      <a:endParaRPr lang="ko-KR" altLang="en-US" dirty="0">
                        <a:latin typeface="Arial Narrow" panose="020B0606020202030204" pitchFamily="34" charset="0"/>
                      </a:endParaRPr>
                    </a:p>
                  </a:txBody>
                  <a:tcPr anchor="ctr"/>
                </a:tc>
              </a:tr>
              <a:tr h="474927">
                <a:tc>
                  <a:txBody>
                    <a:bodyPr/>
                    <a:lstStyle/>
                    <a:p>
                      <a:pPr latinLnBrk="1"/>
                      <a:r>
                        <a:rPr lang="en-US" altLang="ko-KR" b="1" dirty="0" err="1" smtClean="0">
                          <a:solidFill>
                            <a:schemeClr val="tx2">
                              <a:lumMod val="50000"/>
                            </a:schemeClr>
                          </a:solidFill>
                          <a:latin typeface="Arial Narrow" panose="020B0606020202030204" pitchFamily="34" charset="0"/>
                        </a:rPr>
                        <a:t>HBsAg</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 </a:t>
                      </a:r>
                      <a:endParaRPr lang="ko-KR" altLang="en-US" dirty="0">
                        <a:latin typeface="Arial Narrow" panose="020B0606020202030204" pitchFamily="34" charset="0"/>
                      </a:endParaRPr>
                    </a:p>
                  </a:txBody>
                  <a:tcPr anchor="ctr"/>
                </a:tc>
              </a:tr>
              <a:tr h="530109">
                <a:tc>
                  <a:txBody>
                    <a:bodyPr/>
                    <a:lstStyle/>
                    <a:p>
                      <a:pPr latinLnBrk="1"/>
                      <a:r>
                        <a:rPr lang="en-US" altLang="ko-KR" b="1" dirty="0" smtClean="0">
                          <a:solidFill>
                            <a:schemeClr val="tx2">
                              <a:lumMod val="50000"/>
                            </a:schemeClr>
                          </a:solidFill>
                          <a:latin typeface="Arial Narrow" panose="020B0606020202030204" pitchFamily="34" charset="0"/>
                        </a:rPr>
                        <a:t>Anti-HBs</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Present</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Variable</a:t>
                      </a:r>
                      <a:endParaRPr lang="ko-KR" altLang="en-US" dirty="0">
                        <a:latin typeface="Arial Narrow" panose="020B0606020202030204" pitchFamily="34" charset="0"/>
                      </a:endParaRPr>
                    </a:p>
                  </a:txBody>
                  <a:tcPr anchor="ctr"/>
                </a:tc>
              </a:tr>
              <a:tr h="454379">
                <a:tc>
                  <a:txBody>
                    <a:bodyPr/>
                    <a:lstStyle/>
                    <a:p>
                      <a:pPr latinLnBrk="1"/>
                      <a:r>
                        <a:rPr lang="en-US" altLang="ko-KR" b="1" dirty="0" smtClean="0">
                          <a:solidFill>
                            <a:schemeClr val="tx2">
                              <a:lumMod val="50000"/>
                            </a:schemeClr>
                          </a:solidFill>
                          <a:latin typeface="Arial Narrow" panose="020B0606020202030204" pitchFamily="34" charset="0"/>
                        </a:rPr>
                        <a:t>cccDNA</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Undetectable or</a:t>
                      </a:r>
                      <a:r>
                        <a:rPr lang="en-US" altLang="ko-KR" baseline="0" dirty="0" smtClean="0">
                          <a:latin typeface="Arial Narrow" panose="020B0606020202030204" pitchFamily="34" charset="0"/>
                        </a:rPr>
                        <a:t> repressed</a:t>
                      </a:r>
                      <a:endParaRPr lang="ko-KR" altLang="en-US" dirty="0">
                        <a:latin typeface="Arial Narrow" panose="020B0606020202030204" pitchFamily="34" charset="0"/>
                      </a:endParaRPr>
                    </a:p>
                  </a:txBody>
                  <a:tcPr anchor="ctr"/>
                </a:tc>
              </a:tr>
              <a:tr h="605839">
                <a:tc>
                  <a:txBody>
                    <a:bodyPr/>
                    <a:lstStyle/>
                    <a:p>
                      <a:pPr latinLnBrk="1"/>
                      <a:r>
                        <a:rPr lang="en-US" altLang="ko-KR" b="1" dirty="0" smtClean="0">
                          <a:solidFill>
                            <a:schemeClr val="tx2">
                              <a:lumMod val="50000"/>
                            </a:schemeClr>
                          </a:solidFill>
                          <a:latin typeface="Arial Narrow" panose="020B0606020202030204" pitchFamily="34" charset="0"/>
                        </a:rPr>
                        <a:t>Risk of HCC development</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Maybe negligible</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Maybe still exist</a:t>
                      </a:r>
                      <a:endParaRPr lang="ko-KR" altLang="en-US" dirty="0">
                        <a:latin typeface="Arial Narrow" panose="020B0606020202030204" pitchFamily="34" charset="0"/>
                      </a:endParaRPr>
                    </a:p>
                  </a:txBody>
                  <a:tcPr anchor="ctr"/>
                </a:tc>
              </a:tr>
              <a:tr h="530109">
                <a:tc>
                  <a:txBody>
                    <a:bodyPr/>
                    <a:lstStyle/>
                    <a:p>
                      <a:pPr latinLnBrk="1"/>
                      <a:r>
                        <a:rPr lang="en-US" altLang="ko-KR" b="1" dirty="0" smtClean="0">
                          <a:solidFill>
                            <a:schemeClr val="tx2">
                              <a:lumMod val="50000"/>
                            </a:schemeClr>
                          </a:solidFill>
                          <a:latin typeface="Arial Narrow" panose="020B0606020202030204" pitchFamily="34" charset="0"/>
                        </a:rPr>
                        <a:t>Risk</a:t>
                      </a:r>
                      <a:r>
                        <a:rPr lang="en-US" altLang="ko-KR" b="1" baseline="0" dirty="0" smtClean="0">
                          <a:solidFill>
                            <a:schemeClr val="tx2">
                              <a:lumMod val="50000"/>
                            </a:schemeClr>
                          </a:solidFill>
                          <a:latin typeface="Arial Narrow" panose="020B0606020202030204" pitchFamily="34" charset="0"/>
                        </a:rPr>
                        <a:t> of HBV reactivation</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Maybe negligible</a:t>
                      </a:r>
                    </a:p>
                  </a:txBody>
                  <a:tcPr anchor="ct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Arial Narrow" panose="020B0606020202030204" pitchFamily="34" charset="0"/>
                        </a:rPr>
                        <a:t>Maybe still exist</a:t>
                      </a:r>
                      <a:endParaRPr lang="ko-KR" altLang="en-US" dirty="0" smtClean="0">
                        <a:latin typeface="Arial Narrow" panose="020B0606020202030204" pitchFamily="34" charset="0"/>
                      </a:endParaRPr>
                    </a:p>
                  </a:txBody>
                  <a:tcPr anchor="ctr"/>
                </a:tc>
              </a:tr>
              <a:tr h="673164">
                <a:tc>
                  <a:txBody>
                    <a:bodyPr/>
                    <a:lstStyle/>
                    <a:p>
                      <a:pPr latinLnBrk="1"/>
                      <a:r>
                        <a:rPr lang="en-US" altLang="ko-KR" b="1" dirty="0" smtClean="0">
                          <a:solidFill>
                            <a:schemeClr val="tx2">
                              <a:lumMod val="50000"/>
                            </a:schemeClr>
                          </a:solidFill>
                          <a:latin typeface="Arial Narrow" panose="020B0606020202030204" pitchFamily="34" charset="0"/>
                        </a:rPr>
                        <a:t>Risk</a:t>
                      </a:r>
                      <a:r>
                        <a:rPr lang="en-US" altLang="ko-KR" b="1" baseline="0" dirty="0" smtClean="0">
                          <a:solidFill>
                            <a:schemeClr val="tx2">
                              <a:lumMod val="50000"/>
                            </a:schemeClr>
                          </a:solidFill>
                          <a:latin typeface="Arial Narrow" panose="020B0606020202030204" pitchFamily="34" charset="0"/>
                        </a:rPr>
                        <a:t> of death from liver diseases</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Same as person who was never infected</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Same</a:t>
                      </a:r>
                      <a:r>
                        <a:rPr lang="en-US" altLang="ko-KR" baseline="0" dirty="0" smtClean="0">
                          <a:latin typeface="Arial Narrow" panose="020B0606020202030204" pitchFamily="34" charset="0"/>
                        </a:rPr>
                        <a:t> as person with naturally resolved infection</a:t>
                      </a:r>
                      <a:endParaRPr lang="ko-KR" altLang="en-US" dirty="0">
                        <a:latin typeface="Arial Narrow" panose="020B0606020202030204" pitchFamily="34" charset="0"/>
                      </a:endParaRPr>
                    </a:p>
                  </a:txBody>
                  <a:tcPr anchor="ctr"/>
                </a:tc>
              </a:tr>
              <a:tr h="530109">
                <a:tc>
                  <a:txBody>
                    <a:bodyPr/>
                    <a:lstStyle/>
                    <a:p>
                      <a:pPr latinLnBrk="1"/>
                      <a:r>
                        <a:rPr lang="en-US" altLang="ko-KR" b="1" dirty="0" smtClean="0">
                          <a:solidFill>
                            <a:schemeClr val="tx2">
                              <a:lumMod val="50000"/>
                            </a:schemeClr>
                          </a:solidFill>
                          <a:latin typeface="Arial Narrow" panose="020B0606020202030204" pitchFamily="34" charset="0"/>
                        </a:rPr>
                        <a:t>Treatment cessation</a:t>
                      </a:r>
                      <a:endParaRPr lang="ko-KR" altLang="en-US" b="1" dirty="0">
                        <a:solidFill>
                          <a:schemeClr val="tx2">
                            <a:lumMod val="50000"/>
                          </a:schemeClr>
                        </a:solidFill>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Off-drug possible</a:t>
                      </a:r>
                      <a:endParaRPr lang="ko-KR" altLang="en-US" dirty="0">
                        <a:latin typeface="Arial Narrow" panose="020B0606020202030204" pitchFamily="34" charset="0"/>
                      </a:endParaRPr>
                    </a:p>
                  </a:txBody>
                  <a:tcPr anchor="ctr"/>
                </a:tc>
                <a:tc>
                  <a:txBody>
                    <a:bodyPr/>
                    <a:lstStyle/>
                    <a:p>
                      <a:pPr latinLnBrk="1"/>
                      <a:r>
                        <a:rPr lang="en-US" altLang="ko-KR" dirty="0" smtClean="0">
                          <a:latin typeface="Arial Narrow" panose="020B0606020202030204" pitchFamily="34" charset="0"/>
                        </a:rPr>
                        <a:t>Off-drug possible</a:t>
                      </a:r>
                    </a:p>
                  </a:txBody>
                  <a:tcPr anchor="ctr"/>
                </a:tc>
              </a:tr>
            </a:tbl>
          </a:graphicData>
        </a:graphic>
      </p:graphicFrame>
      <p:sp>
        <p:nvSpPr>
          <p:cNvPr id="7" name="Text Box 33"/>
          <p:cNvSpPr txBox="1">
            <a:spLocks noChangeArrowheads="1"/>
          </p:cNvSpPr>
          <p:nvPr/>
        </p:nvSpPr>
        <p:spPr bwMode="auto">
          <a:xfrm>
            <a:off x="179388" y="6529073"/>
            <a:ext cx="4392612"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1" hangingPunct="1">
              <a:spcBef>
                <a:spcPct val="0"/>
              </a:spcBef>
              <a:buFontTx/>
              <a:buNone/>
            </a:pPr>
            <a:r>
              <a:rPr lang="en-US" altLang="ko-KR" sz="1200" i="1" dirty="0" err="1" smtClean="0">
                <a:solidFill>
                  <a:srgbClr val="000000"/>
                </a:solidFill>
                <a:latin typeface="Arial Narrow" panose="020B0606020202030204" pitchFamily="34" charset="0"/>
                <a:cs typeface="Arial" panose="020B0604020202020204" pitchFamily="34" charset="0"/>
              </a:rPr>
              <a:t>Zoulim</a:t>
            </a:r>
            <a:r>
              <a:rPr lang="en-US" altLang="ko-KR" sz="1200" i="1" dirty="0" smtClean="0">
                <a:solidFill>
                  <a:srgbClr val="000000"/>
                </a:solidFill>
                <a:latin typeface="Arial Narrow" panose="020B0606020202030204" pitchFamily="34" charset="0"/>
                <a:cs typeface="Arial" panose="020B0604020202020204" pitchFamily="34" charset="0"/>
              </a:rPr>
              <a:t> F et al. Cold Spring </a:t>
            </a:r>
            <a:r>
              <a:rPr lang="en-US" altLang="ko-KR" sz="1200" i="1" dirty="0" err="1" smtClean="0">
                <a:solidFill>
                  <a:srgbClr val="000000"/>
                </a:solidFill>
                <a:latin typeface="Arial Narrow" panose="020B0606020202030204" pitchFamily="34" charset="0"/>
                <a:cs typeface="Arial" panose="020B0604020202020204" pitchFamily="34" charset="0"/>
              </a:rPr>
              <a:t>Harb</a:t>
            </a:r>
            <a:r>
              <a:rPr lang="en-US" altLang="ko-KR" sz="1200" i="1" dirty="0" smtClean="0">
                <a:solidFill>
                  <a:srgbClr val="000000"/>
                </a:solidFill>
                <a:latin typeface="Arial Narrow" panose="020B0606020202030204" pitchFamily="34" charset="0"/>
                <a:cs typeface="Arial" panose="020B0604020202020204" pitchFamily="34" charset="0"/>
              </a:rPr>
              <a:t> </a:t>
            </a:r>
            <a:r>
              <a:rPr lang="en-US" altLang="ko-KR" sz="1200" i="1" dirty="0" err="1" smtClean="0">
                <a:solidFill>
                  <a:srgbClr val="000000"/>
                </a:solidFill>
                <a:latin typeface="Arial Narrow" panose="020B0606020202030204" pitchFamily="34" charset="0"/>
                <a:cs typeface="Arial" panose="020B0604020202020204" pitchFamily="34" charset="0"/>
              </a:rPr>
              <a:t>Perspect</a:t>
            </a:r>
            <a:r>
              <a:rPr lang="en-US" altLang="ko-KR" sz="1200" i="1" dirty="0" smtClean="0">
                <a:solidFill>
                  <a:srgbClr val="000000"/>
                </a:solidFill>
                <a:latin typeface="Arial Narrow" panose="020B0606020202030204" pitchFamily="34" charset="0"/>
                <a:cs typeface="Arial" panose="020B0604020202020204" pitchFamily="34" charset="0"/>
              </a:rPr>
              <a:t> Med 2015</a:t>
            </a:r>
            <a:endParaRPr lang="en-US" altLang="ko-KR" sz="1200" i="1" dirty="0">
              <a:solidFill>
                <a:srgbClr val="000000"/>
              </a:solidFill>
              <a:latin typeface="Arial Narrow" panose="020B0606020202030204" pitchFamily="34" charset="0"/>
              <a:cs typeface="Arial" panose="020B0604020202020204" pitchFamily="34" charset="0"/>
            </a:endParaRPr>
          </a:p>
        </p:txBody>
      </p:sp>
      <p:sp>
        <p:nvSpPr>
          <p:cNvPr id="3" name="Oval 2"/>
          <p:cNvSpPr/>
          <p:nvPr/>
        </p:nvSpPr>
        <p:spPr>
          <a:xfrm>
            <a:off x="3419872" y="2276872"/>
            <a:ext cx="1788800" cy="5418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1" descr="ilbslogo"/>
          <p:cNvPicPr>
            <a:picLocks noChangeAspect="1" noChangeArrowheads="1"/>
          </p:cNvPicPr>
          <p:nvPr/>
        </p:nvPicPr>
        <p:blipFill>
          <a:blip r:embed="rId3" cstate="print"/>
          <a:srcRect/>
          <a:stretch>
            <a:fillRect/>
          </a:stretch>
        </p:blipFill>
        <p:spPr bwMode="auto">
          <a:xfrm>
            <a:off x="8483623" y="6358000"/>
            <a:ext cx="577806" cy="500024"/>
          </a:xfrm>
          <a:prstGeom prst="rect">
            <a:avLst/>
          </a:prstGeom>
          <a:noFill/>
          <a:ln w="9525">
            <a:noFill/>
            <a:miter lim="800000"/>
            <a:headEnd/>
            <a:tailEnd/>
          </a:ln>
        </p:spPr>
      </p:pic>
    </p:spTree>
    <p:extLst>
      <p:ext uri="{BB962C8B-B14F-4D97-AF65-F5344CB8AC3E}">
        <p14:creationId xmlns:p14="http://schemas.microsoft.com/office/powerpoint/2010/main" val="18491198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209800"/>
            <a:ext cx="2971800" cy="584775"/>
          </a:xfrm>
          <a:prstGeom prst="rect">
            <a:avLst/>
          </a:prstGeom>
          <a:noFill/>
        </p:spPr>
        <p:txBody>
          <a:bodyPr wrap="square" rtlCol="0">
            <a:spAutoFit/>
          </a:bodyPr>
          <a:lstStyle/>
          <a:p>
            <a:r>
              <a:rPr lang="en-US" sz="3200" dirty="0" smtClean="0">
                <a:solidFill>
                  <a:srgbClr val="C00000"/>
                </a:solidFill>
              </a:rPr>
              <a:t>Comments  ! </a:t>
            </a:r>
            <a:endParaRPr lang="en-US" sz="3200" dirty="0">
              <a:solidFill>
                <a:srgbClr val="C00000"/>
              </a:solidFill>
            </a:endParaRPr>
          </a:p>
        </p:txBody>
      </p:sp>
      <p:pic>
        <p:nvPicPr>
          <p:cNvPr id="3"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spTree>
    <p:extLst>
      <p:ext uri="{BB962C8B-B14F-4D97-AF65-F5344CB8AC3E}">
        <p14:creationId xmlns:p14="http://schemas.microsoft.com/office/powerpoint/2010/main" val="42166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ctrTitle"/>
          </p:nvPr>
        </p:nvSpPr>
        <p:spPr>
          <a:xfrm>
            <a:off x="677863" y="2286000"/>
            <a:ext cx="7788275" cy="1143000"/>
          </a:xfrm>
        </p:spPr>
        <p:txBody>
          <a:bodyPr>
            <a:normAutofit fontScale="90000"/>
          </a:bodyPr>
          <a:lstStyle/>
          <a:p>
            <a:r>
              <a:rPr lang="en-US" sz="3600" dirty="0">
                <a:solidFill>
                  <a:srgbClr val="C00000"/>
                </a:solidFill>
                <a:latin typeface="Calibri" charset="0"/>
              </a:rPr>
              <a:t>Hypothesis </a:t>
            </a:r>
            <a:r>
              <a:rPr lang="en-US" sz="3600" dirty="0">
                <a:latin typeface="Calibri" charset="0"/>
              </a:rPr>
              <a:t/>
            </a:r>
            <a:br>
              <a:rPr lang="en-US" sz="3600" dirty="0">
                <a:latin typeface="Calibri" charset="0"/>
              </a:rPr>
            </a:br>
            <a:r>
              <a:rPr lang="en-US" sz="3600" dirty="0">
                <a:latin typeface="Calibri" charset="0"/>
              </a:rPr>
              <a:t/>
            </a:r>
            <a:br>
              <a:rPr lang="en-US" sz="3600" dirty="0">
                <a:latin typeface="Calibri" charset="0"/>
              </a:rPr>
            </a:br>
            <a:r>
              <a:rPr lang="en-US" sz="3600" dirty="0" smtClean="0">
                <a:latin typeface="Calibri" charset="0"/>
              </a:rPr>
              <a:t>Convert </a:t>
            </a:r>
            <a:r>
              <a:rPr lang="en-US" sz="3600" dirty="0">
                <a:latin typeface="Calibri" charset="0"/>
              </a:rPr>
              <a:t>Chronic to Acute !!</a:t>
            </a:r>
          </a:p>
        </p:txBody>
      </p:sp>
      <p:sp>
        <p:nvSpPr>
          <p:cNvPr id="150530" name="Rectangle 3"/>
          <p:cNvSpPr>
            <a:spLocks noChangeArrowheads="1"/>
          </p:cNvSpPr>
          <p:nvPr/>
        </p:nvSpPr>
        <p:spPr bwMode="auto">
          <a:xfrm>
            <a:off x="1956842" y="4797152"/>
            <a:ext cx="5351462" cy="400110"/>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dirty="0"/>
              <a:t>Normal ALT: </a:t>
            </a:r>
            <a:r>
              <a:rPr lang="en-US" sz="2000" dirty="0" smtClean="0"/>
              <a:t>    Antiviral </a:t>
            </a:r>
            <a:r>
              <a:rPr lang="en-US" sz="2000" dirty="0"/>
              <a:t>Drugs less effective</a:t>
            </a:r>
            <a:endParaRPr lang="en-US" sz="2000" dirty="0"/>
          </a:p>
        </p:txBody>
      </p:sp>
      <p:sp>
        <p:nvSpPr>
          <p:cNvPr id="150531" name="TextBox 3"/>
          <p:cNvSpPr txBox="1">
            <a:spLocks noChangeArrowheads="1"/>
          </p:cNvSpPr>
          <p:nvPr/>
        </p:nvSpPr>
        <p:spPr bwMode="auto">
          <a:xfrm>
            <a:off x="1828800" y="3124200"/>
            <a:ext cx="5562600" cy="1200328"/>
          </a:xfrm>
          <a:prstGeom prst="rect">
            <a:avLst/>
          </a:prstGeom>
          <a:solidFill>
            <a:srgbClr val="E6E6A2"/>
          </a:solidFill>
          <a:ln w="38100">
            <a:solidFill>
              <a:srgbClr val="00B05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t>Virus is cleared when immunity is High ALT </a:t>
            </a:r>
            <a:r>
              <a:rPr lang="en-US" dirty="0" smtClean="0">
                <a:latin typeface="Wingdings"/>
                <a:ea typeface="Wingdings"/>
                <a:cs typeface="Wingdings"/>
                <a:sym typeface="Wingdings"/>
              </a:rPr>
              <a:t></a:t>
            </a:r>
            <a:r>
              <a:rPr lang="en-US" dirty="0">
                <a:sym typeface="Wingdings"/>
              </a:rPr>
              <a:t> </a:t>
            </a:r>
            <a:endParaRPr lang="en-US" dirty="0" smtClean="0"/>
          </a:p>
          <a:p>
            <a:pPr eaLnBrk="1" hangingPunct="1"/>
            <a:r>
              <a:rPr lang="en-US" dirty="0" smtClean="0"/>
              <a:t>DNA is Low as in Acute Hepatitis</a:t>
            </a:r>
            <a:endParaRPr lang="en-US" dirty="0"/>
          </a:p>
        </p:txBody>
      </p:sp>
      <p:pic>
        <p:nvPicPr>
          <p:cNvPr id="150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63688" y="260648"/>
            <a:ext cx="6264696" cy="1785104"/>
          </a:xfrm>
          <a:prstGeom prst="rect">
            <a:avLst/>
          </a:prstGeom>
        </p:spPr>
        <p:txBody>
          <a:bodyPr wrap="square">
            <a:spAutoFit/>
          </a:bodyPr>
          <a:lstStyle/>
          <a:p>
            <a:endParaRPr lang="en-US" sz="2800" kern="0" dirty="0" smtClean="0">
              <a:solidFill>
                <a:srgbClr val="000000"/>
              </a:solidFill>
              <a:latin typeface="Calibri" charset="0"/>
              <a:ea typeface="+mj-ea"/>
              <a:cs typeface="+mj-cs"/>
            </a:endParaRPr>
          </a:p>
          <a:p>
            <a:r>
              <a:rPr lang="en-US" sz="2800" kern="0" dirty="0" smtClean="0">
                <a:solidFill>
                  <a:srgbClr val="000000"/>
                </a:solidFill>
                <a:latin typeface="Calibri" charset="0"/>
                <a:ea typeface="+mj-ea"/>
                <a:cs typeface="+mj-cs"/>
              </a:rPr>
              <a:t>TREATMENT </a:t>
            </a:r>
            <a:r>
              <a:rPr lang="en-US" sz="2800" kern="0" dirty="0">
                <a:solidFill>
                  <a:srgbClr val="000000"/>
                </a:solidFill>
                <a:latin typeface="Calibri" charset="0"/>
                <a:ea typeface="+mj-ea"/>
                <a:cs typeface="+mj-cs"/>
              </a:rPr>
              <a:t>OF CHRONIC HEPATITIS B</a:t>
            </a:r>
            <a:br>
              <a:rPr lang="en-US" sz="2800" kern="0" dirty="0">
                <a:solidFill>
                  <a:srgbClr val="000000"/>
                </a:solidFill>
                <a:latin typeface="Calibri" charset="0"/>
                <a:ea typeface="+mj-ea"/>
                <a:cs typeface="+mj-cs"/>
              </a:rPr>
            </a:br>
            <a:r>
              <a:rPr lang="en-US" sz="3600" kern="0" dirty="0">
                <a:solidFill>
                  <a:srgbClr val="000000"/>
                </a:solidFill>
                <a:latin typeface="Calibri" charset="0"/>
                <a:ea typeface="+mj-ea"/>
                <a:cs typeface="+mj-cs"/>
              </a:rPr>
              <a:t/>
            </a:r>
            <a:br>
              <a:rPr lang="en-US" sz="3600" kern="0" dirty="0">
                <a:solidFill>
                  <a:srgbClr val="000000"/>
                </a:solidFill>
                <a:latin typeface="Calibri" charset="0"/>
                <a:ea typeface="+mj-ea"/>
                <a:cs typeface="+mj-cs"/>
              </a:rPr>
            </a:br>
            <a:endParaRPr lang="en-US" dirty="0"/>
          </a:p>
        </p:txBody>
      </p:sp>
    </p:spTree>
    <p:extLst>
      <p:ext uri="{BB962C8B-B14F-4D97-AF65-F5344CB8AC3E}">
        <p14:creationId xmlns:p14="http://schemas.microsoft.com/office/powerpoint/2010/main" val="17855047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40"/>
          <p:cNvSpPr txBox="1">
            <a:spLocks noChangeArrowheads="1"/>
          </p:cNvSpPr>
          <p:nvPr/>
        </p:nvSpPr>
        <p:spPr bwMode="auto">
          <a:xfrm>
            <a:off x="2267744" y="303039"/>
            <a:ext cx="2209800" cy="461665"/>
          </a:xfrm>
          <a:prstGeom prst="rect">
            <a:avLst/>
          </a:prstGeom>
          <a:solidFill>
            <a:srgbClr val="FFCC66"/>
          </a:solidFill>
          <a:ln w="19050">
            <a:solidFill>
              <a:schemeClr val="tx1"/>
            </a:solidFill>
            <a:miter lim="800000"/>
            <a:headEnd/>
            <a:tailEnd/>
          </a:ln>
        </p:spPr>
        <p:txBody>
          <a:bodyPr wrap="square">
            <a:spAutoFit/>
          </a:bodyPr>
          <a:lstStyle/>
          <a:p>
            <a:r>
              <a:rPr lang="en-IN" sz="2400" b="1" dirty="0" smtClean="0">
                <a:solidFill>
                  <a:srgbClr val="000000"/>
                </a:solidFill>
                <a:latin typeface="Calibri" pitchFamily="34" charset="0"/>
              </a:rPr>
              <a:t>CHB HBeAg+ve</a:t>
            </a:r>
            <a:endParaRPr lang="en-IN" sz="2400" b="1" dirty="0">
              <a:solidFill>
                <a:srgbClr val="000000"/>
              </a:solidFill>
              <a:latin typeface="Calibri" pitchFamily="34" charset="0"/>
            </a:endParaRPr>
          </a:p>
        </p:txBody>
      </p:sp>
      <p:sp>
        <p:nvSpPr>
          <p:cNvPr id="111619" name="TextBox 41"/>
          <p:cNvSpPr txBox="1">
            <a:spLocks noChangeArrowheads="1"/>
          </p:cNvSpPr>
          <p:nvPr/>
        </p:nvSpPr>
        <p:spPr bwMode="auto">
          <a:xfrm>
            <a:off x="76200" y="1371600"/>
            <a:ext cx="2209800" cy="646331"/>
          </a:xfrm>
          <a:prstGeom prst="rect">
            <a:avLst/>
          </a:prstGeom>
          <a:solidFill>
            <a:srgbClr val="FFFF99"/>
          </a:solidFill>
          <a:ln w="19050">
            <a:solidFill>
              <a:schemeClr val="tx1"/>
            </a:solidFill>
            <a:miter lim="800000"/>
            <a:headEnd/>
            <a:tailEnd/>
          </a:ln>
        </p:spPr>
        <p:txBody>
          <a:bodyPr>
            <a:spAutoFit/>
          </a:bodyPr>
          <a:lstStyle/>
          <a:p>
            <a:pPr algn="ctr"/>
            <a:r>
              <a:rPr lang="en-IN" sz="1800" b="1" dirty="0">
                <a:solidFill>
                  <a:srgbClr val="000000"/>
                </a:solidFill>
                <a:latin typeface="Calibri" pitchFamily="34" charset="0"/>
              </a:rPr>
              <a:t>HBV </a:t>
            </a:r>
            <a:r>
              <a:rPr lang="en-IN" sz="1800" b="1" dirty="0" smtClean="0">
                <a:solidFill>
                  <a:srgbClr val="000000"/>
                </a:solidFill>
                <a:latin typeface="Calibri" pitchFamily="34" charset="0"/>
              </a:rPr>
              <a:t>DNA</a:t>
            </a:r>
          </a:p>
          <a:p>
            <a:pPr algn="ctr"/>
            <a:r>
              <a:rPr lang="en-IN" sz="1800" dirty="0" smtClean="0">
                <a:solidFill>
                  <a:srgbClr val="000000"/>
                </a:solidFill>
                <a:latin typeface="Calibri" pitchFamily="34" charset="0"/>
              </a:rPr>
              <a:t>&lt;2000IU/</a:t>
            </a:r>
            <a:r>
              <a:rPr lang="en-IN" sz="1800" dirty="0" err="1" smtClean="0">
                <a:solidFill>
                  <a:srgbClr val="000000"/>
                </a:solidFill>
                <a:latin typeface="Calibri" pitchFamily="34" charset="0"/>
              </a:rPr>
              <a:t>mL</a:t>
            </a:r>
            <a:endParaRPr lang="en-IN" sz="1800" dirty="0">
              <a:solidFill>
                <a:srgbClr val="000000"/>
              </a:solidFill>
              <a:latin typeface="Calibri" pitchFamily="34" charset="0"/>
            </a:endParaRPr>
          </a:p>
        </p:txBody>
      </p:sp>
      <p:sp>
        <p:nvSpPr>
          <p:cNvPr id="111620" name="TextBox 42"/>
          <p:cNvSpPr txBox="1">
            <a:spLocks noChangeArrowheads="1"/>
          </p:cNvSpPr>
          <p:nvPr/>
        </p:nvSpPr>
        <p:spPr bwMode="auto">
          <a:xfrm>
            <a:off x="2422525" y="1371600"/>
            <a:ext cx="2987675" cy="646113"/>
          </a:xfrm>
          <a:prstGeom prst="rect">
            <a:avLst/>
          </a:prstGeom>
          <a:solidFill>
            <a:srgbClr val="FFFF99"/>
          </a:solidFill>
          <a:ln w="19050">
            <a:solidFill>
              <a:schemeClr val="tx1"/>
            </a:solidFill>
            <a:miter lim="800000"/>
            <a:headEnd/>
            <a:tailEnd/>
          </a:ln>
        </p:spPr>
        <p:txBody>
          <a:bodyPr anchor="ctr">
            <a:spAutoFit/>
          </a:bodyPr>
          <a:lstStyle/>
          <a:p>
            <a:r>
              <a:rPr lang="en-IN" sz="1800">
                <a:solidFill>
                  <a:srgbClr val="000000"/>
                </a:solidFill>
                <a:latin typeface="Calibri" pitchFamily="34" charset="0"/>
              </a:rPr>
              <a:t>HBV DNA 2000-20,000IU/mL</a:t>
            </a:r>
          </a:p>
          <a:p>
            <a:endParaRPr lang="en-IN" sz="1800">
              <a:solidFill>
                <a:srgbClr val="000000"/>
              </a:solidFill>
              <a:latin typeface="Calibri" pitchFamily="34" charset="0"/>
            </a:endParaRPr>
          </a:p>
        </p:txBody>
      </p:sp>
      <p:sp>
        <p:nvSpPr>
          <p:cNvPr id="111621" name="TextBox 43"/>
          <p:cNvSpPr txBox="1">
            <a:spLocks noChangeArrowheads="1"/>
          </p:cNvSpPr>
          <p:nvPr/>
        </p:nvSpPr>
        <p:spPr bwMode="auto">
          <a:xfrm>
            <a:off x="5775325" y="1404938"/>
            <a:ext cx="2911475" cy="585787"/>
          </a:xfrm>
          <a:prstGeom prst="rect">
            <a:avLst/>
          </a:prstGeom>
          <a:solidFill>
            <a:srgbClr val="FFFF99"/>
          </a:solidFill>
          <a:ln w="19050">
            <a:solidFill>
              <a:schemeClr val="tx1"/>
            </a:solidFill>
            <a:miter lim="800000"/>
            <a:headEnd/>
            <a:tailEnd/>
          </a:ln>
        </p:spPr>
        <p:txBody>
          <a:bodyPr>
            <a:spAutoFit/>
          </a:bodyPr>
          <a:lstStyle/>
          <a:p>
            <a:pPr algn="ctr"/>
            <a:r>
              <a:rPr lang="en-IN" sz="1800">
                <a:solidFill>
                  <a:srgbClr val="000000"/>
                </a:solidFill>
                <a:latin typeface="Calibri" pitchFamily="34" charset="0"/>
              </a:rPr>
              <a:t>HBV DNA&gt;20,000 IU/mL</a:t>
            </a:r>
          </a:p>
          <a:p>
            <a:pPr algn="ctr"/>
            <a:endParaRPr lang="en-IN" sz="1800">
              <a:solidFill>
                <a:srgbClr val="000000"/>
              </a:solidFill>
              <a:latin typeface="Calibri" pitchFamily="34" charset="0"/>
            </a:endParaRPr>
          </a:p>
        </p:txBody>
      </p:sp>
      <p:sp>
        <p:nvSpPr>
          <p:cNvPr id="111622" name="TextBox 49"/>
          <p:cNvSpPr txBox="1">
            <a:spLocks noChangeArrowheads="1"/>
          </p:cNvSpPr>
          <p:nvPr/>
        </p:nvSpPr>
        <p:spPr bwMode="auto">
          <a:xfrm>
            <a:off x="2438400" y="2438400"/>
            <a:ext cx="2209800" cy="307975"/>
          </a:xfrm>
          <a:prstGeom prst="rect">
            <a:avLst/>
          </a:prstGeom>
          <a:noFill/>
          <a:ln w="19050">
            <a:solidFill>
              <a:srgbClr val="FF0000"/>
            </a:solidFill>
            <a:miter lim="800000"/>
            <a:headEnd/>
            <a:tailEnd/>
          </a:ln>
        </p:spPr>
        <p:txBody>
          <a:bodyPr>
            <a:spAutoFit/>
          </a:bodyPr>
          <a:lstStyle/>
          <a:p>
            <a:pPr algn="ctr"/>
            <a:r>
              <a:rPr lang="en-IN" sz="1400">
                <a:solidFill>
                  <a:srgbClr val="000000"/>
                </a:solidFill>
                <a:latin typeface="Calibri" pitchFamily="34" charset="0"/>
              </a:rPr>
              <a:t>ALT&gt;ULN</a:t>
            </a:r>
          </a:p>
        </p:txBody>
      </p:sp>
      <p:sp>
        <p:nvSpPr>
          <p:cNvPr id="111623" name="TextBox 50"/>
          <p:cNvSpPr txBox="1">
            <a:spLocks noChangeArrowheads="1"/>
          </p:cNvSpPr>
          <p:nvPr/>
        </p:nvSpPr>
        <p:spPr bwMode="auto">
          <a:xfrm>
            <a:off x="5257800" y="2505075"/>
            <a:ext cx="1660525" cy="323850"/>
          </a:xfrm>
          <a:prstGeom prst="rect">
            <a:avLst/>
          </a:prstGeom>
          <a:noFill/>
          <a:ln w="19050">
            <a:solidFill>
              <a:schemeClr val="tx1"/>
            </a:solidFill>
            <a:miter lim="800000"/>
            <a:headEnd/>
            <a:tailEnd/>
          </a:ln>
        </p:spPr>
        <p:txBody>
          <a:bodyPr>
            <a:spAutoFit/>
          </a:bodyPr>
          <a:lstStyle/>
          <a:p>
            <a:pPr algn="ctr"/>
            <a:r>
              <a:rPr lang="en-IN" sz="1500">
                <a:solidFill>
                  <a:srgbClr val="000000"/>
                </a:solidFill>
                <a:latin typeface="Calibri" pitchFamily="34" charset="0"/>
              </a:rPr>
              <a:t>ALT1-2x ULN</a:t>
            </a:r>
          </a:p>
        </p:txBody>
      </p:sp>
      <p:sp>
        <p:nvSpPr>
          <p:cNvPr id="111624" name="TextBox 52"/>
          <p:cNvSpPr txBox="1">
            <a:spLocks noChangeArrowheads="1"/>
          </p:cNvSpPr>
          <p:nvPr/>
        </p:nvSpPr>
        <p:spPr bwMode="auto">
          <a:xfrm>
            <a:off x="7146925" y="2505075"/>
            <a:ext cx="1692275" cy="323850"/>
          </a:xfrm>
          <a:prstGeom prst="rect">
            <a:avLst/>
          </a:prstGeom>
          <a:noFill/>
          <a:ln w="19050">
            <a:solidFill>
              <a:schemeClr val="tx1"/>
            </a:solidFill>
            <a:miter lim="800000"/>
            <a:headEnd/>
            <a:tailEnd/>
          </a:ln>
        </p:spPr>
        <p:txBody>
          <a:bodyPr>
            <a:spAutoFit/>
          </a:bodyPr>
          <a:lstStyle/>
          <a:p>
            <a:pPr algn="ctr"/>
            <a:r>
              <a:rPr lang="en-IN" sz="1500">
                <a:solidFill>
                  <a:srgbClr val="000000"/>
                </a:solidFill>
                <a:latin typeface="Calibri" pitchFamily="34" charset="0"/>
              </a:rPr>
              <a:t>ALT&gt;2x ULN</a:t>
            </a:r>
          </a:p>
        </p:txBody>
      </p:sp>
      <p:sp>
        <p:nvSpPr>
          <p:cNvPr id="111625" name="TextBox 53"/>
          <p:cNvSpPr txBox="1">
            <a:spLocks noChangeArrowheads="1"/>
          </p:cNvSpPr>
          <p:nvPr/>
        </p:nvSpPr>
        <p:spPr bwMode="auto">
          <a:xfrm>
            <a:off x="441325" y="3440112"/>
            <a:ext cx="1066800" cy="369888"/>
          </a:xfrm>
          <a:prstGeom prst="rect">
            <a:avLst/>
          </a:prstGeom>
          <a:noFill/>
          <a:ln w="19050">
            <a:solidFill>
              <a:schemeClr val="tx1"/>
            </a:solidFill>
            <a:miter lim="800000"/>
            <a:headEnd/>
            <a:tailEnd/>
          </a:ln>
        </p:spPr>
        <p:txBody>
          <a:bodyPr>
            <a:spAutoFit/>
          </a:bodyPr>
          <a:lstStyle/>
          <a:p>
            <a:pPr algn="ctr">
              <a:buFont typeface="Arial" pitchFamily="34" charset="0"/>
              <a:buChar char="•"/>
            </a:pPr>
            <a:r>
              <a:rPr lang="en-IN" sz="1400">
                <a:solidFill>
                  <a:srgbClr val="000000"/>
                </a:solidFill>
                <a:latin typeface="Calibri" pitchFamily="34" charset="0"/>
              </a:rPr>
              <a:t> </a:t>
            </a:r>
            <a:r>
              <a:rPr lang="en-IN" sz="1800">
                <a:solidFill>
                  <a:srgbClr val="000000"/>
                </a:solidFill>
                <a:latin typeface="Calibri" pitchFamily="34" charset="0"/>
              </a:rPr>
              <a:t>Monitor</a:t>
            </a:r>
          </a:p>
        </p:txBody>
      </p:sp>
      <p:sp>
        <p:nvSpPr>
          <p:cNvPr id="111626" name="TextBox 54"/>
          <p:cNvSpPr txBox="1">
            <a:spLocks noChangeArrowheads="1"/>
          </p:cNvSpPr>
          <p:nvPr/>
        </p:nvSpPr>
        <p:spPr bwMode="auto">
          <a:xfrm>
            <a:off x="1965325" y="3352800"/>
            <a:ext cx="2454275" cy="1754326"/>
          </a:xfrm>
          <a:prstGeom prst="rect">
            <a:avLst/>
          </a:prstGeom>
          <a:noFill/>
          <a:ln w="19050">
            <a:solidFill>
              <a:schemeClr val="tx1"/>
            </a:solidFill>
            <a:miter lim="800000"/>
            <a:headEnd/>
            <a:tailEnd/>
          </a:ln>
        </p:spPr>
        <p:txBody>
          <a:bodyPr>
            <a:spAutoFit/>
          </a:bodyPr>
          <a:lstStyle/>
          <a:p>
            <a:pPr>
              <a:buFont typeface="Arial" pitchFamily="34" charset="0"/>
              <a:buChar char="•"/>
            </a:pPr>
            <a:r>
              <a:rPr lang="en-IN" sz="1300" dirty="0">
                <a:solidFill>
                  <a:srgbClr val="000000"/>
                </a:solidFill>
                <a:latin typeface="Calibri" pitchFamily="34" charset="0"/>
              </a:rPr>
              <a:t> </a:t>
            </a:r>
            <a:r>
              <a:rPr lang="en-IN" sz="1800" dirty="0">
                <a:solidFill>
                  <a:srgbClr val="000000"/>
                </a:solidFill>
                <a:latin typeface="Calibri" pitchFamily="34" charset="0"/>
              </a:rPr>
              <a:t>Monitor  3-6 mo</a:t>
            </a:r>
          </a:p>
          <a:p>
            <a:pPr>
              <a:buFont typeface="Arial" pitchFamily="34" charset="0"/>
              <a:buChar char="•"/>
            </a:pPr>
            <a:r>
              <a:rPr lang="en-IN" sz="1800" dirty="0">
                <a:solidFill>
                  <a:srgbClr val="000000"/>
                </a:solidFill>
                <a:latin typeface="Calibri" pitchFamily="34" charset="0"/>
              </a:rPr>
              <a:t>  </a:t>
            </a:r>
            <a:r>
              <a:rPr lang="en-IN" sz="1800" dirty="0" smtClean="0">
                <a:solidFill>
                  <a:srgbClr val="000000"/>
                </a:solidFill>
                <a:latin typeface="Calibri" pitchFamily="34" charset="0"/>
              </a:rPr>
              <a:t>Assess – Fibrosis</a:t>
            </a:r>
          </a:p>
          <a:p>
            <a:pPr>
              <a:buFont typeface="Arial" pitchFamily="34" charset="0"/>
              <a:buChar char="•"/>
            </a:pPr>
            <a:r>
              <a:rPr lang="en-IN" sz="1800" dirty="0">
                <a:solidFill>
                  <a:srgbClr val="000000"/>
                </a:solidFill>
                <a:latin typeface="Calibri" pitchFamily="34" charset="0"/>
              </a:rPr>
              <a:t> </a:t>
            </a:r>
            <a:r>
              <a:rPr lang="en-IN" sz="1800" dirty="0" smtClean="0">
                <a:solidFill>
                  <a:srgbClr val="000000"/>
                </a:solidFill>
                <a:latin typeface="Calibri" pitchFamily="34" charset="0"/>
              </a:rPr>
              <a:t> Treat - </a:t>
            </a:r>
            <a:r>
              <a:rPr lang="en-US" sz="1800" dirty="0" smtClean="0"/>
              <a:t>Fibrosis</a:t>
            </a:r>
            <a:r>
              <a:rPr lang="en-US" sz="1800" dirty="0" smtClean="0">
                <a:sym typeface="Symbol" pitchFamily="18" charset="2"/>
              </a:rPr>
              <a:t></a:t>
            </a:r>
            <a:r>
              <a:rPr lang="en-US" sz="1800" dirty="0" smtClean="0"/>
              <a:t>2</a:t>
            </a:r>
            <a:r>
              <a:rPr lang="en-IN" sz="1400" dirty="0" smtClean="0">
                <a:solidFill>
                  <a:srgbClr val="000000"/>
                </a:solidFill>
                <a:latin typeface="Calibri" pitchFamily="34" charset="0"/>
              </a:rPr>
              <a:t>, 	</a:t>
            </a:r>
            <a:r>
              <a:rPr lang="en-IN" sz="1800" dirty="0" smtClean="0">
                <a:solidFill>
                  <a:srgbClr val="000000"/>
                </a:solidFill>
                <a:latin typeface="Calibri" pitchFamily="34" charset="0"/>
              </a:rPr>
              <a:t>moderate-	severe 	inflammation        </a:t>
            </a:r>
            <a:r>
              <a:rPr lang="en-US" sz="1800" dirty="0" smtClean="0">
                <a:solidFill>
                  <a:srgbClr val="000000"/>
                </a:solidFill>
                <a:latin typeface="Calibri" pitchFamily="34" charset="0"/>
              </a:rPr>
              <a:t> </a:t>
            </a:r>
            <a:endParaRPr lang="en-IN" sz="1800" dirty="0">
              <a:solidFill>
                <a:srgbClr val="000000"/>
              </a:solidFill>
              <a:latin typeface="Calibri" pitchFamily="34" charset="0"/>
            </a:endParaRPr>
          </a:p>
        </p:txBody>
      </p:sp>
      <p:sp>
        <p:nvSpPr>
          <p:cNvPr id="111627" name="TextBox 56"/>
          <p:cNvSpPr txBox="1">
            <a:spLocks noChangeArrowheads="1"/>
          </p:cNvSpPr>
          <p:nvPr/>
        </p:nvSpPr>
        <p:spPr bwMode="auto">
          <a:xfrm>
            <a:off x="4632325" y="3309938"/>
            <a:ext cx="2225675" cy="1815882"/>
          </a:xfrm>
          <a:prstGeom prst="rect">
            <a:avLst/>
          </a:prstGeom>
          <a:noFill/>
          <a:ln w="19050">
            <a:solidFill>
              <a:schemeClr val="tx1"/>
            </a:solidFill>
            <a:miter lim="800000"/>
            <a:headEnd/>
            <a:tailEnd/>
          </a:ln>
        </p:spPr>
        <p:txBody>
          <a:bodyPr>
            <a:spAutoFit/>
          </a:bodyPr>
          <a:lstStyle/>
          <a:p>
            <a:pPr>
              <a:buFont typeface="Arial" pitchFamily="34" charset="0"/>
              <a:buChar char="•"/>
            </a:pPr>
            <a:r>
              <a:rPr lang="en-IN" sz="1600" dirty="0">
                <a:solidFill>
                  <a:srgbClr val="000000"/>
                </a:solidFill>
                <a:latin typeface="Calibri" pitchFamily="34" charset="0"/>
              </a:rPr>
              <a:t>Monitor 3-6 mo*</a:t>
            </a:r>
          </a:p>
          <a:p>
            <a:pPr>
              <a:buFont typeface="Arial" pitchFamily="34" charset="0"/>
              <a:buChar char="•"/>
            </a:pPr>
            <a:r>
              <a:rPr lang="en-IN" sz="1600" dirty="0">
                <a:solidFill>
                  <a:srgbClr val="000000"/>
                </a:solidFill>
                <a:latin typeface="Calibri" pitchFamily="34" charset="0"/>
              </a:rPr>
              <a:t>  </a:t>
            </a:r>
            <a:r>
              <a:rPr lang="en-IN" sz="1600" dirty="0" smtClean="0">
                <a:solidFill>
                  <a:srgbClr val="000000"/>
                </a:solidFill>
                <a:latin typeface="Calibri" pitchFamily="34" charset="0"/>
              </a:rPr>
              <a:t>Assess fibrosis /</a:t>
            </a:r>
            <a:r>
              <a:rPr lang="en-IN" sz="1600" dirty="0" err="1" smtClean="0">
                <a:solidFill>
                  <a:srgbClr val="000000"/>
                </a:solidFill>
                <a:latin typeface="Calibri" pitchFamily="34" charset="0"/>
              </a:rPr>
              <a:t>Bx</a:t>
            </a:r>
            <a:endParaRPr lang="en-IN" sz="1600" dirty="0" smtClean="0">
              <a:solidFill>
                <a:srgbClr val="000000"/>
              </a:solidFill>
              <a:latin typeface="Calibri" pitchFamily="34" charset="0"/>
            </a:endParaRPr>
          </a:p>
          <a:p>
            <a:pPr>
              <a:buFont typeface="Arial" pitchFamily="34" charset="0"/>
              <a:buChar char="•"/>
            </a:pPr>
            <a:r>
              <a:rPr lang="en-IN" sz="1600" dirty="0">
                <a:solidFill>
                  <a:srgbClr val="000000"/>
                </a:solidFill>
                <a:latin typeface="Calibri" pitchFamily="34" charset="0"/>
              </a:rPr>
              <a:t> </a:t>
            </a:r>
            <a:r>
              <a:rPr lang="en-IN" sz="1600" dirty="0" smtClean="0">
                <a:solidFill>
                  <a:srgbClr val="000000"/>
                </a:solidFill>
                <a:latin typeface="Calibri" pitchFamily="34" charset="0"/>
              </a:rPr>
              <a:t> Treat </a:t>
            </a:r>
            <a:r>
              <a:rPr lang="en-IN" sz="1600" dirty="0">
                <a:solidFill>
                  <a:srgbClr val="000000"/>
                </a:solidFill>
                <a:latin typeface="Calibri" pitchFamily="34" charset="0"/>
              </a:rPr>
              <a:t>:</a:t>
            </a:r>
          </a:p>
          <a:p>
            <a:pPr lvl="1">
              <a:buFont typeface="Arial" pitchFamily="34" charset="0"/>
              <a:buChar char="•"/>
            </a:pPr>
            <a:r>
              <a:rPr lang="en-IN" sz="1600" dirty="0">
                <a:solidFill>
                  <a:srgbClr val="000000"/>
                </a:solidFill>
                <a:latin typeface="Calibri" pitchFamily="34" charset="0"/>
              </a:rPr>
              <a:t>ALT persist 1-2 </a:t>
            </a:r>
            <a:r>
              <a:rPr lang="en-IN" sz="1600" dirty="0" smtClean="0">
                <a:solidFill>
                  <a:srgbClr val="000000"/>
                </a:solidFill>
                <a:latin typeface="Calibri" pitchFamily="34" charset="0"/>
              </a:rPr>
              <a:t>             </a:t>
            </a:r>
            <a:r>
              <a:rPr lang="en-IN" sz="1600" b="1" dirty="0" smtClean="0">
                <a:solidFill>
                  <a:srgbClr val="000000"/>
                </a:solidFill>
                <a:latin typeface="Calibri" pitchFamily="34" charset="0"/>
              </a:rPr>
              <a:t>Age&gt;35</a:t>
            </a:r>
            <a:endParaRPr lang="en-IN" sz="1600" b="1" dirty="0">
              <a:solidFill>
                <a:srgbClr val="000000"/>
              </a:solidFill>
              <a:latin typeface="Calibri" pitchFamily="34" charset="0"/>
            </a:endParaRPr>
          </a:p>
          <a:p>
            <a:pPr>
              <a:buSzPct val="68000"/>
            </a:pPr>
            <a:r>
              <a:rPr lang="en-IN" sz="1600" dirty="0" smtClean="0">
                <a:solidFill>
                  <a:srgbClr val="000000"/>
                </a:solidFill>
                <a:latin typeface="Calibri" pitchFamily="34" charset="0"/>
              </a:rPr>
              <a:t>           </a:t>
            </a:r>
            <a:r>
              <a:rPr lang="en-IN" sz="1600" dirty="0">
                <a:solidFill>
                  <a:srgbClr val="000000"/>
                </a:solidFill>
                <a:latin typeface="Calibri" pitchFamily="34" charset="0"/>
              </a:rPr>
              <a:t>Family H/o </a:t>
            </a:r>
            <a:r>
              <a:rPr lang="en-IN" sz="1600" dirty="0" smtClean="0">
                <a:solidFill>
                  <a:srgbClr val="000000"/>
                </a:solidFill>
                <a:latin typeface="Calibri" pitchFamily="34" charset="0"/>
              </a:rPr>
              <a:t>HCC, 	cirrhosis </a:t>
            </a:r>
            <a:r>
              <a:rPr lang="en-IN" sz="1400" dirty="0" smtClean="0">
                <a:solidFill>
                  <a:srgbClr val="000000"/>
                </a:solidFill>
                <a:latin typeface="Calibri" pitchFamily="34" charset="0"/>
              </a:rPr>
              <a:t> </a:t>
            </a:r>
            <a:endParaRPr lang="en-IN" sz="1400" dirty="0">
              <a:solidFill>
                <a:srgbClr val="000000"/>
              </a:solidFill>
              <a:latin typeface="Calibri" pitchFamily="34" charset="0"/>
            </a:endParaRPr>
          </a:p>
        </p:txBody>
      </p:sp>
      <p:cxnSp>
        <p:nvCxnSpPr>
          <p:cNvPr id="61" name="Straight Arrow Connector 60"/>
          <p:cNvCxnSpPr/>
          <p:nvPr/>
        </p:nvCxnSpPr>
        <p:spPr>
          <a:xfrm rot="5400000">
            <a:off x="960437" y="1233488"/>
            <a:ext cx="27146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6068219" y="1256507"/>
            <a:ext cx="269875" cy="15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67400" y="2286000"/>
            <a:ext cx="228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8026400" y="2398713"/>
            <a:ext cx="227013" cy="15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754687" y="2398713"/>
            <a:ext cx="2270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3071019" y="1104106"/>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7025482" y="2148681"/>
            <a:ext cx="3048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093788" y="1122363"/>
            <a:ext cx="5105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143000" y="2840037"/>
            <a:ext cx="0" cy="58896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1637" name="TextBox 109"/>
          <p:cNvSpPr txBox="1">
            <a:spLocks noChangeArrowheads="1"/>
          </p:cNvSpPr>
          <p:nvPr/>
        </p:nvSpPr>
        <p:spPr bwMode="auto">
          <a:xfrm>
            <a:off x="7162800" y="3297238"/>
            <a:ext cx="1752600" cy="369887"/>
          </a:xfrm>
          <a:prstGeom prst="rect">
            <a:avLst/>
          </a:prstGeom>
          <a:noFill/>
          <a:ln w="19050">
            <a:solidFill>
              <a:schemeClr val="tx1"/>
            </a:solidFill>
            <a:miter lim="800000"/>
            <a:headEnd/>
            <a:tailEnd/>
          </a:ln>
        </p:spPr>
        <p:txBody>
          <a:bodyPr>
            <a:spAutoFit/>
          </a:bodyPr>
          <a:lstStyle/>
          <a:p>
            <a:pPr>
              <a:buFont typeface="Arial" pitchFamily="34" charset="0"/>
              <a:buChar char="•"/>
            </a:pPr>
            <a:r>
              <a:rPr lang="en-IN" sz="1300">
                <a:solidFill>
                  <a:srgbClr val="000000"/>
                </a:solidFill>
                <a:latin typeface="Calibri" pitchFamily="34" charset="0"/>
              </a:rPr>
              <a:t>  </a:t>
            </a:r>
            <a:r>
              <a:rPr lang="en-IN" sz="1800">
                <a:solidFill>
                  <a:srgbClr val="000000"/>
                </a:solidFill>
                <a:latin typeface="Calibri" pitchFamily="34" charset="0"/>
              </a:rPr>
              <a:t>Treat</a:t>
            </a:r>
          </a:p>
        </p:txBody>
      </p:sp>
      <p:cxnSp>
        <p:nvCxnSpPr>
          <p:cNvPr id="115" name="Straight Arrow Connector 114"/>
          <p:cNvCxnSpPr/>
          <p:nvPr/>
        </p:nvCxnSpPr>
        <p:spPr>
          <a:xfrm rot="5400000">
            <a:off x="3121819" y="2232819"/>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3124201" y="3048000"/>
            <a:ext cx="457200" cy="31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5639594" y="3047206"/>
            <a:ext cx="4572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8001794" y="3047206"/>
            <a:ext cx="4572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1644" name="TextBox 36"/>
          <p:cNvSpPr txBox="1">
            <a:spLocks noChangeArrowheads="1"/>
          </p:cNvSpPr>
          <p:nvPr/>
        </p:nvSpPr>
        <p:spPr bwMode="auto">
          <a:xfrm>
            <a:off x="0" y="0"/>
            <a:ext cx="2133600" cy="400110"/>
          </a:xfrm>
          <a:prstGeom prst="rect">
            <a:avLst/>
          </a:prstGeom>
          <a:solidFill>
            <a:srgbClr val="CCFFCC"/>
          </a:solidFill>
          <a:ln w="9525">
            <a:noFill/>
            <a:miter lim="800000"/>
            <a:headEnd/>
            <a:tailEnd/>
          </a:ln>
        </p:spPr>
        <p:txBody>
          <a:bodyPr wrap="square">
            <a:spAutoFit/>
          </a:bodyPr>
          <a:lstStyle/>
          <a:p>
            <a:r>
              <a:rPr lang="en-US" sz="2000" b="1" dirty="0" smtClean="0">
                <a:solidFill>
                  <a:srgbClr val="000000"/>
                </a:solidFill>
                <a:latin typeface="Calibri" pitchFamily="34" charset="0"/>
              </a:rPr>
              <a:t>Indications of Rx</a:t>
            </a:r>
            <a:endParaRPr lang="en-US" sz="2000" b="1" dirty="0">
              <a:solidFill>
                <a:srgbClr val="000000"/>
              </a:solidFill>
              <a:latin typeface="Calibri" pitchFamily="34" charset="0"/>
            </a:endParaRPr>
          </a:p>
        </p:txBody>
      </p:sp>
      <p:sp>
        <p:nvSpPr>
          <p:cNvPr id="28" name="Rectangle 27"/>
          <p:cNvSpPr/>
          <p:nvPr/>
        </p:nvSpPr>
        <p:spPr>
          <a:xfrm>
            <a:off x="762000" y="5232102"/>
            <a:ext cx="7315200" cy="1077218"/>
          </a:xfrm>
          <a:prstGeom prst="rect">
            <a:avLst/>
          </a:prstGeom>
          <a:ln w="28575">
            <a:solidFill>
              <a:srgbClr val="00B050"/>
            </a:solidFill>
          </a:ln>
        </p:spPr>
        <p:txBody>
          <a:bodyPr wrap="square">
            <a:spAutoFit/>
          </a:bodyPr>
          <a:lstStyle/>
          <a:p>
            <a:r>
              <a:rPr lang="en-US" sz="1600" b="1" dirty="0" smtClean="0"/>
              <a:t>Moderate to severe inflammation on liver biopsy :  </a:t>
            </a:r>
            <a:r>
              <a:rPr lang="en-US" sz="1600" dirty="0" smtClean="0"/>
              <a:t>HAI &gt;3/18, METAVIR activity score A2 or A3; </a:t>
            </a:r>
            <a:r>
              <a:rPr lang="en-US" sz="1600" b="1" dirty="0" smtClean="0"/>
              <a:t>Significant fibrosis: </a:t>
            </a:r>
            <a:r>
              <a:rPr lang="en-US" sz="1600" dirty="0" smtClean="0"/>
              <a:t>F≥2 by METAVIR or  </a:t>
            </a:r>
            <a:r>
              <a:rPr lang="en-US" sz="1600" dirty="0" err="1" smtClean="0"/>
              <a:t>Ishak</a:t>
            </a:r>
            <a:r>
              <a:rPr lang="en-US" sz="1600" dirty="0" smtClean="0"/>
              <a:t> F≥ 3</a:t>
            </a:r>
            <a:r>
              <a:rPr lang="en-US" sz="1600" b="1" dirty="0" smtClean="0"/>
              <a:t>		</a:t>
            </a:r>
            <a:endParaRPr lang="en-US" sz="1600" b="1" dirty="0"/>
          </a:p>
          <a:p>
            <a:r>
              <a:rPr lang="en-US" sz="1600" b="1" dirty="0" smtClean="0"/>
              <a:t>Non-invasive</a:t>
            </a:r>
            <a:r>
              <a:rPr lang="en-US" sz="1600" dirty="0" smtClean="0"/>
              <a:t> – </a:t>
            </a:r>
            <a:r>
              <a:rPr lang="en-US" sz="1600" b="1" dirty="0" err="1" smtClean="0"/>
              <a:t>Fibroscan</a:t>
            </a:r>
            <a:r>
              <a:rPr lang="en-US" sz="1600" b="1" dirty="0" smtClean="0"/>
              <a:t> :  LSM value of  </a:t>
            </a:r>
            <a:r>
              <a:rPr lang="en-US" sz="1600" b="1" dirty="0" smtClean="0">
                <a:sym typeface="Symbol"/>
              </a:rPr>
              <a:t> 8* ,  APRI</a:t>
            </a:r>
            <a:endParaRPr lang="en-US" sz="1600" b="1" dirty="0"/>
          </a:p>
        </p:txBody>
      </p:sp>
      <p:sp>
        <p:nvSpPr>
          <p:cNvPr id="29" name="TextBox 36"/>
          <p:cNvSpPr txBox="1">
            <a:spLocks noChangeArrowheads="1"/>
          </p:cNvSpPr>
          <p:nvPr/>
        </p:nvSpPr>
        <p:spPr bwMode="auto">
          <a:xfrm>
            <a:off x="228600" y="4495800"/>
            <a:ext cx="1295400" cy="338554"/>
          </a:xfrm>
          <a:prstGeom prst="rect">
            <a:avLst/>
          </a:prstGeom>
          <a:solidFill>
            <a:srgbClr val="92D050"/>
          </a:solidFill>
          <a:ln w="9525">
            <a:noFill/>
            <a:miter lim="800000"/>
            <a:headEnd/>
            <a:tailEnd/>
          </a:ln>
        </p:spPr>
        <p:txBody>
          <a:bodyPr>
            <a:spAutoFit/>
          </a:bodyPr>
          <a:lstStyle/>
          <a:p>
            <a:r>
              <a:rPr lang="en-US" sz="1600" b="1" dirty="0"/>
              <a:t>Fibrosis</a:t>
            </a:r>
            <a:r>
              <a:rPr lang="en-US" sz="1600" b="1" dirty="0">
                <a:sym typeface="Symbol" pitchFamily="18" charset="2"/>
              </a:rPr>
              <a:t></a:t>
            </a:r>
            <a:r>
              <a:rPr lang="en-US" sz="1600" b="1" dirty="0"/>
              <a:t>2</a:t>
            </a:r>
          </a:p>
        </p:txBody>
      </p:sp>
      <p:sp>
        <p:nvSpPr>
          <p:cNvPr id="32" name="TextBox 49"/>
          <p:cNvSpPr txBox="1">
            <a:spLocks noChangeArrowheads="1"/>
          </p:cNvSpPr>
          <p:nvPr/>
        </p:nvSpPr>
        <p:spPr bwMode="auto">
          <a:xfrm>
            <a:off x="533400" y="2535238"/>
            <a:ext cx="1219200" cy="307777"/>
          </a:xfrm>
          <a:prstGeom prst="rect">
            <a:avLst/>
          </a:prstGeom>
          <a:noFill/>
          <a:ln w="19050">
            <a:solidFill>
              <a:srgbClr val="FF0000"/>
            </a:solidFill>
            <a:miter lim="800000"/>
            <a:headEnd/>
            <a:tailEnd/>
          </a:ln>
        </p:spPr>
        <p:txBody>
          <a:bodyPr wrap="square">
            <a:spAutoFit/>
          </a:bodyPr>
          <a:lstStyle/>
          <a:p>
            <a:pPr algn="ctr"/>
            <a:r>
              <a:rPr lang="en-IN" sz="1400" dirty="0" smtClean="0">
                <a:solidFill>
                  <a:srgbClr val="000000"/>
                </a:solidFill>
                <a:latin typeface="Calibri" pitchFamily="34" charset="0"/>
              </a:rPr>
              <a:t>ALT&lt;ULN</a:t>
            </a:r>
            <a:endParaRPr lang="en-IN" sz="1400" dirty="0">
              <a:solidFill>
                <a:srgbClr val="000000"/>
              </a:solidFill>
              <a:latin typeface="Calibri" pitchFamily="34" charset="0"/>
            </a:endParaRPr>
          </a:p>
        </p:txBody>
      </p:sp>
      <p:cxnSp>
        <p:nvCxnSpPr>
          <p:cNvPr id="33" name="Straight Arrow Connector 32"/>
          <p:cNvCxnSpPr/>
          <p:nvPr/>
        </p:nvCxnSpPr>
        <p:spPr>
          <a:xfrm rot="5400000">
            <a:off x="877094" y="2247106"/>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4" descr="APASL Logo.GIF"/>
          <p:cNvPicPr>
            <a:picLocks noChangeAspect="1"/>
          </p:cNvPicPr>
          <p:nvPr/>
        </p:nvPicPr>
        <p:blipFill>
          <a:blip r:embed="rId3" cstate="print"/>
          <a:srcRect/>
          <a:stretch>
            <a:fillRect/>
          </a:stretch>
        </p:blipFill>
        <p:spPr bwMode="auto">
          <a:xfrm>
            <a:off x="8542020" y="381000"/>
            <a:ext cx="601980" cy="609600"/>
          </a:xfrm>
          <a:prstGeom prst="rect">
            <a:avLst/>
          </a:prstGeom>
          <a:noFill/>
          <a:ln w="9525">
            <a:noFill/>
            <a:miter lim="800000"/>
            <a:headEnd/>
            <a:tailEnd/>
          </a:ln>
        </p:spPr>
      </p:pic>
      <p:sp>
        <p:nvSpPr>
          <p:cNvPr id="2" name="Rectangle 1"/>
          <p:cNvSpPr/>
          <p:nvPr/>
        </p:nvSpPr>
        <p:spPr>
          <a:xfrm>
            <a:off x="6256388" y="6381"/>
            <a:ext cx="2887612" cy="369332"/>
          </a:xfrm>
          <a:prstGeom prst="rect">
            <a:avLst/>
          </a:prstGeom>
        </p:spPr>
        <p:txBody>
          <a:bodyPr wrap="none">
            <a:spAutoFit/>
          </a:bodyPr>
          <a:lstStyle/>
          <a:p>
            <a:pPr lvl="0" fontAlgn="base">
              <a:spcBef>
                <a:spcPct val="0"/>
              </a:spcBef>
              <a:spcAft>
                <a:spcPct val="0"/>
              </a:spcAft>
            </a:pPr>
            <a:r>
              <a:rPr lang="en-US" b="1" i="1" dirty="0">
                <a:solidFill>
                  <a:srgbClr val="C00000"/>
                </a:solidFill>
                <a:latin typeface="Calibri" pitchFamily="34" charset="0"/>
                <a:cs typeface="Times New Roman" pitchFamily="18" charset="0"/>
              </a:rPr>
              <a:t>APASL HBV Guidelines 2015</a:t>
            </a:r>
            <a:endParaRPr lang="en-US" i="1" dirty="0">
              <a:solidFill>
                <a:srgbClr val="C00000"/>
              </a:solidFill>
              <a:latin typeface="Arial" pitchFamily="34" charset="0"/>
              <a:cs typeface="Arial" pitchFamily="34" charset="0"/>
            </a:endParaRPr>
          </a:p>
        </p:txBody>
      </p:sp>
      <p:pic>
        <p:nvPicPr>
          <p:cNvPr id="3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057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3581400" y="304802"/>
            <a:ext cx="2362200" cy="523875"/>
          </a:xfrm>
          <a:prstGeom prst="rect">
            <a:avLst/>
          </a:prstGeom>
          <a:noFill/>
          <a:ln w="9525">
            <a:noFill/>
            <a:miter lim="800000"/>
            <a:headEnd/>
            <a:tailEnd/>
          </a:ln>
        </p:spPr>
        <p:txBody>
          <a:bodyPr>
            <a:spAutoFit/>
          </a:bodyPr>
          <a:lstStyle/>
          <a:p>
            <a:pPr>
              <a:defRPr/>
            </a:pPr>
            <a:r>
              <a:rPr lang="en-US" sz="2800" b="1" dirty="0">
                <a:solidFill>
                  <a:srgbClr val="C00000"/>
                </a:solidFill>
                <a:latin typeface="+mj-lt"/>
                <a:ea typeface="+mn-ea"/>
              </a:rPr>
              <a:t>ILBS : Faculty</a:t>
            </a:r>
          </a:p>
        </p:txBody>
      </p:sp>
      <p:pic>
        <p:nvPicPr>
          <p:cNvPr id="768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1" y="6324600"/>
            <a:ext cx="62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Content Placeholder 4"/>
          <p:cNvSpPr>
            <a:spLocks noGrp="1"/>
          </p:cNvSpPr>
          <p:nvPr>
            <p:ph idx="1"/>
          </p:nvPr>
        </p:nvSpPr>
        <p:spPr/>
        <p:txBody>
          <a:bodyPr/>
          <a:lstStyle/>
          <a:p>
            <a:endParaRPr lang="en-US">
              <a:latin typeface="Calibri" charset="0"/>
            </a:endParaRPr>
          </a:p>
        </p:txBody>
      </p:sp>
      <p:pic>
        <p:nvPicPr>
          <p:cNvPr id="76805" name="Picture 1" descr="\\172.16.16.204\events\2014\JAN 14\09-01-14 (Annual Report Photo)\images\Group Shots\IMG_3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688" y="6237312"/>
            <a:ext cx="5976664" cy="646331"/>
          </a:xfrm>
          <a:prstGeom prst="rect">
            <a:avLst/>
          </a:prstGeom>
          <a:solidFill>
            <a:srgbClr val="FCD5B5"/>
          </a:solidFill>
        </p:spPr>
        <p:txBody>
          <a:bodyPr wrap="square" rtlCol="0">
            <a:spAutoFit/>
          </a:bodyPr>
          <a:lstStyle/>
          <a:p>
            <a:r>
              <a:rPr lang="en-US" dirty="0" smtClean="0"/>
              <a:t>2015 = 87,000 patients, Nearly 12,000 Emergencies</a:t>
            </a:r>
          </a:p>
          <a:p>
            <a:r>
              <a:rPr lang="en-US" dirty="0" smtClean="0"/>
              <a:t>980 new OPD HBV patients   </a:t>
            </a:r>
            <a:endParaRPr lang="en-US" dirty="0"/>
          </a:p>
        </p:txBody>
      </p:sp>
    </p:spTree>
    <p:extLst>
      <p:ext uri="{BB962C8B-B14F-4D97-AF65-F5344CB8AC3E}">
        <p14:creationId xmlns:p14="http://schemas.microsoft.com/office/powerpoint/2010/main" val="14459243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Box 2"/>
          <p:cNvSpPr txBox="1">
            <a:spLocks noChangeArrowheads="1"/>
          </p:cNvSpPr>
          <p:nvPr/>
        </p:nvSpPr>
        <p:spPr bwMode="auto">
          <a:xfrm>
            <a:off x="15875" y="1535668"/>
            <a:ext cx="2346325" cy="369332"/>
          </a:xfrm>
          <a:prstGeom prst="rect">
            <a:avLst/>
          </a:prstGeom>
          <a:solidFill>
            <a:srgbClr val="FFFF99"/>
          </a:solidFill>
          <a:ln w="19050">
            <a:solidFill>
              <a:schemeClr val="tx1"/>
            </a:solidFill>
            <a:miter lim="800000"/>
            <a:headEnd/>
            <a:tailEnd/>
          </a:ln>
        </p:spPr>
        <p:txBody>
          <a:bodyPr>
            <a:spAutoFit/>
          </a:bodyPr>
          <a:lstStyle/>
          <a:p>
            <a:pPr algn="ctr"/>
            <a:r>
              <a:rPr lang="en-IN" sz="1800" b="1" dirty="0">
                <a:solidFill>
                  <a:srgbClr val="000000"/>
                </a:solidFill>
                <a:latin typeface="Calibri" pitchFamily="34" charset="0"/>
              </a:rPr>
              <a:t>HBV DNA</a:t>
            </a:r>
            <a:r>
              <a:rPr lang="en-IN" sz="1800" dirty="0">
                <a:solidFill>
                  <a:srgbClr val="000000"/>
                </a:solidFill>
                <a:latin typeface="Calibri" pitchFamily="34" charset="0"/>
              </a:rPr>
              <a:t>&lt;2000 IU/</a:t>
            </a:r>
            <a:r>
              <a:rPr lang="en-IN" sz="1800" dirty="0" err="1">
                <a:solidFill>
                  <a:srgbClr val="000000"/>
                </a:solidFill>
                <a:latin typeface="Calibri" pitchFamily="34" charset="0"/>
              </a:rPr>
              <a:t>mL</a:t>
            </a:r>
            <a:r>
              <a:rPr lang="en-IN" sz="1800" dirty="0">
                <a:solidFill>
                  <a:srgbClr val="000000"/>
                </a:solidFill>
                <a:latin typeface="Calibri" pitchFamily="34" charset="0"/>
              </a:rPr>
              <a:t>, </a:t>
            </a:r>
            <a:endParaRPr lang="en-IN" sz="1800" b="1" dirty="0">
              <a:solidFill>
                <a:srgbClr val="000000"/>
              </a:solidFill>
              <a:latin typeface="Calibri" pitchFamily="34" charset="0"/>
            </a:endParaRPr>
          </a:p>
        </p:txBody>
      </p:sp>
      <p:sp>
        <p:nvSpPr>
          <p:cNvPr id="113668" name="TextBox 3"/>
          <p:cNvSpPr txBox="1">
            <a:spLocks noChangeArrowheads="1"/>
          </p:cNvSpPr>
          <p:nvPr/>
        </p:nvSpPr>
        <p:spPr bwMode="auto">
          <a:xfrm>
            <a:off x="2971800" y="1397000"/>
            <a:ext cx="3124200" cy="646113"/>
          </a:xfrm>
          <a:prstGeom prst="rect">
            <a:avLst/>
          </a:prstGeom>
          <a:solidFill>
            <a:srgbClr val="FFFF99"/>
          </a:solidFill>
          <a:ln w="19050">
            <a:solidFill>
              <a:schemeClr val="tx1"/>
            </a:solidFill>
            <a:miter lim="800000"/>
            <a:headEnd/>
            <a:tailEnd/>
          </a:ln>
        </p:spPr>
        <p:txBody>
          <a:bodyPr anchor="ctr">
            <a:spAutoFit/>
          </a:bodyPr>
          <a:lstStyle/>
          <a:p>
            <a:r>
              <a:rPr lang="en-IN" sz="1800">
                <a:solidFill>
                  <a:srgbClr val="000000"/>
                </a:solidFill>
                <a:latin typeface="Calibri" pitchFamily="34" charset="0"/>
              </a:rPr>
              <a:t>HBV DNA 2000-20,000 IU/mL</a:t>
            </a:r>
          </a:p>
          <a:p>
            <a:endParaRPr lang="en-IN" sz="1800">
              <a:solidFill>
                <a:srgbClr val="000000"/>
              </a:solidFill>
              <a:latin typeface="Calibri" pitchFamily="34" charset="0"/>
            </a:endParaRPr>
          </a:p>
        </p:txBody>
      </p:sp>
      <p:sp>
        <p:nvSpPr>
          <p:cNvPr id="113669" name="TextBox 4"/>
          <p:cNvSpPr txBox="1">
            <a:spLocks noChangeArrowheads="1"/>
          </p:cNvSpPr>
          <p:nvPr/>
        </p:nvSpPr>
        <p:spPr bwMode="auto">
          <a:xfrm>
            <a:off x="6540500" y="1358900"/>
            <a:ext cx="2514600" cy="584200"/>
          </a:xfrm>
          <a:prstGeom prst="rect">
            <a:avLst/>
          </a:prstGeom>
          <a:solidFill>
            <a:srgbClr val="FFFF99"/>
          </a:solidFill>
          <a:ln w="19050">
            <a:solidFill>
              <a:schemeClr val="tx1"/>
            </a:solidFill>
            <a:miter lim="800000"/>
            <a:headEnd/>
            <a:tailEnd/>
          </a:ln>
        </p:spPr>
        <p:txBody>
          <a:bodyPr>
            <a:spAutoFit/>
          </a:bodyPr>
          <a:lstStyle/>
          <a:p>
            <a:pPr algn="ctr"/>
            <a:r>
              <a:rPr lang="en-IN" sz="1800">
                <a:solidFill>
                  <a:srgbClr val="000000"/>
                </a:solidFill>
                <a:latin typeface="Calibri" pitchFamily="34" charset="0"/>
              </a:rPr>
              <a:t>HBV DNA&gt;20,000 IU/mL</a:t>
            </a:r>
          </a:p>
          <a:p>
            <a:pPr algn="ctr"/>
            <a:r>
              <a:rPr lang="en-IN" sz="1800">
                <a:solidFill>
                  <a:srgbClr val="000000"/>
                </a:solidFill>
                <a:latin typeface="Calibri" pitchFamily="34" charset="0"/>
              </a:rPr>
              <a:t>ALT&gt;2xULN</a:t>
            </a:r>
          </a:p>
        </p:txBody>
      </p:sp>
      <p:sp>
        <p:nvSpPr>
          <p:cNvPr id="113670" name="TextBox 10"/>
          <p:cNvSpPr txBox="1">
            <a:spLocks noChangeArrowheads="1"/>
          </p:cNvSpPr>
          <p:nvPr/>
        </p:nvSpPr>
        <p:spPr bwMode="auto">
          <a:xfrm>
            <a:off x="1770063" y="2438400"/>
            <a:ext cx="1466850" cy="338138"/>
          </a:xfrm>
          <a:prstGeom prst="rect">
            <a:avLst/>
          </a:prstGeom>
          <a:noFill/>
          <a:ln w="19050">
            <a:solidFill>
              <a:schemeClr val="tx1"/>
            </a:solidFill>
            <a:miter lim="800000"/>
            <a:headEnd/>
            <a:tailEnd/>
          </a:ln>
        </p:spPr>
        <p:txBody>
          <a:bodyPr>
            <a:spAutoFit/>
          </a:bodyPr>
          <a:lstStyle/>
          <a:p>
            <a:pPr algn="ctr"/>
            <a:r>
              <a:rPr lang="en-IN" sz="1600" b="1">
                <a:solidFill>
                  <a:srgbClr val="000000"/>
                </a:solidFill>
                <a:latin typeface="Calibri" pitchFamily="34" charset="0"/>
              </a:rPr>
              <a:t>ALT1-2x ULN</a:t>
            </a:r>
          </a:p>
        </p:txBody>
      </p:sp>
      <p:sp>
        <p:nvSpPr>
          <p:cNvPr id="113671" name="TextBox 11"/>
          <p:cNvSpPr txBox="1">
            <a:spLocks noChangeArrowheads="1"/>
          </p:cNvSpPr>
          <p:nvPr/>
        </p:nvSpPr>
        <p:spPr bwMode="auto">
          <a:xfrm>
            <a:off x="3429000" y="2438400"/>
            <a:ext cx="1374775" cy="338138"/>
          </a:xfrm>
          <a:prstGeom prst="rect">
            <a:avLst/>
          </a:prstGeom>
          <a:noFill/>
          <a:ln w="19050">
            <a:solidFill>
              <a:schemeClr val="tx1"/>
            </a:solidFill>
            <a:miter lim="800000"/>
            <a:headEnd/>
            <a:tailEnd/>
          </a:ln>
        </p:spPr>
        <p:txBody>
          <a:bodyPr>
            <a:spAutoFit/>
          </a:bodyPr>
          <a:lstStyle/>
          <a:p>
            <a:pPr algn="ctr"/>
            <a:r>
              <a:rPr lang="en-IN" sz="1600" b="1">
                <a:solidFill>
                  <a:srgbClr val="000000"/>
                </a:solidFill>
                <a:latin typeface="Calibri" pitchFamily="34" charset="0"/>
              </a:rPr>
              <a:t>ALT&gt;2x ULN</a:t>
            </a:r>
          </a:p>
        </p:txBody>
      </p:sp>
      <p:sp>
        <p:nvSpPr>
          <p:cNvPr id="113672" name="TextBox 12"/>
          <p:cNvSpPr txBox="1">
            <a:spLocks noChangeArrowheads="1"/>
          </p:cNvSpPr>
          <p:nvPr/>
        </p:nvSpPr>
        <p:spPr bwMode="auto">
          <a:xfrm>
            <a:off x="4648200" y="2438400"/>
            <a:ext cx="1487488" cy="338138"/>
          </a:xfrm>
          <a:prstGeom prst="rect">
            <a:avLst/>
          </a:prstGeom>
          <a:noFill/>
          <a:ln w="19050">
            <a:solidFill>
              <a:schemeClr val="tx1"/>
            </a:solidFill>
            <a:miter lim="800000"/>
            <a:headEnd/>
            <a:tailEnd/>
          </a:ln>
        </p:spPr>
        <p:txBody>
          <a:bodyPr>
            <a:spAutoFit/>
          </a:bodyPr>
          <a:lstStyle/>
          <a:p>
            <a:pPr algn="ctr"/>
            <a:r>
              <a:rPr lang="en-IN" sz="1600" b="1">
                <a:solidFill>
                  <a:srgbClr val="000000"/>
                </a:solidFill>
                <a:latin typeface="Calibri" pitchFamily="34" charset="0"/>
              </a:rPr>
              <a:t>ALT 1-2x ULN</a:t>
            </a:r>
          </a:p>
        </p:txBody>
      </p:sp>
      <p:sp>
        <p:nvSpPr>
          <p:cNvPr id="113673" name="TextBox 13"/>
          <p:cNvSpPr txBox="1">
            <a:spLocks noChangeArrowheads="1"/>
          </p:cNvSpPr>
          <p:nvPr/>
        </p:nvSpPr>
        <p:spPr bwMode="auto">
          <a:xfrm>
            <a:off x="5961063" y="2438400"/>
            <a:ext cx="1506537" cy="338138"/>
          </a:xfrm>
          <a:prstGeom prst="rect">
            <a:avLst/>
          </a:prstGeom>
          <a:noFill/>
          <a:ln w="19050">
            <a:solidFill>
              <a:schemeClr val="tx1"/>
            </a:solidFill>
            <a:miter lim="800000"/>
            <a:headEnd/>
            <a:tailEnd/>
          </a:ln>
        </p:spPr>
        <p:txBody>
          <a:bodyPr>
            <a:spAutoFit/>
          </a:bodyPr>
          <a:lstStyle/>
          <a:p>
            <a:pPr algn="ctr"/>
            <a:r>
              <a:rPr lang="en-IN" sz="1600" b="1">
                <a:solidFill>
                  <a:srgbClr val="000000"/>
                </a:solidFill>
                <a:latin typeface="Calibri" pitchFamily="34" charset="0"/>
              </a:rPr>
              <a:t>ALT&gt;2x ULN</a:t>
            </a:r>
          </a:p>
        </p:txBody>
      </p:sp>
      <p:sp>
        <p:nvSpPr>
          <p:cNvPr id="113674" name="TextBox 15"/>
          <p:cNvSpPr txBox="1">
            <a:spLocks noChangeArrowheads="1"/>
          </p:cNvSpPr>
          <p:nvPr/>
        </p:nvSpPr>
        <p:spPr bwMode="auto">
          <a:xfrm>
            <a:off x="239713" y="3276600"/>
            <a:ext cx="1066800" cy="369888"/>
          </a:xfrm>
          <a:prstGeom prst="rect">
            <a:avLst/>
          </a:prstGeom>
          <a:noFill/>
          <a:ln w="19050">
            <a:solidFill>
              <a:schemeClr val="tx1"/>
            </a:solidFill>
            <a:miter lim="800000"/>
            <a:headEnd/>
            <a:tailEnd/>
          </a:ln>
        </p:spPr>
        <p:txBody>
          <a:bodyPr>
            <a:spAutoFit/>
          </a:bodyPr>
          <a:lstStyle/>
          <a:p>
            <a:pPr algn="ctr"/>
            <a:r>
              <a:rPr lang="en-IN" sz="1400">
                <a:solidFill>
                  <a:srgbClr val="000000"/>
                </a:solidFill>
                <a:latin typeface="Calibri" pitchFamily="34" charset="0"/>
              </a:rPr>
              <a:t> </a:t>
            </a:r>
            <a:r>
              <a:rPr lang="en-IN" sz="1800">
                <a:solidFill>
                  <a:srgbClr val="000000"/>
                </a:solidFill>
                <a:latin typeface="Calibri" pitchFamily="34" charset="0"/>
              </a:rPr>
              <a:t>Monitor</a:t>
            </a:r>
          </a:p>
        </p:txBody>
      </p:sp>
      <p:sp>
        <p:nvSpPr>
          <p:cNvPr id="113675" name="TextBox 16"/>
          <p:cNvSpPr txBox="1">
            <a:spLocks noChangeArrowheads="1"/>
          </p:cNvSpPr>
          <p:nvPr/>
        </p:nvSpPr>
        <p:spPr bwMode="auto">
          <a:xfrm>
            <a:off x="1436688" y="3276600"/>
            <a:ext cx="1524000" cy="677863"/>
          </a:xfrm>
          <a:prstGeom prst="rect">
            <a:avLst/>
          </a:prstGeom>
          <a:noFill/>
          <a:ln w="19050">
            <a:solidFill>
              <a:schemeClr val="tx1"/>
            </a:solidFill>
            <a:miter lim="800000"/>
            <a:headEnd/>
            <a:tailEnd/>
          </a:ln>
        </p:spPr>
        <p:txBody>
          <a:bodyPr>
            <a:spAutoFit/>
          </a:bodyPr>
          <a:lstStyle/>
          <a:p>
            <a:pPr algn="ctr"/>
            <a:r>
              <a:rPr lang="en-IN" sz="1600" dirty="0">
                <a:solidFill>
                  <a:srgbClr val="000000"/>
                </a:solidFill>
                <a:latin typeface="Calibri" pitchFamily="34" charset="0"/>
              </a:rPr>
              <a:t> </a:t>
            </a:r>
            <a:r>
              <a:rPr lang="en-IN" sz="2000" b="1" dirty="0">
                <a:solidFill>
                  <a:srgbClr val="000000"/>
                </a:solidFill>
                <a:latin typeface="Calibri" pitchFamily="34" charset="0"/>
              </a:rPr>
              <a:t>Treat </a:t>
            </a:r>
            <a:endParaRPr lang="en-IN" sz="1800" b="1" dirty="0">
              <a:solidFill>
                <a:srgbClr val="FF0000"/>
              </a:solidFill>
              <a:latin typeface="Calibri" pitchFamily="34" charset="0"/>
            </a:endParaRPr>
          </a:p>
          <a:p>
            <a:pPr algn="ctr"/>
            <a:r>
              <a:rPr lang="en-US" sz="1800" dirty="0"/>
              <a:t>Fibrosis</a:t>
            </a:r>
            <a:r>
              <a:rPr lang="en-US" sz="1800" dirty="0">
                <a:sym typeface="Symbol" pitchFamily="18" charset="2"/>
              </a:rPr>
              <a:t></a:t>
            </a:r>
            <a:r>
              <a:rPr lang="en-US" sz="1800" dirty="0"/>
              <a:t>2</a:t>
            </a:r>
            <a:endParaRPr lang="en-IN" sz="1400" dirty="0">
              <a:solidFill>
                <a:srgbClr val="000000"/>
              </a:solidFill>
              <a:latin typeface="Calibri" pitchFamily="34" charset="0"/>
            </a:endParaRPr>
          </a:p>
        </p:txBody>
      </p:sp>
      <p:sp>
        <p:nvSpPr>
          <p:cNvPr id="113676" name="TextBox 17"/>
          <p:cNvSpPr txBox="1">
            <a:spLocks noChangeArrowheads="1"/>
          </p:cNvSpPr>
          <p:nvPr/>
        </p:nvSpPr>
        <p:spPr bwMode="auto">
          <a:xfrm>
            <a:off x="3352800" y="3276600"/>
            <a:ext cx="838200" cy="338138"/>
          </a:xfrm>
          <a:prstGeom prst="rect">
            <a:avLst/>
          </a:prstGeom>
          <a:noFill/>
          <a:ln w="19050">
            <a:solidFill>
              <a:schemeClr val="tx1"/>
            </a:solidFill>
            <a:miter lim="800000"/>
            <a:headEnd/>
            <a:tailEnd/>
          </a:ln>
        </p:spPr>
        <p:txBody>
          <a:bodyPr>
            <a:spAutoFit/>
          </a:bodyPr>
          <a:lstStyle/>
          <a:p>
            <a:pPr algn="ctr"/>
            <a:r>
              <a:rPr lang="en-IN" sz="1400" b="1" dirty="0">
                <a:solidFill>
                  <a:srgbClr val="000000"/>
                </a:solidFill>
                <a:latin typeface="Calibri" pitchFamily="34" charset="0"/>
              </a:rPr>
              <a:t> </a:t>
            </a:r>
            <a:r>
              <a:rPr lang="en-IN" sz="1600" b="1" dirty="0">
                <a:solidFill>
                  <a:srgbClr val="000000"/>
                </a:solidFill>
                <a:latin typeface="Calibri" pitchFamily="34" charset="0"/>
              </a:rPr>
              <a:t>Treat</a:t>
            </a:r>
          </a:p>
        </p:txBody>
      </p:sp>
      <p:sp>
        <p:nvSpPr>
          <p:cNvPr id="113677" name="TextBox 18"/>
          <p:cNvSpPr txBox="1">
            <a:spLocks noChangeArrowheads="1"/>
          </p:cNvSpPr>
          <p:nvPr/>
        </p:nvSpPr>
        <p:spPr bwMode="auto">
          <a:xfrm>
            <a:off x="4267200" y="3269883"/>
            <a:ext cx="1744960" cy="1754327"/>
          </a:xfrm>
          <a:prstGeom prst="rect">
            <a:avLst/>
          </a:prstGeom>
          <a:noFill/>
          <a:ln w="19050">
            <a:solidFill>
              <a:schemeClr val="tx1"/>
            </a:solidFill>
            <a:miter lim="800000"/>
            <a:headEnd/>
            <a:tailEnd/>
          </a:ln>
        </p:spPr>
        <p:txBody>
          <a:bodyPr wrap="square">
            <a:spAutoFit/>
          </a:bodyPr>
          <a:lstStyle/>
          <a:p>
            <a:r>
              <a:rPr lang="en-IN" sz="1800" dirty="0">
                <a:solidFill>
                  <a:srgbClr val="000000"/>
                </a:solidFill>
                <a:latin typeface="Calibri" pitchFamily="34" charset="0"/>
              </a:rPr>
              <a:t>Monitor ALT </a:t>
            </a:r>
            <a:r>
              <a:rPr lang="en-IN" sz="1800" dirty="0" smtClean="0">
                <a:solidFill>
                  <a:srgbClr val="000000"/>
                </a:solidFill>
                <a:latin typeface="Calibri" pitchFamily="34" charset="0"/>
              </a:rPr>
              <a:t>, HBV DNA</a:t>
            </a:r>
            <a:r>
              <a:rPr lang="en-IN" sz="1800" dirty="0">
                <a:solidFill>
                  <a:srgbClr val="000000"/>
                </a:solidFill>
                <a:latin typeface="Calibri" pitchFamily="34" charset="0"/>
              </a:rPr>
              <a:t>, </a:t>
            </a:r>
            <a:endParaRPr lang="en-IN" sz="1800" dirty="0" smtClean="0">
              <a:solidFill>
                <a:srgbClr val="000000"/>
              </a:solidFill>
              <a:latin typeface="Calibri" pitchFamily="34" charset="0"/>
            </a:endParaRPr>
          </a:p>
          <a:p>
            <a:r>
              <a:rPr lang="en-IN" sz="1800" dirty="0" smtClean="0">
                <a:solidFill>
                  <a:srgbClr val="000000"/>
                </a:solidFill>
                <a:latin typeface="Calibri" pitchFamily="34" charset="0"/>
              </a:rPr>
              <a:t>1-3 </a:t>
            </a:r>
            <a:r>
              <a:rPr lang="en-IN" sz="1800" dirty="0">
                <a:solidFill>
                  <a:srgbClr val="000000"/>
                </a:solidFill>
                <a:latin typeface="Calibri" pitchFamily="34" charset="0"/>
              </a:rPr>
              <a:t>mo</a:t>
            </a:r>
          </a:p>
          <a:p>
            <a:r>
              <a:rPr lang="en-IN" b="1" dirty="0" smtClean="0">
                <a:latin typeface="Calibri" pitchFamily="34" charset="0"/>
              </a:rPr>
              <a:t>Assess Fibrosis </a:t>
            </a:r>
            <a:r>
              <a:rPr lang="en-IN" sz="1800" b="1" dirty="0" smtClean="0">
                <a:latin typeface="Calibri" pitchFamily="34" charset="0"/>
              </a:rPr>
              <a:t>Bx  </a:t>
            </a:r>
            <a:r>
              <a:rPr lang="en-IN" sz="1800" b="1" dirty="0">
                <a:latin typeface="Calibri" pitchFamily="34" charset="0"/>
              </a:rPr>
              <a:t>if  ≥ </a:t>
            </a:r>
            <a:r>
              <a:rPr lang="en-IN" b="1" dirty="0" smtClean="0">
                <a:latin typeface="Calibri" pitchFamily="34" charset="0"/>
              </a:rPr>
              <a:t>35</a:t>
            </a:r>
            <a:r>
              <a:rPr lang="en-IN" sz="1800" b="1" dirty="0" smtClean="0">
                <a:latin typeface="Calibri" pitchFamily="34" charset="0"/>
              </a:rPr>
              <a:t> </a:t>
            </a:r>
            <a:r>
              <a:rPr lang="en-IN" sz="1800" b="1" dirty="0">
                <a:latin typeface="Calibri" pitchFamily="34" charset="0"/>
              </a:rPr>
              <a:t>y</a:t>
            </a:r>
            <a:r>
              <a:rPr lang="en-IN" sz="1800" dirty="0">
                <a:latin typeface="Calibri" pitchFamily="34" charset="0"/>
              </a:rPr>
              <a:t>r</a:t>
            </a:r>
          </a:p>
          <a:p>
            <a:r>
              <a:rPr lang="en-IN" sz="1800" b="1" dirty="0" smtClean="0">
                <a:solidFill>
                  <a:srgbClr val="000000"/>
                </a:solidFill>
                <a:latin typeface="Calibri" pitchFamily="34" charset="0"/>
              </a:rPr>
              <a:t>Treat</a:t>
            </a:r>
            <a:r>
              <a:rPr lang="en-US" sz="1800" dirty="0" smtClean="0"/>
              <a:t>Fibrosis</a:t>
            </a:r>
            <a:r>
              <a:rPr lang="en-US" sz="1800" dirty="0">
                <a:sym typeface="Symbol" pitchFamily="18" charset="2"/>
              </a:rPr>
              <a:t></a:t>
            </a:r>
            <a:r>
              <a:rPr lang="en-US" sz="1800" dirty="0"/>
              <a:t>2</a:t>
            </a:r>
            <a:endParaRPr lang="en-IN" sz="1800" dirty="0">
              <a:solidFill>
                <a:srgbClr val="000000"/>
              </a:solidFill>
              <a:latin typeface="Calibri" pitchFamily="34" charset="0"/>
            </a:endParaRPr>
          </a:p>
        </p:txBody>
      </p:sp>
      <p:sp>
        <p:nvSpPr>
          <p:cNvPr id="113678" name="TextBox 19"/>
          <p:cNvSpPr txBox="1">
            <a:spLocks noChangeArrowheads="1"/>
          </p:cNvSpPr>
          <p:nvPr/>
        </p:nvSpPr>
        <p:spPr bwMode="auto">
          <a:xfrm>
            <a:off x="6037263" y="3389907"/>
            <a:ext cx="1511300" cy="923330"/>
          </a:xfrm>
          <a:prstGeom prst="rect">
            <a:avLst/>
          </a:prstGeom>
          <a:noFill/>
          <a:ln w="19050">
            <a:solidFill>
              <a:schemeClr val="tx1"/>
            </a:solidFill>
            <a:miter lim="800000"/>
            <a:headEnd/>
            <a:tailEnd/>
          </a:ln>
        </p:spPr>
        <p:txBody>
          <a:bodyPr>
            <a:spAutoFit/>
          </a:bodyPr>
          <a:lstStyle/>
          <a:p>
            <a:r>
              <a:rPr lang="en-IN" sz="1800" b="1" dirty="0" smtClean="0">
                <a:latin typeface="Calibri" pitchFamily="34" charset="0"/>
              </a:rPr>
              <a:t>Treat</a:t>
            </a:r>
          </a:p>
          <a:p>
            <a:r>
              <a:rPr lang="en-IN" dirty="0" smtClean="0">
                <a:latin typeface="Calibri" pitchFamily="34" charset="0"/>
              </a:rPr>
              <a:t>Assess </a:t>
            </a:r>
            <a:r>
              <a:rPr lang="en-US" sz="1800" dirty="0" smtClean="0"/>
              <a:t>Fibrosis </a:t>
            </a:r>
            <a:endParaRPr lang="en-IN" sz="1800" dirty="0">
              <a:solidFill>
                <a:srgbClr val="000000"/>
              </a:solidFill>
              <a:latin typeface="Calibri" pitchFamily="34" charset="0"/>
            </a:endParaRPr>
          </a:p>
        </p:txBody>
      </p:sp>
      <p:sp>
        <p:nvSpPr>
          <p:cNvPr id="113679" name="TextBox 20"/>
          <p:cNvSpPr txBox="1">
            <a:spLocks noChangeArrowheads="1"/>
          </p:cNvSpPr>
          <p:nvPr/>
        </p:nvSpPr>
        <p:spPr bwMode="auto">
          <a:xfrm>
            <a:off x="7608888" y="3389312"/>
            <a:ext cx="1511300" cy="923925"/>
          </a:xfrm>
          <a:prstGeom prst="rect">
            <a:avLst/>
          </a:prstGeom>
          <a:noFill/>
          <a:ln w="19050">
            <a:solidFill>
              <a:schemeClr val="tx1"/>
            </a:solidFill>
            <a:miter lim="800000"/>
            <a:headEnd/>
            <a:tailEnd/>
          </a:ln>
        </p:spPr>
        <p:txBody>
          <a:bodyPr>
            <a:spAutoFit/>
          </a:bodyPr>
          <a:lstStyle/>
          <a:p>
            <a:r>
              <a:rPr lang="en-IN" sz="1800" b="1" dirty="0">
                <a:solidFill>
                  <a:srgbClr val="000000"/>
                </a:solidFill>
                <a:latin typeface="Calibri" pitchFamily="34" charset="0"/>
              </a:rPr>
              <a:t>Treat</a:t>
            </a:r>
          </a:p>
          <a:p>
            <a:r>
              <a:rPr lang="en-IN" sz="1800" dirty="0">
                <a:solidFill>
                  <a:srgbClr val="000000"/>
                </a:solidFill>
                <a:latin typeface="Calibri" pitchFamily="34" charset="0"/>
              </a:rPr>
              <a:t>Liver biopsy optional</a:t>
            </a:r>
          </a:p>
        </p:txBody>
      </p:sp>
      <p:cxnSp>
        <p:nvCxnSpPr>
          <p:cNvPr id="27" name="Straight Connector 26"/>
          <p:cNvCxnSpPr/>
          <p:nvPr/>
        </p:nvCxnSpPr>
        <p:spPr>
          <a:xfrm>
            <a:off x="1022350" y="1098550"/>
            <a:ext cx="708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900112" y="1233488"/>
            <a:ext cx="27146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949406" y="1212057"/>
            <a:ext cx="269875"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62200" y="2057400"/>
            <a:ext cx="411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2362200" y="1981200"/>
            <a:ext cx="1588" cy="457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657600" y="2225675"/>
            <a:ext cx="1676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4321176" y="2120900"/>
            <a:ext cx="271462" cy="1587"/>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221288" y="2322513"/>
            <a:ext cx="225425" cy="3175"/>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3557587" y="2322513"/>
            <a:ext cx="227013"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3467894" y="2956719"/>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148064" y="2947987"/>
            <a:ext cx="0" cy="25241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6319044" y="2170906"/>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153400" y="2974777"/>
            <a:ext cx="0" cy="22562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4061619" y="1116806"/>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276600" y="2057400"/>
            <a:ext cx="1588" cy="28956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3698" name="TextBox 16"/>
          <p:cNvSpPr txBox="1">
            <a:spLocks noChangeArrowheads="1"/>
          </p:cNvSpPr>
          <p:nvPr/>
        </p:nvSpPr>
        <p:spPr bwMode="auto">
          <a:xfrm>
            <a:off x="179512" y="5157192"/>
            <a:ext cx="6588224" cy="1600438"/>
          </a:xfrm>
          <a:prstGeom prst="rect">
            <a:avLst/>
          </a:prstGeom>
          <a:noFill/>
          <a:ln w="19050">
            <a:solidFill>
              <a:srgbClr val="FF0000"/>
            </a:solidFill>
            <a:miter lim="800000"/>
            <a:headEnd/>
            <a:tailEnd/>
          </a:ln>
        </p:spPr>
        <p:txBody>
          <a:bodyPr wrap="square">
            <a:spAutoFit/>
          </a:bodyPr>
          <a:lstStyle/>
          <a:p>
            <a:pPr algn="ctr"/>
            <a:r>
              <a:rPr lang="en-IN" sz="1600" b="1" dirty="0">
                <a:solidFill>
                  <a:srgbClr val="000000"/>
                </a:solidFill>
                <a:latin typeface="Calibri" pitchFamily="34" charset="0"/>
              </a:rPr>
              <a:t>2 consecutive tests conducted 3 months apart.</a:t>
            </a:r>
            <a:endParaRPr lang="en-IN" sz="1400" b="1" dirty="0">
              <a:solidFill>
                <a:srgbClr val="000000"/>
              </a:solidFill>
              <a:latin typeface="Calibri" pitchFamily="34" charset="0"/>
            </a:endParaRPr>
          </a:p>
          <a:p>
            <a:pPr algn="ctr"/>
            <a:r>
              <a:rPr lang="en-IN" sz="1600" b="1" dirty="0">
                <a:solidFill>
                  <a:srgbClr val="000000"/>
                </a:solidFill>
                <a:latin typeface="Calibri" pitchFamily="34" charset="0"/>
              </a:rPr>
              <a:t>Offer antiviral treatment </a:t>
            </a:r>
          </a:p>
          <a:p>
            <a:pPr algn="ctr">
              <a:buFontTx/>
              <a:buChar char="-"/>
            </a:pPr>
            <a:r>
              <a:rPr lang="en-IN" b="1" dirty="0">
                <a:solidFill>
                  <a:srgbClr val="FF0000"/>
                </a:solidFill>
                <a:latin typeface="Calibri" pitchFamily="34" charset="0"/>
              </a:rPr>
              <a:t>If Age &gt; </a:t>
            </a:r>
            <a:r>
              <a:rPr lang="en-IN" b="1" dirty="0" smtClean="0">
                <a:solidFill>
                  <a:srgbClr val="FF0000"/>
                </a:solidFill>
                <a:latin typeface="Calibri" pitchFamily="34" charset="0"/>
              </a:rPr>
              <a:t>35 </a:t>
            </a:r>
            <a:r>
              <a:rPr lang="en-IN" b="1" dirty="0">
                <a:solidFill>
                  <a:srgbClr val="FF0000"/>
                </a:solidFill>
                <a:latin typeface="Calibri" pitchFamily="34" charset="0"/>
              </a:rPr>
              <a:t>years</a:t>
            </a:r>
          </a:p>
          <a:p>
            <a:pPr algn="ctr">
              <a:buFontTx/>
              <a:buChar char="-"/>
            </a:pPr>
            <a:r>
              <a:rPr lang="en-US" sz="1600" b="1" dirty="0">
                <a:solidFill>
                  <a:srgbClr val="000000"/>
                </a:solidFill>
                <a:latin typeface="Calibri" pitchFamily="34" charset="0"/>
              </a:rPr>
              <a:t>- if age &lt;</a:t>
            </a:r>
            <a:r>
              <a:rPr lang="en-US" sz="1600" b="1" dirty="0" smtClean="0">
                <a:solidFill>
                  <a:srgbClr val="000000"/>
                </a:solidFill>
                <a:latin typeface="Calibri" pitchFamily="34" charset="0"/>
              </a:rPr>
              <a:t>35 </a:t>
            </a:r>
            <a:r>
              <a:rPr lang="en-US" sz="1600" b="1" dirty="0">
                <a:solidFill>
                  <a:srgbClr val="000000"/>
                </a:solidFill>
                <a:latin typeface="Calibri" pitchFamily="34" charset="0"/>
              </a:rPr>
              <a:t>years, &gt;F2 </a:t>
            </a:r>
            <a:r>
              <a:rPr lang="en-US" sz="1600" b="1" dirty="0" err="1">
                <a:solidFill>
                  <a:srgbClr val="000000"/>
                </a:solidFill>
                <a:latin typeface="Calibri" pitchFamily="34" charset="0"/>
              </a:rPr>
              <a:t>metavir</a:t>
            </a:r>
            <a:r>
              <a:rPr lang="en-US" sz="1600" b="1" dirty="0">
                <a:solidFill>
                  <a:srgbClr val="000000"/>
                </a:solidFill>
                <a:latin typeface="Calibri" pitchFamily="34" charset="0"/>
              </a:rPr>
              <a:t> / </a:t>
            </a:r>
            <a:r>
              <a:rPr lang="en-US" sz="1600" b="1" dirty="0" err="1">
                <a:solidFill>
                  <a:srgbClr val="000000"/>
                </a:solidFill>
                <a:latin typeface="Calibri" pitchFamily="34" charset="0"/>
              </a:rPr>
              <a:t>Ishak</a:t>
            </a:r>
            <a:r>
              <a:rPr lang="en-US" sz="1600" b="1" dirty="0">
                <a:solidFill>
                  <a:srgbClr val="000000"/>
                </a:solidFill>
                <a:latin typeface="Calibri" pitchFamily="34" charset="0"/>
              </a:rPr>
              <a:t> &gt; F3 </a:t>
            </a:r>
            <a:r>
              <a:rPr lang="en-US" sz="1600" b="1" dirty="0" smtClean="0">
                <a:solidFill>
                  <a:srgbClr val="000000"/>
                </a:solidFill>
                <a:latin typeface="Calibri" pitchFamily="34" charset="0"/>
              </a:rPr>
              <a:t>fibrosis</a:t>
            </a:r>
          </a:p>
          <a:p>
            <a:pPr algn="ctr">
              <a:buFontTx/>
              <a:buChar char="-"/>
            </a:pPr>
            <a:r>
              <a:rPr lang="en-US" b="1" dirty="0">
                <a:solidFill>
                  <a:srgbClr val="000090"/>
                </a:solidFill>
              </a:rPr>
              <a:t>Non-invasive</a:t>
            </a:r>
            <a:r>
              <a:rPr lang="en-US" dirty="0">
                <a:solidFill>
                  <a:srgbClr val="000090"/>
                </a:solidFill>
              </a:rPr>
              <a:t> – </a:t>
            </a:r>
            <a:r>
              <a:rPr lang="en-US" b="1" dirty="0" err="1">
                <a:solidFill>
                  <a:srgbClr val="000090"/>
                </a:solidFill>
              </a:rPr>
              <a:t>Fibroscan</a:t>
            </a:r>
            <a:r>
              <a:rPr lang="en-US" b="1" dirty="0">
                <a:solidFill>
                  <a:srgbClr val="000090"/>
                </a:solidFill>
              </a:rPr>
              <a:t> :  LSM value of  </a:t>
            </a:r>
            <a:r>
              <a:rPr lang="en-US" b="1" dirty="0">
                <a:solidFill>
                  <a:srgbClr val="000090"/>
                </a:solidFill>
                <a:sym typeface="Symbol"/>
              </a:rPr>
              <a:t> 8* </a:t>
            </a:r>
            <a:r>
              <a:rPr lang="en-US" b="1" dirty="0" smtClean="0">
                <a:solidFill>
                  <a:srgbClr val="000090"/>
                </a:solidFill>
                <a:sym typeface="Symbol"/>
              </a:rPr>
              <a:t>,</a:t>
            </a:r>
            <a:endParaRPr lang="en-US" b="1" dirty="0">
              <a:solidFill>
                <a:srgbClr val="000090"/>
              </a:solidFill>
            </a:endParaRPr>
          </a:p>
          <a:p>
            <a:pPr algn="ctr">
              <a:buFontTx/>
              <a:buChar char="-"/>
            </a:pPr>
            <a:endParaRPr lang="en-IN" sz="1400" b="1" dirty="0">
              <a:solidFill>
                <a:srgbClr val="000000"/>
              </a:solidFill>
              <a:latin typeface="Calibri" pitchFamily="34" charset="0"/>
            </a:endParaRPr>
          </a:p>
        </p:txBody>
      </p:sp>
      <p:sp>
        <p:nvSpPr>
          <p:cNvPr id="113701" name="TextBox 49"/>
          <p:cNvSpPr txBox="1">
            <a:spLocks noChangeArrowheads="1"/>
          </p:cNvSpPr>
          <p:nvPr/>
        </p:nvSpPr>
        <p:spPr bwMode="auto">
          <a:xfrm>
            <a:off x="0" y="0"/>
            <a:ext cx="2133600" cy="400110"/>
          </a:xfrm>
          <a:prstGeom prst="rect">
            <a:avLst/>
          </a:prstGeom>
          <a:solidFill>
            <a:srgbClr val="CCFFCC"/>
          </a:solidFill>
          <a:ln w="9525">
            <a:noFill/>
            <a:miter lim="800000"/>
            <a:headEnd/>
            <a:tailEnd/>
          </a:ln>
        </p:spPr>
        <p:txBody>
          <a:bodyPr wrap="square">
            <a:spAutoFit/>
          </a:bodyPr>
          <a:lstStyle/>
          <a:p>
            <a:r>
              <a:rPr lang="en-US" sz="2000" b="1" dirty="0" smtClean="0">
                <a:solidFill>
                  <a:srgbClr val="000000"/>
                </a:solidFill>
                <a:latin typeface="Calibri" pitchFamily="34" charset="0"/>
              </a:rPr>
              <a:t>Indications of Rx</a:t>
            </a:r>
            <a:endParaRPr lang="en-US" sz="2000" b="1" dirty="0">
              <a:solidFill>
                <a:srgbClr val="000000"/>
              </a:solidFill>
              <a:latin typeface="Calibri" pitchFamily="34" charset="0"/>
            </a:endParaRPr>
          </a:p>
        </p:txBody>
      </p:sp>
      <p:sp>
        <p:nvSpPr>
          <p:cNvPr id="39" name="TextBox 49"/>
          <p:cNvSpPr txBox="1">
            <a:spLocks noChangeArrowheads="1"/>
          </p:cNvSpPr>
          <p:nvPr/>
        </p:nvSpPr>
        <p:spPr bwMode="auto">
          <a:xfrm>
            <a:off x="228600" y="2511623"/>
            <a:ext cx="1219200" cy="338554"/>
          </a:xfrm>
          <a:prstGeom prst="rect">
            <a:avLst/>
          </a:prstGeom>
          <a:noFill/>
          <a:ln w="19050">
            <a:solidFill>
              <a:schemeClr val="tx1"/>
            </a:solidFill>
            <a:miter lim="800000"/>
            <a:headEnd/>
            <a:tailEnd/>
          </a:ln>
        </p:spPr>
        <p:txBody>
          <a:bodyPr wrap="square">
            <a:spAutoFit/>
          </a:bodyPr>
          <a:lstStyle/>
          <a:p>
            <a:pPr algn="ctr"/>
            <a:r>
              <a:rPr lang="en-IN" sz="1600" b="1" dirty="0" smtClean="0">
                <a:solidFill>
                  <a:srgbClr val="000000"/>
                </a:solidFill>
                <a:latin typeface="Calibri" pitchFamily="34" charset="0"/>
              </a:rPr>
              <a:t>ALT&lt;ULN</a:t>
            </a:r>
            <a:endParaRPr lang="en-IN" sz="1600" b="1" dirty="0">
              <a:solidFill>
                <a:srgbClr val="000000"/>
              </a:solidFill>
              <a:latin typeface="Calibri" pitchFamily="34" charset="0"/>
            </a:endParaRPr>
          </a:p>
        </p:txBody>
      </p:sp>
      <p:cxnSp>
        <p:nvCxnSpPr>
          <p:cNvPr id="40" name="Straight Arrow Connector 39"/>
          <p:cNvCxnSpPr/>
          <p:nvPr/>
        </p:nvCxnSpPr>
        <p:spPr>
          <a:xfrm rot="5400000">
            <a:off x="648494" y="3085306"/>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48494" y="2247106"/>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172494" y="3109119"/>
            <a:ext cx="3810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TextBox 49"/>
          <p:cNvSpPr txBox="1">
            <a:spLocks noChangeArrowheads="1"/>
          </p:cNvSpPr>
          <p:nvPr/>
        </p:nvSpPr>
        <p:spPr bwMode="auto">
          <a:xfrm>
            <a:off x="7543800" y="2435423"/>
            <a:ext cx="1219200" cy="307777"/>
          </a:xfrm>
          <a:prstGeom prst="rect">
            <a:avLst/>
          </a:prstGeom>
          <a:noFill/>
          <a:ln w="19050">
            <a:solidFill>
              <a:schemeClr val="tx1"/>
            </a:solidFill>
            <a:miter lim="800000"/>
            <a:headEnd/>
            <a:tailEnd/>
          </a:ln>
        </p:spPr>
        <p:txBody>
          <a:bodyPr wrap="square">
            <a:spAutoFit/>
          </a:bodyPr>
          <a:lstStyle/>
          <a:p>
            <a:pPr algn="ctr"/>
            <a:r>
              <a:rPr lang="en-IN" sz="1400" b="1" dirty="0" smtClean="0">
                <a:solidFill>
                  <a:srgbClr val="000000"/>
                </a:solidFill>
                <a:latin typeface="Calibri" pitchFamily="34" charset="0"/>
              </a:rPr>
              <a:t>ALT&lt;ULN</a:t>
            </a:r>
            <a:endParaRPr lang="en-IN" sz="1400" b="1" dirty="0">
              <a:solidFill>
                <a:srgbClr val="000000"/>
              </a:solidFill>
              <a:latin typeface="Calibri" pitchFamily="34" charset="0"/>
            </a:endParaRPr>
          </a:p>
        </p:txBody>
      </p:sp>
      <p:cxnSp>
        <p:nvCxnSpPr>
          <p:cNvPr id="49" name="Straight Arrow Connector 48"/>
          <p:cNvCxnSpPr/>
          <p:nvPr/>
        </p:nvCxnSpPr>
        <p:spPr>
          <a:xfrm>
            <a:off x="6705600" y="2971800"/>
            <a:ext cx="0" cy="22562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0" name="TextBox 15"/>
          <p:cNvSpPr txBox="1">
            <a:spLocks noChangeArrowheads="1"/>
          </p:cNvSpPr>
          <p:nvPr/>
        </p:nvSpPr>
        <p:spPr bwMode="auto">
          <a:xfrm>
            <a:off x="152400" y="3821112"/>
            <a:ext cx="1066800" cy="646331"/>
          </a:xfrm>
          <a:prstGeom prst="rect">
            <a:avLst/>
          </a:prstGeom>
          <a:solidFill>
            <a:srgbClr val="CCCCFF"/>
          </a:solidFill>
          <a:ln w="19050">
            <a:solidFill>
              <a:schemeClr val="tx1"/>
            </a:solidFill>
            <a:miter lim="800000"/>
            <a:headEnd/>
            <a:tailEnd/>
          </a:ln>
        </p:spPr>
        <p:txBody>
          <a:bodyPr>
            <a:spAutoFit/>
          </a:bodyPr>
          <a:lstStyle/>
          <a:p>
            <a:pPr algn="ctr"/>
            <a:r>
              <a:rPr lang="en-IN" sz="1400" dirty="0">
                <a:solidFill>
                  <a:srgbClr val="000000"/>
                </a:solidFill>
                <a:latin typeface="Calibri" pitchFamily="34" charset="0"/>
              </a:rPr>
              <a:t> </a:t>
            </a:r>
            <a:r>
              <a:rPr lang="en-IN" b="1" dirty="0" smtClean="0">
                <a:solidFill>
                  <a:srgbClr val="000000"/>
                </a:solidFill>
                <a:latin typeface="Calibri" pitchFamily="34" charset="0"/>
              </a:rPr>
              <a:t>Assess Fibrosis</a:t>
            </a:r>
            <a:endParaRPr lang="en-IN" sz="2400" b="1" dirty="0">
              <a:solidFill>
                <a:srgbClr val="000000"/>
              </a:solidFill>
              <a:latin typeface="Calibri" pitchFamily="34" charset="0"/>
            </a:endParaRPr>
          </a:p>
        </p:txBody>
      </p:sp>
      <p:pic>
        <p:nvPicPr>
          <p:cNvPr id="44" name="Picture 4" descr="APASL Logo.GIF"/>
          <p:cNvPicPr>
            <a:picLocks noChangeAspect="1"/>
          </p:cNvPicPr>
          <p:nvPr/>
        </p:nvPicPr>
        <p:blipFill>
          <a:blip r:embed="rId3" cstate="print"/>
          <a:srcRect/>
          <a:stretch>
            <a:fillRect/>
          </a:stretch>
        </p:blipFill>
        <p:spPr bwMode="auto">
          <a:xfrm>
            <a:off x="8542020" y="381000"/>
            <a:ext cx="601980" cy="609600"/>
          </a:xfrm>
          <a:prstGeom prst="rect">
            <a:avLst/>
          </a:prstGeom>
          <a:noFill/>
          <a:ln w="9525">
            <a:noFill/>
            <a:miter lim="800000"/>
            <a:headEnd/>
            <a:tailEnd/>
          </a:ln>
        </p:spPr>
      </p:pic>
      <p:sp>
        <p:nvSpPr>
          <p:cNvPr id="45" name="Rectangle 44"/>
          <p:cNvSpPr/>
          <p:nvPr/>
        </p:nvSpPr>
        <p:spPr>
          <a:xfrm>
            <a:off x="6256388" y="6381"/>
            <a:ext cx="2887612" cy="369332"/>
          </a:xfrm>
          <a:prstGeom prst="rect">
            <a:avLst/>
          </a:prstGeom>
        </p:spPr>
        <p:txBody>
          <a:bodyPr wrap="none">
            <a:spAutoFit/>
          </a:bodyPr>
          <a:lstStyle/>
          <a:p>
            <a:pPr lvl="0" fontAlgn="base">
              <a:spcBef>
                <a:spcPct val="0"/>
              </a:spcBef>
              <a:spcAft>
                <a:spcPct val="0"/>
              </a:spcAft>
            </a:pPr>
            <a:r>
              <a:rPr lang="en-US" b="1" i="1" dirty="0">
                <a:solidFill>
                  <a:srgbClr val="C00000"/>
                </a:solidFill>
                <a:latin typeface="Calibri" pitchFamily="34" charset="0"/>
                <a:cs typeface="Times New Roman" pitchFamily="18" charset="0"/>
              </a:rPr>
              <a:t>APASL HBV Guidelines 2015</a:t>
            </a:r>
            <a:endParaRPr lang="en-US" i="1" dirty="0">
              <a:solidFill>
                <a:srgbClr val="C00000"/>
              </a:solidFill>
              <a:latin typeface="Arial" pitchFamily="34" charset="0"/>
              <a:cs typeface="Arial" pitchFamily="34" charset="0"/>
            </a:endParaRPr>
          </a:p>
        </p:txBody>
      </p:sp>
      <p:sp>
        <p:nvSpPr>
          <p:cNvPr id="42" name="TextBox 40"/>
          <p:cNvSpPr txBox="1">
            <a:spLocks noChangeArrowheads="1"/>
          </p:cNvSpPr>
          <p:nvPr/>
        </p:nvSpPr>
        <p:spPr bwMode="auto">
          <a:xfrm>
            <a:off x="3154288" y="303039"/>
            <a:ext cx="2209800" cy="461665"/>
          </a:xfrm>
          <a:prstGeom prst="rect">
            <a:avLst/>
          </a:prstGeom>
          <a:solidFill>
            <a:srgbClr val="FFCC66"/>
          </a:solidFill>
          <a:ln w="19050">
            <a:solidFill>
              <a:schemeClr val="tx1"/>
            </a:solidFill>
            <a:miter lim="800000"/>
            <a:headEnd/>
            <a:tailEnd/>
          </a:ln>
        </p:spPr>
        <p:txBody>
          <a:bodyPr wrap="square">
            <a:spAutoFit/>
          </a:bodyPr>
          <a:lstStyle/>
          <a:p>
            <a:r>
              <a:rPr lang="en-IN" sz="2400" b="1" dirty="0" smtClean="0">
                <a:solidFill>
                  <a:srgbClr val="000000"/>
                </a:solidFill>
                <a:latin typeface="Calibri" pitchFamily="34" charset="0"/>
              </a:rPr>
              <a:t>CHB HBeAg -ve</a:t>
            </a:r>
            <a:endParaRPr lang="en-IN" sz="2400" b="1" dirty="0">
              <a:solidFill>
                <a:srgbClr val="000000"/>
              </a:solidFill>
              <a:latin typeface="Calibri" pitchFamily="34" charset="0"/>
            </a:endParaRPr>
          </a:p>
        </p:txBody>
      </p:sp>
      <p:pic>
        <p:nvPicPr>
          <p:cNvPr id="4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6209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981200" y="61555"/>
            <a:ext cx="6553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ea typeface="PMingLiU" pitchFamily="18" charset="-120"/>
                <a:cs typeface="Times New Roman" pitchFamily="18" charset="0"/>
              </a:rPr>
              <a:t> </a:t>
            </a:r>
            <a:r>
              <a:rPr lang="en-US" sz="2000" b="1" dirty="0" smtClean="0">
                <a:solidFill>
                  <a:srgbClr val="C00000"/>
                </a:solidFill>
                <a:ea typeface="PMingLiU" pitchFamily="18" charset="-120"/>
                <a:cs typeface="Times New Roman" pitchFamily="18" charset="0"/>
              </a:rPr>
              <a:t> </a:t>
            </a:r>
            <a:r>
              <a:rPr kumimoji="0" lang="en-US" sz="2800" b="1" i="0" u="none" strike="noStrike" cap="none" normalizeH="0" baseline="0" dirty="0" smtClean="0">
                <a:ln>
                  <a:noFill/>
                </a:ln>
                <a:solidFill>
                  <a:srgbClr val="C00000"/>
                </a:solidFill>
                <a:effectLst/>
                <a:ea typeface="PMingLiU" pitchFamily="18" charset="-120"/>
                <a:cs typeface="Times New Roman" pitchFamily="18" charset="0"/>
              </a:rPr>
              <a:t>INDICATIONS OF THERAPY</a:t>
            </a:r>
            <a:endParaRPr kumimoji="0" lang="en-US" sz="2800" b="1" i="1" u="none" strike="noStrike" cap="none" normalizeH="0" baseline="0" dirty="0" smtClean="0">
              <a:ln>
                <a:noFill/>
              </a:ln>
              <a:solidFill>
                <a:srgbClr val="C00000"/>
              </a:solidFill>
              <a:effectLst/>
              <a:ea typeface="Apple LiGothic Medium"/>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i="1" dirty="0" smtClean="0">
                <a:solidFill>
                  <a:srgbClr val="C00000"/>
                </a:solidFill>
                <a:latin typeface="Calibri" pitchFamily="34" charset="0"/>
                <a:cs typeface="Times New Roman" pitchFamily="18" charset="0"/>
              </a:rPr>
              <a:t>             APASL HBV Guidelines 2015</a:t>
            </a:r>
            <a:endParaRPr kumimoji="0" lang="en-US" sz="2800" b="0" i="1" u="none"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38882845"/>
              </p:ext>
            </p:extLst>
          </p:nvPr>
        </p:nvGraphicFramePr>
        <p:xfrm>
          <a:off x="381001" y="1246632"/>
          <a:ext cx="8381999" cy="4696968"/>
        </p:xfrm>
        <a:graphic>
          <a:graphicData uri="http://schemas.openxmlformats.org/drawingml/2006/table">
            <a:tbl>
              <a:tblPr/>
              <a:tblGrid>
                <a:gridCol w="2076450"/>
                <a:gridCol w="1920240"/>
                <a:gridCol w="1719900"/>
                <a:gridCol w="2665409"/>
              </a:tblGrid>
              <a:tr h="267109">
                <a:tc>
                  <a:txBody>
                    <a:bodyPr/>
                    <a:lstStyle/>
                    <a:p>
                      <a:pPr marL="0" marR="0">
                        <a:lnSpc>
                          <a:spcPct val="115000"/>
                        </a:lnSpc>
                        <a:spcBef>
                          <a:spcPts val="0"/>
                        </a:spcBef>
                        <a:spcAft>
                          <a:spcPts val="0"/>
                        </a:spcAft>
                      </a:pPr>
                      <a:r>
                        <a:rPr lang="en-US" sz="2400" b="1" dirty="0" err="1">
                          <a:solidFill>
                            <a:srgbClr val="000000"/>
                          </a:solidFill>
                          <a:latin typeface="Times New Roman"/>
                          <a:ea typeface="Batang"/>
                          <a:cs typeface="Times New Roman"/>
                        </a:rPr>
                        <a:t>HBsAg</a:t>
                      </a:r>
                      <a:r>
                        <a:rPr lang="en-US" sz="2400" b="1" dirty="0">
                          <a:solidFill>
                            <a:srgbClr val="000000"/>
                          </a:solidFill>
                          <a:latin typeface="Times New Roman"/>
                          <a:ea typeface="Batang"/>
                          <a:cs typeface="Times New Roman"/>
                        </a:rPr>
                        <a:t> </a:t>
                      </a:r>
                      <a:r>
                        <a:rPr lang="en-US" sz="2400" b="1" dirty="0" smtClean="0">
                          <a:solidFill>
                            <a:srgbClr val="000000"/>
                          </a:solidFill>
                          <a:latin typeface="Times New Roman"/>
                          <a:ea typeface="Batang"/>
                          <a:cs typeface="Times New Roman"/>
                        </a:rPr>
                        <a:t>+</a:t>
                      </a:r>
                      <a:r>
                        <a:rPr lang="en-US" sz="2400" b="1" dirty="0" err="1" smtClean="0">
                          <a:solidFill>
                            <a:srgbClr val="000000"/>
                          </a:solidFill>
                          <a:latin typeface="Times New Roman"/>
                          <a:ea typeface="Batang"/>
                          <a:cs typeface="Times New Roman"/>
                        </a:rPr>
                        <a:t>ve</a:t>
                      </a:r>
                      <a:endParaRPr lang="en-US" sz="2400" b="1"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2400" b="1" dirty="0">
                          <a:solidFill>
                            <a:srgbClr val="000000"/>
                          </a:solidFill>
                          <a:latin typeface="Times New Roman"/>
                          <a:ea typeface="Batang"/>
                          <a:cs typeface="Times New Roman"/>
                        </a:rPr>
                        <a:t>HBV DNA </a:t>
                      </a:r>
                      <a:endParaRPr lang="en-US" sz="2400" b="1" dirty="0">
                        <a:latin typeface="Calibri"/>
                        <a:ea typeface="PMingLiU"/>
                        <a:cs typeface="Times New Roman"/>
                      </a:endParaRPr>
                    </a:p>
                    <a:p>
                      <a:pPr marL="0" marR="0">
                        <a:lnSpc>
                          <a:spcPct val="115000"/>
                        </a:lnSpc>
                        <a:spcBef>
                          <a:spcPts val="0"/>
                        </a:spcBef>
                        <a:spcAft>
                          <a:spcPts val="0"/>
                        </a:spcAft>
                      </a:pPr>
                      <a:r>
                        <a:rPr lang="en-US" sz="2400" b="1" dirty="0">
                          <a:solidFill>
                            <a:srgbClr val="000000"/>
                          </a:solidFill>
                          <a:latin typeface="Times New Roman"/>
                          <a:ea typeface="Batang"/>
                          <a:cs typeface="Times New Roman"/>
                        </a:rPr>
                        <a:t>(IU/</a:t>
                      </a:r>
                      <a:r>
                        <a:rPr lang="en-US" sz="2400" b="1" dirty="0" err="1">
                          <a:solidFill>
                            <a:srgbClr val="000000"/>
                          </a:solidFill>
                          <a:latin typeface="Times New Roman"/>
                          <a:ea typeface="Batang"/>
                          <a:cs typeface="Times New Roman"/>
                        </a:rPr>
                        <a:t>mL</a:t>
                      </a:r>
                      <a:r>
                        <a:rPr lang="en-US" sz="2400" b="1" dirty="0">
                          <a:solidFill>
                            <a:srgbClr val="000000"/>
                          </a:solidFill>
                          <a:latin typeface="Times New Roman"/>
                          <a:ea typeface="Batang"/>
                          <a:cs typeface="Times New Roman"/>
                        </a:rPr>
                        <a:t>)</a:t>
                      </a:r>
                      <a:endParaRPr lang="en-US" sz="2400" b="1"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2400" b="1" dirty="0">
                          <a:solidFill>
                            <a:srgbClr val="000000"/>
                          </a:solidFill>
                          <a:latin typeface="Times New Roman"/>
                          <a:ea typeface="Batang"/>
                          <a:cs typeface="Times New Roman"/>
                        </a:rPr>
                        <a:t>ALT</a:t>
                      </a:r>
                      <a:endParaRPr lang="en-US" sz="2400" b="1"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Bef>
                          <a:spcPts val="0"/>
                        </a:spcBef>
                        <a:spcAft>
                          <a:spcPts val="0"/>
                        </a:spcAft>
                      </a:pPr>
                      <a:r>
                        <a:rPr lang="en-US" sz="2400" b="1" dirty="0">
                          <a:solidFill>
                            <a:srgbClr val="000000"/>
                          </a:solidFill>
                          <a:latin typeface="Times New Roman"/>
                          <a:ea typeface="Batang"/>
                          <a:cs typeface="Times New Roman"/>
                        </a:rPr>
                        <a:t>Treatment</a:t>
                      </a:r>
                      <a:endParaRPr lang="en-US" sz="2400" b="1"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24309">
                <a:tc>
                  <a:txBody>
                    <a:bodyPr/>
                    <a:lstStyle/>
                    <a:p>
                      <a:pPr marL="0" marR="0">
                        <a:lnSpc>
                          <a:spcPct val="115000"/>
                        </a:lnSpc>
                        <a:spcBef>
                          <a:spcPts val="0"/>
                        </a:spcBef>
                        <a:spcAft>
                          <a:spcPts val="0"/>
                        </a:spcAft>
                      </a:pPr>
                      <a:r>
                        <a:rPr lang="en-US" sz="2400" dirty="0" err="1">
                          <a:solidFill>
                            <a:srgbClr val="000000"/>
                          </a:solidFill>
                          <a:latin typeface="Times New Roman"/>
                          <a:ea typeface="Batang"/>
                          <a:cs typeface="Times New Roman"/>
                        </a:rPr>
                        <a:t>Decompensated</a:t>
                      </a:r>
                      <a:r>
                        <a:rPr lang="en-US" sz="2400" dirty="0">
                          <a:solidFill>
                            <a:srgbClr val="000000"/>
                          </a:solidFill>
                          <a:latin typeface="Times New Roman"/>
                          <a:ea typeface="Batang"/>
                          <a:cs typeface="Times New Roman"/>
                        </a:rPr>
                        <a:t> Cirrhosis</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smtClean="0">
                          <a:solidFill>
                            <a:srgbClr val="000000"/>
                          </a:solidFill>
                          <a:latin typeface="Times New Roman"/>
                          <a:ea typeface="Batang"/>
                          <a:cs typeface="Times New Roman"/>
                        </a:rPr>
                        <a:t>   Detectable</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a:solidFill>
                            <a:srgbClr val="000000"/>
                          </a:solidFill>
                          <a:latin typeface="Times New Roman"/>
                          <a:ea typeface="Batang"/>
                          <a:cs typeface="Times New Roman"/>
                        </a:rPr>
                        <a:t>Any</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smtClean="0">
                          <a:solidFill>
                            <a:srgbClr val="000000"/>
                          </a:solidFill>
                          <a:latin typeface="Times New Roman"/>
                          <a:ea typeface="Batang"/>
                          <a:cs typeface="Times New Roman"/>
                        </a:rPr>
                        <a:t>Treat</a:t>
                      </a:r>
                      <a:r>
                        <a:rPr lang="en-US" sz="2400" baseline="0" dirty="0" smtClean="0">
                          <a:solidFill>
                            <a:srgbClr val="000000"/>
                          </a:solidFill>
                          <a:latin typeface="Times New Roman"/>
                          <a:ea typeface="Batang"/>
                          <a:cs typeface="Times New Roman"/>
                        </a:rPr>
                        <a:t> </a:t>
                      </a:r>
                      <a:r>
                        <a:rPr lang="en-US" sz="2400" b="1" i="1" baseline="0" dirty="0" smtClean="0">
                          <a:solidFill>
                            <a:srgbClr val="000000"/>
                          </a:solidFill>
                          <a:latin typeface="Times New Roman"/>
                          <a:ea typeface="Batang"/>
                          <a:cs typeface="Times New Roman"/>
                        </a:rPr>
                        <a:t>immediately</a:t>
                      </a:r>
                      <a:endParaRPr lang="en-US" sz="2400" b="1" i="1" dirty="0" smtClean="0">
                        <a:solidFill>
                          <a:srgbClr val="000000"/>
                        </a:solidFill>
                        <a:latin typeface="Times New Roman"/>
                        <a:ea typeface="Batang"/>
                        <a:cs typeface="Times New Roman"/>
                      </a:endParaRPr>
                    </a:p>
                    <a:p>
                      <a:pPr marL="0" marR="0">
                        <a:lnSpc>
                          <a:spcPct val="115000"/>
                        </a:lnSpc>
                        <a:spcBef>
                          <a:spcPts val="0"/>
                        </a:spcBef>
                        <a:spcAft>
                          <a:spcPts val="0"/>
                        </a:spcAft>
                      </a:pPr>
                      <a:r>
                        <a:rPr lang="en-US" sz="2000" dirty="0" smtClean="0">
                          <a:solidFill>
                            <a:srgbClr val="000000"/>
                          </a:solidFill>
                          <a:latin typeface="Times New Roman"/>
                          <a:ea typeface="Batang"/>
                          <a:cs typeface="Times New Roman"/>
                        </a:rPr>
                        <a:t>Histology </a:t>
                      </a:r>
                      <a:r>
                        <a:rPr lang="en-US" sz="2000" dirty="0">
                          <a:solidFill>
                            <a:srgbClr val="000000"/>
                          </a:solidFill>
                          <a:latin typeface="Times New Roman"/>
                          <a:ea typeface="Batang"/>
                          <a:cs typeface="Times New Roman"/>
                        </a:rPr>
                        <a:t>not needed. Consider LT </a:t>
                      </a:r>
                      <a:r>
                        <a:rPr lang="en-US" sz="2000" dirty="0" smtClean="0">
                          <a:solidFill>
                            <a:srgbClr val="000000"/>
                          </a:solidFill>
                          <a:latin typeface="Times New Roman"/>
                          <a:ea typeface="Batang"/>
                          <a:cs typeface="Times New Roman"/>
                        </a:rPr>
                        <a:t>if </a:t>
                      </a:r>
                      <a:r>
                        <a:rPr lang="en-US" sz="2000" dirty="0">
                          <a:solidFill>
                            <a:srgbClr val="000000"/>
                          </a:solidFill>
                          <a:latin typeface="Times New Roman"/>
                          <a:ea typeface="Batang"/>
                          <a:cs typeface="Times New Roman"/>
                        </a:rPr>
                        <a:t>no </a:t>
                      </a:r>
                      <a:r>
                        <a:rPr lang="en-US" sz="2000" dirty="0" smtClean="0">
                          <a:solidFill>
                            <a:srgbClr val="000000"/>
                          </a:solidFill>
                          <a:latin typeface="Times New Roman"/>
                          <a:ea typeface="Batang"/>
                          <a:cs typeface="Times New Roman"/>
                        </a:rPr>
                        <a:t>stabilization. [A1]</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24309">
                <a:tc>
                  <a:txBody>
                    <a:bodyPr/>
                    <a:lstStyle/>
                    <a:p>
                      <a:pPr marL="0" marR="0">
                        <a:lnSpc>
                          <a:spcPct val="115000"/>
                        </a:lnSpc>
                        <a:spcBef>
                          <a:spcPts val="0"/>
                        </a:spcBef>
                        <a:spcAft>
                          <a:spcPts val="0"/>
                        </a:spcAft>
                      </a:pPr>
                      <a:r>
                        <a:rPr lang="en-US" sz="2400">
                          <a:solidFill>
                            <a:srgbClr val="000000"/>
                          </a:solidFill>
                          <a:latin typeface="Times New Roman"/>
                          <a:ea typeface="Batang"/>
                          <a:cs typeface="Times New Roman"/>
                        </a:rPr>
                        <a:t>Compensated Cirrhosis</a:t>
                      </a:r>
                      <a:endParaRPr lang="en-US" sz="240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smtClean="0">
                          <a:solidFill>
                            <a:srgbClr val="000000"/>
                          </a:solidFill>
                          <a:latin typeface="Times New Roman"/>
                          <a:ea typeface="PMingLiU"/>
                          <a:cs typeface="Times New Roman"/>
                        </a:rPr>
                        <a:t>   &gt;</a:t>
                      </a:r>
                      <a:r>
                        <a:rPr lang="en-US" sz="2400" dirty="0">
                          <a:solidFill>
                            <a:srgbClr val="000000"/>
                          </a:solidFill>
                          <a:latin typeface="Times New Roman"/>
                          <a:ea typeface="PMingLiU"/>
                          <a:cs typeface="Times New Roman"/>
                        </a:rPr>
                        <a:t>2000</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a:solidFill>
                            <a:srgbClr val="000000"/>
                          </a:solidFill>
                          <a:latin typeface="Times New Roman"/>
                          <a:ea typeface="Batang"/>
                          <a:cs typeface="Times New Roman"/>
                        </a:rPr>
                        <a:t>Any</a:t>
                      </a:r>
                      <a:endParaRPr lang="en-US" sz="240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a:solidFill>
                            <a:srgbClr val="000000"/>
                          </a:solidFill>
                          <a:latin typeface="Times New Roman"/>
                          <a:ea typeface="Batang"/>
                          <a:cs typeface="Times New Roman"/>
                        </a:rPr>
                        <a:t>Treat. </a:t>
                      </a:r>
                      <a:r>
                        <a:rPr lang="en-US" sz="2400" dirty="0" smtClean="0">
                          <a:solidFill>
                            <a:srgbClr val="000000"/>
                          </a:solidFill>
                          <a:latin typeface="Times New Roman"/>
                          <a:ea typeface="Batang"/>
                          <a:cs typeface="Times New Roman"/>
                        </a:rPr>
                        <a:t>[A1]</a:t>
                      </a:r>
                    </a:p>
                    <a:p>
                      <a:pPr marL="0" marR="0">
                        <a:lnSpc>
                          <a:spcPct val="115000"/>
                        </a:lnSpc>
                        <a:spcBef>
                          <a:spcPts val="0"/>
                        </a:spcBef>
                        <a:spcAft>
                          <a:spcPts val="0"/>
                        </a:spcAft>
                      </a:pPr>
                      <a:r>
                        <a:rPr lang="en-US" sz="2000" dirty="0" smtClean="0">
                          <a:solidFill>
                            <a:srgbClr val="000000"/>
                          </a:solidFill>
                          <a:latin typeface="Times New Roman"/>
                          <a:ea typeface="PMingLiU"/>
                          <a:cs typeface="Times New Roman"/>
                        </a:rPr>
                        <a:t>A</a:t>
                      </a:r>
                      <a:r>
                        <a:rPr lang="en-US" sz="2000" dirty="0" smtClean="0">
                          <a:solidFill>
                            <a:srgbClr val="000000"/>
                          </a:solidFill>
                          <a:latin typeface="Times New Roman"/>
                          <a:ea typeface="Batang"/>
                          <a:cs typeface="Times New Roman"/>
                        </a:rPr>
                        <a:t>ssess </a:t>
                      </a:r>
                      <a:r>
                        <a:rPr lang="en-US" sz="2000" dirty="0" smtClean="0">
                          <a:solidFill>
                            <a:srgbClr val="000000"/>
                          </a:solidFill>
                          <a:latin typeface="Times New Roman"/>
                          <a:ea typeface="PMingLiU"/>
                          <a:cs typeface="Times New Roman"/>
                        </a:rPr>
                        <a:t>f</a:t>
                      </a:r>
                      <a:r>
                        <a:rPr lang="en-US" sz="2000" dirty="0" smtClean="0">
                          <a:solidFill>
                            <a:srgbClr val="000000"/>
                          </a:solidFill>
                          <a:latin typeface="Times New Roman"/>
                          <a:ea typeface="Batang"/>
                          <a:cs typeface="Times New Roman"/>
                        </a:rPr>
                        <a:t>ibrosis</a:t>
                      </a:r>
                      <a:r>
                        <a:rPr lang="en-US" sz="2000" baseline="0" dirty="0" smtClean="0">
                          <a:solidFill>
                            <a:srgbClr val="000000"/>
                          </a:solidFill>
                          <a:latin typeface="Times New Roman"/>
                          <a:ea typeface="Batang"/>
                          <a:cs typeface="Times New Roman"/>
                        </a:rPr>
                        <a:t> - </a:t>
                      </a:r>
                      <a:r>
                        <a:rPr lang="en-US" sz="2000" dirty="0" smtClean="0">
                          <a:solidFill>
                            <a:srgbClr val="000000"/>
                          </a:solidFill>
                          <a:latin typeface="Times New Roman"/>
                          <a:ea typeface="Batang"/>
                          <a:cs typeface="Times New Roman"/>
                        </a:rPr>
                        <a:t> histology </a:t>
                      </a:r>
                      <a:r>
                        <a:rPr lang="en-US" sz="2000" dirty="0" smtClean="0">
                          <a:solidFill>
                            <a:srgbClr val="000000"/>
                          </a:solidFill>
                          <a:latin typeface="Times New Roman"/>
                          <a:ea typeface="PMingLiU"/>
                          <a:cs typeface="Times New Roman"/>
                        </a:rPr>
                        <a:t>or </a:t>
                      </a:r>
                      <a:r>
                        <a:rPr lang="en-US" sz="2000" dirty="0" smtClean="0">
                          <a:solidFill>
                            <a:srgbClr val="000000"/>
                          </a:solidFill>
                          <a:latin typeface="Times New Roman"/>
                          <a:ea typeface="Batang"/>
                          <a:cs typeface="Times New Roman"/>
                        </a:rPr>
                        <a:t>noninvasive</a:t>
                      </a:r>
                      <a:endParaRPr lang="en-US" sz="20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965750">
                <a:tc>
                  <a:txBody>
                    <a:bodyPr/>
                    <a:lstStyle/>
                    <a:p>
                      <a:pPr marL="0" marR="0">
                        <a:lnSpc>
                          <a:spcPct val="115000"/>
                        </a:lnSpc>
                        <a:spcBef>
                          <a:spcPts val="0"/>
                        </a:spcBef>
                        <a:spcAft>
                          <a:spcPts val="0"/>
                        </a:spcAft>
                      </a:pPr>
                      <a:r>
                        <a:rPr lang="en-US" sz="2400" dirty="0">
                          <a:solidFill>
                            <a:srgbClr val="000000"/>
                          </a:solidFill>
                          <a:latin typeface="Times New Roman"/>
                          <a:ea typeface="Batang"/>
                          <a:cs typeface="Times New Roman"/>
                        </a:rPr>
                        <a:t>Severe reactivation of chronic HBV</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smtClean="0">
                          <a:solidFill>
                            <a:srgbClr val="000000"/>
                          </a:solidFill>
                          <a:latin typeface="Times New Roman"/>
                          <a:ea typeface="Batang"/>
                          <a:cs typeface="Times New Roman"/>
                        </a:rPr>
                        <a:t>  HBV</a:t>
                      </a:r>
                      <a:r>
                        <a:rPr lang="en-US" sz="2400" baseline="0" dirty="0" smtClean="0">
                          <a:solidFill>
                            <a:srgbClr val="000000"/>
                          </a:solidFill>
                          <a:latin typeface="Times New Roman"/>
                          <a:ea typeface="Batang"/>
                          <a:cs typeface="Times New Roman"/>
                        </a:rPr>
                        <a:t> DNA  &gt;2x10(4)</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smtClean="0">
                          <a:solidFill>
                            <a:srgbClr val="000000"/>
                          </a:solidFill>
                          <a:latin typeface="Times New Roman"/>
                          <a:ea typeface="Batang"/>
                          <a:cs typeface="Times New Roman"/>
                        </a:rPr>
                        <a:t>Flare,</a:t>
                      </a:r>
                      <a:r>
                        <a:rPr lang="en-US" sz="2400" baseline="0" dirty="0" smtClean="0">
                          <a:solidFill>
                            <a:srgbClr val="000000"/>
                          </a:solidFill>
                          <a:latin typeface="Times New Roman"/>
                          <a:ea typeface="Batang"/>
                          <a:cs typeface="Times New Roman"/>
                        </a:rPr>
                        <a:t> ALT&gt;&gt;5 time</a:t>
                      </a:r>
                      <a:endParaRPr lang="en-US" sz="240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nSpc>
                          <a:spcPct val="115000"/>
                        </a:lnSpc>
                        <a:spcBef>
                          <a:spcPts val="0"/>
                        </a:spcBef>
                        <a:spcAft>
                          <a:spcPts val="0"/>
                        </a:spcAft>
                      </a:pPr>
                      <a:r>
                        <a:rPr lang="en-US" sz="2400" dirty="0">
                          <a:solidFill>
                            <a:srgbClr val="000000"/>
                          </a:solidFill>
                          <a:latin typeface="Times New Roman"/>
                          <a:ea typeface="Batang"/>
                          <a:cs typeface="Times New Roman"/>
                        </a:rPr>
                        <a:t>Treat</a:t>
                      </a:r>
                      <a:r>
                        <a:rPr lang="en-US" sz="2400" dirty="0">
                          <a:solidFill>
                            <a:srgbClr val="000000"/>
                          </a:solidFill>
                          <a:latin typeface="Times New Roman"/>
                          <a:ea typeface="PMingLiU"/>
                          <a:cs typeface="Times New Roman"/>
                        </a:rPr>
                        <a:t> </a:t>
                      </a:r>
                      <a:r>
                        <a:rPr lang="en-US" sz="2400" b="1" i="1" dirty="0" smtClean="0">
                          <a:solidFill>
                            <a:srgbClr val="000000"/>
                          </a:solidFill>
                          <a:latin typeface="Times New Roman"/>
                          <a:ea typeface="PMingLiU"/>
                          <a:cs typeface="Times New Roman"/>
                        </a:rPr>
                        <a:t>immediately </a:t>
                      </a:r>
                      <a:r>
                        <a:rPr lang="en-US" sz="2000" b="0" i="0" dirty="0" smtClean="0">
                          <a:solidFill>
                            <a:srgbClr val="000000"/>
                          </a:solidFill>
                          <a:latin typeface="Times New Roman"/>
                          <a:ea typeface="PMingLiU"/>
                          <a:cs typeface="Times New Roman"/>
                        </a:rPr>
                        <a:t>[B1]</a:t>
                      </a:r>
                      <a:endParaRPr lang="en-US" sz="2400" b="0" i="0" dirty="0">
                        <a:latin typeface="Calibri"/>
                        <a:ea typeface="PMingLiU"/>
                        <a:cs typeface="Times New Roman"/>
                      </a:endParaRPr>
                    </a:p>
                  </a:txBody>
                  <a:tcPr marL="9964" marR="9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pic>
        <p:nvPicPr>
          <p:cNvPr id="7"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2882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209800"/>
            <a:ext cx="2971800" cy="584775"/>
          </a:xfrm>
          <a:prstGeom prst="rect">
            <a:avLst/>
          </a:prstGeom>
          <a:noFill/>
        </p:spPr>
        <p:txBody>
          <a:bodyPr wrap="square" rtlCol="0">
            <a:spAutoFit/>
          </a:bodyPr>
          <a:lstStyle/>
          <a:p>
            <a:r>
              <a:rPr lang="en-US" sz="3200" dirty="0" smtClean="0">
                <a:solidFill>
                  <a:srgbClr val="C00000"/>
                </a:solidFill>
              </a:rPr>
              <a:t>Comments  ! </a:t>
            </a:r>
            <a:endParaRPr lang="en-US" sz="3200" dirty="0">
              <a:solidFill>
                <a:srgbClr val="C00000"/>
              </a:solidFill>
            </a:endParaRPr>
          </a:p>
        </p:txBody>
      </p:sp>
      <p:pic>
        <p:nvPicPr>
          <p:cNvPr id="3"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4"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264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7200" y="2295455"/>
            <a:ext cx="81534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ea typeface="PMingLiU" pitchFamily="18" charset="-12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sz="2400" i="0" u="none" strike="noStrike" cap="none" normalizeH="0" baseline="0" dirty="0" err="1" smtClean="0">
                <a:ln>
                  <a:noFill/>
                </a:ln>
                <a:effectLst/>
                <a:latin typeface="Arial" pitchFamily="34" charset="0"/>
                <a:ea typeface="PMingLiU" pitchFamily="18" charset="-120"/>
                <a:cs typeface="Arial" pitchFamily="34" charset="0"/>
              </a:rPr>
              <a:t>Tenofovir</a:t>
            </a:r>
            <a:r>
              <a:rPr kumimoji="0" lang="en-US" sz="2400" i="0" u="none" strike="noStrike" cap="none" normalizeH="0" baseline="0" dirty="0" smtClean="0">
                <a:ln>
                  <a:noFill/>
                </a:ln>
                <a:effectLst/>
                <a:latin typeface="Arial" pitchFamily="34" charset="0"/>
                <a:ea typeface="PMingLiU" pitchFamily="18" charset="-120"/>
                <a:cs typeface="Arial" pitchFamily="34" charset="0"/>
              </a:rPr>
              <a:t> or </a:t>
            </a:r>
            <a:r>
              <a:rPr kumimoji="0" lang="en-US" sz="2400" i="0" u="none" strike="noStrike" cap="none" normalizeH="0" baseline="0" dirty="0" err="1" smtClean="0">
                <a:ln>
                  <a:noFill/>
                </a:ln>
                <a:effectLst/>
                <a:latin typeface="Arial" pitchFamily="34" charset="0"/>
                <a:ea typeface="PMingLiU" pitchFamily="18" charset="-120"/>
                <a:cs typeface="Arial" pitchFamily="34" charset="0"/>
              </a:rPr>
              <a:t>Enteacvir</a:t>
            </a:r>
            <a:r>
              <a:rPr kumimoji="0" lang="en-US" sz="2400" i="0" u="none" strike="noStrike" cap="none" normalizeH="0" baseline="0" dirty="0" smtClean="0">
                <a:ln>
                  <a:noFill/>
                </a:ln>
                <a:effectLst/>
                <a:latin typeface="Arial" pitchFamily="34" charset="0"/>
                <a:ea typeface="PMingLiU" pitchFamily="18" charset="-120"/>
                <a:cs typeface="Arial" pitchFamily="34" charset="0"/>
              </a:rPr>
              <a:t> are</a:t>
            </a:r>
            <a:r>
              <a:rPr kumimoji="0" lang="en-US" sz="2400" i="0" u="none" strike="noStrike" cap="none" normalizeH="0" dirty="0" smtClean="0">
                <a:ln>
                  <a:noFill/>
                </a:ln>
                <a:effectLst/>
                <a:latin typeface="Arial" pitchFamily="34" charset="0"/>
                <a:ea typeface="PMingLiU" pitchFamily="18" charset="-120"/>
                <a:cs typeface="Arial" pitchFamily="34" charset="0"/>
              </a:rPr>
              <a:t> </a:t>
            </a:r>
            <a:r>
              <a:rPr kumimoji="0" lang="en-US" altLang="zh-CN" sz="2400" i="0" u="none" strike="noStrike" cap="none" normalizeH="0" baseline="0" dirty="0" smtClean="0">
                <a:ln>
                  <a:noFill/>
                </a:ln>
                <a:effectLst/>
                <a:latin typeface="Arial" pitchFamily="34" charset="0"/>
                <a:ea typeface="SimSun" pitchFamily="2" charset="-122"/>
                <a:cs typeface="Arial" pitchFamily="34" charset="0"/>
              </a:rPr>
              <a:t>first </a:t>
            </a:r>
            <a:r>
              <a:rPr kumimoji="0" lang="en-US" altLang="zh-CN" sz="2400" i="0" u="none" strike="noStrike" cap="none" normalizeH="0" baseline="0" dirty="0" smtClean="0">
                <a:ln>
                  <a:noFill/>
                </a:ln>
                <a:effectLst/>
                <a:latin typeface="Arial" pitchFamily="34" charset="0"/>
                <a:ea typeface="SimSun" pitchFamily="2" charset="-122"/>
                <a:cs typeface="Arial" pitchFamily="34" charset="0"/>
              </a:rPr>
              <a:t>line [A1]</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a:t>
            </a:r>
            <a:endParaRPr kumimoji="0" lang="en-US" altLang="zh-CN" sz="14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a:ln>
                <a:noFill/>
              </a:ln>
              <a:effectLst/>
              <a:latin typeface="Arial" pitchFamily="34" charset="0"/>
              <a:ea typeface="PMingLiU" pitchFamily="18" charset="-12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CN" sz="2400" b="1" i="0" u="none" strike="noStrike" cap="none" normalizeH="0" baseline="0" dirty="0" smtClean="0">
                <a:ln>
                  <a:noFill/>
                </a:ln>
                <a:effectLst/>
                <a:latin typeface="Arial" pitchFamily="34" charset="0"/>
                <a:ea typeface="PMingLiU" pitchFamily="18" charset="-120"/>
                <a:cs typeface="Arial" pitchFamily="34" charset="0"/>
              </a:rPr>
              <a:t>Monitoring</a:t>
            </a:r>
            <a:r>
              <a:rPr lang="en-US" altLang="zh-CN" sz="2400" dirty="0" smtClean="0">
                <a:latin typeface="Arial" pitchFamily="34" charset="0"/>
                <a:ea typeface="PMingLiU" pitchFamily="18" charset="-120"/>
                <a:cs typeface="Arial" pitchFamily="34" charset="0"/>
              </a:rPr>
              <a:t>:</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HBeAg, anti-</a:t>
            </a:r>
            <a:r>
              <a:rPr kumimoji="0" lang="en-US" altLang="zh-CN" sz="2400" i="0" u="none" strike="noStrike" cap="none" normalizeH="0" baseline="0" dirty="0" err="1" smtClean="0">
                <a:ln>
                  <a:noFill/>
                </a:ln>
                <a:effectLst/>
                <a:latin typeface="Arial" pitchFamily="34" charset="0"/>
                <a:ea typeface="PMingLiU" pitchFamily="18" charset="-120"/>
                <a:cs typeface="Arial" pitchFamily="34" charset="0"/>
              </a:rPr>
              <a:t>HBe</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ALT every 3 mo. [A1]</a:t>
            </a:r>
          </a:p>
          <a:p>
            <a:pPr eaLnBrk="0" fontAlgn="base" hangingPunct="0">
              <a:spcBef>
                <a:spcPct val="0"/>
              </a:spcBef>
              <a:spcAft>
                <a:spcPct val="0"/>
              </a:spcAft>
            </a:pPr>
            <a:endParaRPr lang="en-US" altLang="zh-CN" sz="2400" dirty="0" smtClean="0">
              <a:latin typeface="Arial" pitchFamily="34" charset="0"/>
              <a:ea typeface="PMingLiU" pitchFamily="18" charset="-120"/>
              <a:cs typeface="Arial" pitchFamily="34" charset="0"/>
            </a:endParaRPr>
          </a:p>
          <a:p>
            <a:pPr marL="342900" indent="-342900" eaLnBrk="0" fontAlgn="base" hangingPunct="0">
              <a:spcBef>
                <a:spcPct val="0"/>
              </a:spcBef>
              <a:spcAft>
                <a:spcPct val="0"/>
              </a:spcAft>
              <a:buFont typeface="Arial"/>
              <a:buChar char="•"/>
            </a:pPr>
            <a:r>
              <a:rPr lang="en-US" altLang="zh-CN" sz="2400" b="1" dirty="0" smtClean="0">
                <a:latin typeface="Arial" pitchFamily="34" charset="0"/>
                <a:ea typeface="PMingLiU" pitchFamily="18" charset="-120"/>
                <a:cs typeface="Arial" pitchFamily="34" charset="0"/>
              </a:rPr>
              <a:t>HBV DNA </a:t>
            </a:r>
            <a:r>
              <a:rPr lang="en-US" altLang="zh-CN" sz="2400" dirty="0" smtClean="0">
                <a:latin typeface="Arial" pitchFamily="34" charset="0"/>
                <a:ea typeface="PMingLiU" pitchFamily="18" charset="-120"/>
                <a:cs typeface="Arial" pitchFamily="34" charset="0"/>
              </a:rPr>
              <a:t>: mo. 3, 6 of therapy, then every 3-6 mo. [A1]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a:ln>
                <a:noFill/>
              </a:ln>
              <a:effectLst/>
              <a:latin typeface="Arial" pitchFamily="34" charset="0"/>
              <a:cs typeface="Arial" pitchFamily="34" charset="0"/>
            </a:endParaRPr>
          </a:p>
        </p:txBody>
      </p:sp>
      <p:sp>
        <p:nvSpPr>
          <p:cNvPr id="6" name="Rectangle 1"/>
          <p:cNvSpPr>
            <a:spLocks noChangeArrowheads="1"/>
          </p:cNvSpPr>
          <p:nvPr/>
        </p:nvSpPr>
        <p:spPr bwMode="auto">
          <a:xfrm>
            <a:off x="822920" y="338554"/>
            <a:ext cx="6629400" cy="1077218"/>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lvl="0" fontAlgn="base">
              <a:spcBef>
                <a:spcPct val="0"/>
              </a:spcBef>
              <a:spcAft>
                <a:spcPct val="0"/>
              </a:spcAft>
            </a:pPr>
            <a:r>
              <a:rPr lang="en-US" sz="2400" b="1" dirty="0" smtClean="0">
                <a:solidFill>
                  <a:srgbClr val="C00000"/>
                </a:solidFill>
                <a:latin typeface="Times New Roman" pitchFamily="18" charset="0"/>
                <a:cs typeface="Times New Roman" pitchFamily="18" charset="0"/>
              </a:rPr>
              <a:t>DRUGS: </a:t>
            </a:r>
            <a:r>
              <a:rPr lang="en-US" sz="2800" b="1" dirty="0" err="1" smtClean="0">
                <a:solidFill>
                  <a:srgbClr val="C00000"/>
                </a:solidFill>
                <a:latin typeface="Times New Roman" pitchFamily="18" charset="0"/>
                <a:cs typeface="Times New Roman" pitchFamily="18" charset="0"/>
              </a:rPr>
              <a:t>Nucleos</a:t>
            </a:r>
            <a:r>
              <a:rPr lang="en-US" sz="2800" b="1" dirty="0" smtClean="0">
                <a:solidFill>
                  <a:srgbClr val="C00000"/>
                </a:solidFill>
                <a:latin typeface="Times New Roman" pitchFamily="18" charset="0"/>
                <a:cs typeface="Times New Roman" pitchFamily="18" charset="0"/>
              </a:rPr>
              <a:t>(t)ide Analogues</a:t>
            </a: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p:txBody>
      </p:sp>
      <p:pic>
        <p:nvPicPr>
          <p:cNvPr id="9" name="Picture 4" descr="APASL Logo.GIF"/>
          <p:cNvPicPr>
            <a:picLocks noChangeAspect="1"/>
          </p:cNvPicPr>
          <p:nvPr/>
        </p:nvPicPr>
        <p:blipFill>
          <a:blip r:embed="rId2" cstate="print"/>
          <a:srcRect/>
          <a:stretch>
            <a:fillRect/>
          </a:stretch>
        </p:blipFill>
        <p:spPr bwMode="auto">
          <a:xfrm>
            <a:off x="8542020" y="11088"/>
            <a:ext cx="601980" cy="609600"/>
          </a:xfrm>
          <a:prstGeom prst="rect">
            <a:avLst/>
          </a:prstGeom>
          <a:noFill/>
          <a:ln w="9525">
            <a:noFill/>
            <a:miter lim="800000"/>
            <a:headEnd/>
            <a:tailEnd/>
          </a:ln>
        </p:spPr>
      </p:pic>
      <p:pic>
        <p:nvPicPr>
          <p:cNvPr id="10"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1198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46584" y="549533"/>
            <a:ext cx="6781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END </a:t>
            </a: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POINTS OF THERAPY</a:t>
            </a:r>
            <a:endParaRPr kumimoji="0" lang="en-US" sz="3600" b="0" i="1" u="none" strike="noStrike" cap="none" normalizeH="0" baseline="0" dirty="0" smtClean="0">
              <a:ln>
                <a:noFill/>
              </a:ln>
              <a:solidFill>
                <a:srgbClr val="C00000"/>
              </a:solidFill>
              <a:effectLst/>
              <a:latin typeface="Arial" pitchFamily="34" charset="0"/>
              <a:cs typeface="Arial" pitchFamily="34" charset="0"/>
            </a:endParaRPr>
          </a:p>
        </p:txBody>
      </p:sp>
      <p:sp>
        <p:nvSpPr>
          <p:cNvPr id="22530" name="Rectangle 2"/>
          <p:cNvSpPr>
            <a:spLocks noChangeArrowheads="1"/>
          </p:cNvSpPr>
          <p:nvPr/>
        </p:nvSpPr>
        <p:spPr bwMode="auto">
          <a:xfrm>
            <a:off x="611560" y="2060848"/>
            <a:ext cx="807720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a:buChar char="•"/>
            </a:pPr>
            <a:r>
              <a:rPr lang="en-US" altLang="zh-TW" sz="2400" dirty="0" smtClean="0" bmk="">
                <a:latin typeface="Arial" pitchFamily="34" charset="0"/>
                <a:ea typeface="PMingLiU" pitchFamily="18" charset="-120"/>
                <a:cs typeface="Arial" pitchFamily="34" charset="0"/>
              </a:rPr>
              <a:t>S</a:t>
            </a:r>
            <a:r>
              <a:rPr kumimoji="0" lang="en-US" altLang="zh-TW" sz="2400" i="0" u="none" strike="noStrike" cap="none" normalizeH="0" baseline="0" dirty="0" smtClean="0" bmk="">
                <a:ln>
                  <a:noFill/>
                </a:ln>
                <a:effectLst/>
                <a:latin typeface="Arial" pitchFamily="34" charset="0"/>
                <a:ea typeface="PMingLiU" pitchFamily="18" charset="-120"/>
                <a:cs typeface="Arial" pitchFamily="34" charset="0"/>
              </a:rPr>
              <a:t>ustained off-therapy:  </a:t>
            </a:r>
            <a:r>
              <a:rPr kumimoji="0" lang="en-US" altLang="zh-TW" sz="2400" i="0" u="none" strike="noStrike" cap="none" normalizeH="0" baseline="0" dirty="0" err="1" smtClean="0">
                <a:ln>
                  <a:noFill/>
                </a:ln>
                <a:effectLst/>
                <a:latin typeface="Arial" pitchFamily="34" charset="0"/>
                <a:ea typeface="PMingLiU" pitchFamily="18" charset="-120"/>
                <a:cs typeface="Arial" pitchFamily="34" charset="0"/>
              </a:rPr>
              <a:t>HBeAg</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 </a:t>
            </a:r>
            <a:r>
              <a:rPr lang="en-US" altLang="zh-TW" sz="2400" dirty="0" smtClean="0">
                <a:latin typeface="Arial" pitchFamily="34" charset="0"/>
                <a:ea typeface="PMingLiU" pitchFamily="18" charset="-120"/>
                <a:cs typeface="Arial" pitchFamily="34" charset="0"/>
              </a:rPr>
              <a:t>+</a:t>
            </a:r>
            <a:r>
              <a:rPr lang="en-US" altLang="zh-TW" sz="2400" dirty="0" err="1" smtClean="0">
                <a:latin typeface="Arial" pitchFamily="34" charset="0"/>
                <a:ea typeface="PMingLiU" pitchFamily="18" charset="-120"/>
                <a:cs typeface="Arial" pitchFamily="34" charset="0"/>
              </a:rPr>
              <a:t>ve</a:t>
            </a:r>
            <a:r>
              <a:rPr lang="en-US" altLang="zh-TW" sz="2400" dirty="0">
                <a:latin typeface="Arial" pitchFamily="34" charset="0"/>
                <a:ea typeface="PMingLiU" pitchFamily="18" charset="-120"/>
                <a:cs typeface="Arial" pitchFamily="34" charset="0"/>
              </a:rPr>
              <a:t> </a:t>
            </a:r>
            <a:r>
              <a:rPr lang="en-US" sz="2400" dirty="0">
                <a:latin typeface="Wingdings"/>
                <a:ea typeface="Wingdings"/>
                <a:cs typeface="Wingdings"/>
              </a:rPr>
              <a:t></a:t>
            </a:r>
            <a:r>
              <a:rPr lang="en-US" altLang="zh-TW" sz="2400" dirty="0" smtClean="0">
                <a:latin typeface="Arial" pitchFamily="34" charset="0"/>
                <a:ea typeface="PMingLiU" pitchFamily="18" charset="-120"/>
                <a:cs typeface="Arial" pitchFamily="34" charset="0"/>
              </a:rPr>
              <a:t>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anti-</a:t>
            </a:r>
            <a:r>
              <a:rPr kumimoji="0" lang="en-US" altLang="zh-TW" sz="2400" i="0" u="none" strike="noStrike" cap="none" normalizeH="0" baseline="0" dirty="0" err="1" smtClean="0">
                <a:ln>
                  <a:noFill/>
                </a:ln>
                <a:effectLst/>
                <a:latin typeface="Arial" pitchFamily="34" charset="0"/>
                <a:ea typeface="PMingLiU" pitchFamily="18" charset="-120"/>
                <a:cs typeface="Arial" pitchFamily="34" charset="0"/>
              </a:rPr>
              <a:t>Hbe</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 [A1].</a:t>
            </a:r>
          </a:p>
          <a:p>
            <a:pPr lvl="0" eaLnBrk="0" fontAlgn="base" hangingPunct="0">
              <a:spcBef>
                <a:spcPct val="0"/>
              </a:spcBef>
              <a:spcAft>
                <a:spcPct val="0"/>
              </a:spcAft>
            </a:pPr>
            <a:endParaRPr kumimoji="0" lang="en-US" altLang="zh-TW" sz="2400" i="0" u="none" strike="noStrike" cap="none" normalizeH="0" baseline="0" dirty="0" smtClean="0">
              <a:ln>
                <a:noFill/>
              </a:ln>
              <a:effectLst/>
              <a:latin typeface="Arial" pitchFamily="34" charset="0"/>
              <a:ea typeface="PMingLiU" pitchFamily="18" charset="-12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a:buChar char="•"/>
              <a:tabLst/>
            </a:pPr>
            <a:endParaRPr kumimoji="0" lang="en-US" altLang="zh-TW" sz="1400" i="0" u="none" strike="noStrike" cap="none" normalizeH="0" baseline="0" dirty="0" smtClean="0">
              <a:ln>
                <a:noFill/>
              </a:ln>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If </a:t>
            </a:r>
            <a:r>
              <a:rPr lang="en-US" altLang="zh-TW" sz="2400" dirty="0" smtClean="0">
                <a:latin typeface="Arial" pitchFamily="34" charset="0"/>
                <a:ea typeface="PMingLiU" pitchFamily="18" charset="-120"/>
                <a:cs typeface="Arial" pitchFamily="34" charset="0"/>
              </a:rPr>
              <a:t>una</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chievable, maintain undetectable HBV DNA [A1].</a:t>
            </a:r>
            <a:endParaRPr kumimoji="0" lang="en-US" altLang="zh-TW" sz="360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7"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7553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2" y="2317522"/>
            <a:ext cx="822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effectLst/>
                <a:latin typeface="Arial" pitchFamily="34" charset="0"/>
                <a:cs typeface="Arial" pitchFamily="34" charset="0"/>
              </a:rPr>
              <a:t>Monitoring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a:ln>
                <a:noFill/>
              </a:ln>
              <a:effectLst/>
              <a:latin typeface="Arial" pitchFamily="34" charset="0"/>
              <a:ea typeface="PMingLiU" pitchFamily="18" charset="-12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Renal function, </a:t>
            </a:r>
            <a:r>
              <a:rPr kumimoji="0" lang="en-US" altLang="zh-CN" sz="2400" i="0" u="none" strike="noStrike" cap="none" normalizeH="0" baseline="0" dirty="0" smtClean="0">
                <a:ln>
                  <a:noFill/>
                </a:ln>
                <a:effectLst/>
                <a:latin typeface="Arial" pitchFamily="34" charset="0"/>
                <a:ea typeface="SimSun" pitchFamily="2" charset="-122"/>
                <a:cs typeface="Arial" pitchFamily="34" charset="0"/>
              </a:rPr>
              <a:t>bone profile</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every 3 </a:t>
            </a:r>
            <a:r>
              <a:rPr kumimoji="0" lang="en-US" altLang="zh-CN" sz="2400" i="0" u="none" strike="noStrike" cap="none" normalizeH="0" baseline="0" dirty="0" err="1" smtClean="0">
                <a:ln>
                  <a:noFill/>
                </a:ln>
                <a:effectLst/>
                <a:latin typeface="Arial" pitchFamily="34" charset="0"/>
                <a:ea typeface="PMingLiU" pitchFamily="18" charset="-120"/>
                <a:cs typeface="Arial" pitchFamily="34" charset="0"/>
              </a:rPr>
              <a:t>mo</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if TDF [A1].</a:t>
            </a:r>
            <a:endParaRPr kumimoji="0" lang="en-US" altLang="zh-CN" sz="140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a:ln>
                <a:noFill/>
              </a:ln>
              <a:effectLst/>
              <a:latin typeface="Arial" pitchFamily="34" charset="0"/>
              <a:ea typeface="PMingLiU" pitchFamily="18" charset="-12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Muscle symptoms and weakness </a:t>
            </a:r>
            <a:r>
              <a:rPr lang="en-US" altLang="zh-CN" sz="2400" dirty="0" smtClean="0">
                <a:latin typeface="Arial" pitchFamily="34" charset="0"/>
                <a:ea typeface="PMingLiU" pitchFamily="18" charset="-120"/>
                <a:cs typeface="Arial" pitchFamily="34" charset="0"/>
              </a:rPr>
              <a:t>on </a:t>
            </a:r>
            <a:r>
              <a:rPr lang="en-US" altLang="zh-CN" sz="2400" dirty="0" err="1" smtClean="0">
                <a:latin typeface="Arial" pitchFamily="34" charset="0"/>
                <a:ea typeface="PMingLiU" pitchFamily="18" charset="-120"/>
                <a:cs typeface="Arial" pitchFamily="34" charset="0"/>
              </a:rPr>
              <a:t>T</a:t>
            </a:r>
            <a:r>
              <a:rPr kumimoji="0" lang="en-US" altLang="zh-CN" sz="2400" i="0" u="none" strike="noStrike" cap="none" normalizeH="0" baseline="0" dirty="0" err="1" smtClean="0">
                <a:ln>
                  <a:noFill/>
                </a:ln>
                <a:effectLst/>
                <a:latin typeface="Arial" pitchFamily="34" charset="0"/>
                <a:ea typeface="PMingLiU" pitchFamily="18" charset="-120"/>
                <a:cs typeface="Arial" pitchFamily="34" charset="0"/>
              </a:rPr>
              <a:t>elbivudine</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or </a:t>
            </a:r>
            <a:r>
              <a:rPr lang="en-US" altLang="zh-CN" sz="2400" dirty="0" err="1" smtClean="0">
                <a:latin typeface="Arial" pitchFamily="34" charset="0"/>
                <a:ea typeface="PMingLiU" pitchFamily="18" charset="-120"/>
                <a:cs typeface="Arial" pitchFamily="34" charset="0"/>
              </a:rPr>
              <a:t>C</a:t>
            </a:r>
            <a:r>
              <a:rPr kumimoji="0" lang="en-US" altLang="zh-CN" sz="2400" i="0" u="none" strike="noStrike" cap="none" normalizeH="0" baseline="0" dirty="0" err="1" smtClean="0">
                <a:ln>
                  <a:noFill/>
                </a:ln>
                <a:effectLst/>
                <a:latin typeface="Arial" pitchFamily="34" charset="0"/>
                <a:ea typeface="PMingLiU" pitchFamily="18" charset="-120"/>
                <a:cs typeface="Arial" pitchFamily="34" charset="0"/>
              </a:rPr>
              <a:t>levudine</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therapy [A1]</a:t>
            </a:r>
            <a:endParaRPr kumimoji="0" lang="en-US" altLang="zh-TW" sz="3600" i="0" u="none" strike="noStrike" cap="none" normalizeH="0" baseline="0" dirty="0" smtClean="0">
              <a:ln>
                <a:noFill/>
              </a:ln>
              <a:effectLst/>
              <a:latin typeface="Arial" pitchFamily="34" charset="0"/>
              <a:cs typeface="Arial" pitchFamily="34" charset="0"/>
            </a:endParaRPr>
          </a:p>
        </p:txBody>
      </p:sp>
      <p:sp>
        <p:nvSpPr>
          <p:cNvPr id="26628" name="Rectangle 4"/>
          <p:cNvSpPr>
            <a:spLocks noChangeArrowheads="1"/>
          </p:cNvSpPr>
          <p:nvPr/>
        </p:nvSpPr>
        <p:spPr bwMode="auto">
          <a:xfrm>
            <a:off x="0" y="6223210"/>
            <a:ext cx="899160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05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
              </a:rPr>
              <a:t>[</a:t>
            </a:r>
            <a:endParaRPr kumimoji="0" lang="en-US" altLang="zh-CN" sz="2800" b="0"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7298" y="270808"/>
            <a:ext cx="7010400" cy="1200329"/>
          </a:xfrm>
          <a:prstGeom prst="rect">
            <a:avLst/>
          </a:prstGeom>
        </p:spPr>
        <p:txBody>
          <a:bodyPr wrap="square">
            <a:spAutoFit/>
          </a:bodyPr>
          <a:lstStyle/>
          <a:p>
            <a:pPr lvl="0" fontAlgn="base">
              <a:spcBef>
                <a:spcPct val="0"/>
              </a:spcBef>
              <a:spcAft>
                <a:spcPct val="0"/>
              </a:spcAft>
            </a:pPr>
            <a:endParaRPr lang="en-US" sz="1600" b="1" dirty="0" smtClean="0">
              <a:solidFill>
                <a:srgbClr val="C00000"/>
              </a:solidFill>
              <a:latin typeface="Arial" pitchFamily="34" charset="0"/>
              <a:ea typeface="PMingLiU" pitchFamily="18" charset="-120"/>
              <a:cs typeface="Arial" pitchFamily="34" charset="0"/>
            </a:endParaRPr>
          </a:p>
          <a:p>
            <a:pPr lvl="0" fontAlgn="base">
              <a:spcBef>
                <a:spcPct val="0"/>
              </a:spcBef>
              <a:spcAft>
                <a:spcPct val="0"/>
              </a:spcAft>
            </a:pPr>
            <a:endParaRPr lang="en-US" sz="1600" b="1" dirty="0" smtClean="0">
              <a:solidFill>
                <a:srgbClr val="C00000"/>
              </a:solidFill>
              <a:latin typeface="Arial" pitchFamily="34" charset="0"/>
              <a:ea typeface="PMingLiU" pitchFamily="18" charset="-120"/>
              <a:cs typeface="Arial" pitchFamily="34" charset="0"/>
            </a:endParaRPr>
          </a:p>
          <a:p>
            <a:pPr lvl="0" eaLnBrk="0" fontAlgn="base" hangingPunct="0">
              <a:spcBef>
                <a:spcPct val="0"/>
              </a:spcBef>
              <a:spcAft>
                <a:spcPct val="0"/>
              </a:spcAft>
            </a:pPr>
            <a:endParaRPr lang="en-US" sz="1600" b="1" dirty="0" smtClean="0">
              <a:solidFill>
                <a:srgbClr val="C00000"/>
              </a:solidFill>
              <a:latin typeface="Arial" pitchFamily="34" charset="0"/>
              <a:ea typeface="PMingLiU" pitchFamily="18" charset="-120"/>
              <a:cs typeface="Arial" pitchFamily="34" charset="0"/>
            </a:endParaRPr>
          </a:p>
          <a:p>
            <a:pPr lvl="0" fontAlgn="base">
              <a:spcBef>
                <a:spcPct val="0"/>
              </a:spcBef>
              <a:spcAft>
                <a:spcPct val="0"/>
              </a:spcAft>
            </a:pPr>
            <a:endParaRPr lang="en-US" sz="2400" i="1" dirty="0" smtClean="0">
              <a:solidFill>
                <a:srgbClr val="C00000"/>
              </a:solidFill>
              <a:latin typeface="Arial" pitchFamily="34" charset="0"/>
              <a:cs typeface="Arial" pitchFamily="34" charset="0"/>
            </a:endParaRPr>
          </a:p>
        </p:txBody>
      </p:sp>
      <p:sp>
        <p:nvSpPr>
          <p:cNvPr id="10" name="Rectangle 1"/>
          <p:cNvSpPr>
            <a:spLocks noChangeArrowheads="1"/>
          </p:cNvSpPr>
          <p:nvPr/>
        </p:nvSpPr>
        <p:spPr bwMode="auto">
          <a:xfrm>
            <a:off x="467544" y="332656"/>
            <a:ext cx="7524328" cy="1107996"/>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lvl="0" fontAlgn="base">
              <a:spcBef>
                <a:spcPct val="0"/>
              </a:spcBef>
              <a:spcAft>
                <a:spcPct val="0"/>
              </a:spcAft>
            </a:pPr>
            <a:r>
              <a:rPr lang="en-US" sz="2800" b="1" dirty="0" smtClean="0">
                <a:solidFill>
                  <a:srgbClr val="C00000"/>
                </a:solidFill>
                <a:latin typeface="Times New Roman" pitchFamily="18" charset="0"/>
                <a:cs typeface="Times New Roman" pitchFamily="18" charset="0"/>
              </a:rPr>
              <a:t>DRUGS: </a:t>
            </a:r>
            <a:r>
              <a:rPr lang="en-US" sz="2800" b="1" dirty="0" err="1" smtClean="0">
                <a:solidFill>
                  <a:srgbClr val="C00000"/>
                </a:solidFill>
                <a:latin typeface="Times New Roman" pitchFamily="18" charset="0"/>
                <a:cs typeface="Times New Roman" pitchFamily="18" charset="0"/>
              </a:rPr>
              <a:t>Nucleos</a:t>
            </a:r>
            <a:r>
              <a:rPr lang="en-US" sz="2800" b="1" dirty="0" smtClean="0">
                <a:solidFill>
                  <a:srgbClr val="C00000"/>
                </a:solidFill>
                <a:latin typeface="Times New Roman" pitchFamily="18" charset="0"/>
                <a:cs typeface="Times New Roman" pitchFamily="18" charset="0"/>
              </a:rPr>
              <a:t>(t)ide Analogues</a:t>
            </a:r>
            <a:endParaRPr kumimoji="0" lang="en-US" sz="2000"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p:txBody>
      </p:sp>
      <p:pic>
        <p:nvPicPr>
          <p:cNvPr id="11" name="Picture 4" descr="APASL Logo.GIF"/>
          <p:cNvPicPr>
            <a:picLocks noChangeAspect="1"/>
          </p:cNvPicPr>
          <p:nvPr/>
        </p:nvPicPr>
        <p:blipFill>
          <a:blip r:embed="rId2" cstate="print"/>
          <a:srcRect/>
          <a:stretch>
            <a:fillRect/>
          </a:stretch>
        </p:blipFill>
        <p:spPr bwMode="auto">
          <a:xfrm>
            <a:off x="8676456" y="0"/>
            <a:ext cx="601980" cy="609600"/>
          </a:xfrm>
          <a:prstGeom prst="rect">
            <a:avLst/>
          </a:prstGeom>
          <a:noFill/>
          <a:ln w="9525">
            <a:noFill/>
            <a:miter lim="800000"/>
            <a:headEnd/>
            <a:tailEnd/>
          </a:ln>
        </p:spPr>
      </p:pic>
      <p:pic>
        <p:nvPicPr>
          <p:cNvPr id="12"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1271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23528" y="2300972"/>
            <a:ext cx="838200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zh-CN" sz="2400" b="1" dirty="0">
                <a:latin typeface="Arial" pitchFamily="34" charset="0"/>
                <a:ea typeface="PMingLiU" pitchFamily="18" charset="-120"/>
                <a:cs typeface="Arial" pitchFamily="34" charset="0"/>
              </a:rPr>
              <a:t>D</a:t>
            </a:r>
            <a:r>
              <a:rPr lang="en-US" altLang="zh-CN" sz="2400" b="1" dirty="0" smtClean="0">
                <a:latin typeface="Arial" pitchFamily="34" charset="0"/>
                <a:ea typeface="PMingLiU" pitchFamily="18" charset="-120"/>
                <a:cs typeface="Arial" pitchFamily="34" charset="0"/>
              </a:rPr>
              <a:t>uration:</a:t>
            </a:r>
          </a:p>
          <a:p>
            <a:pPr marL="342900" lvl="0" indent="-342900" eaLnBrk="0" fontAlgn="base" hangingPunct="0">
              <a:spcBef>
                <a:spcPct val="0"/>
              </a:spcBef>
              <a:spcAft>
                <a:spcPct val="0"/>
              </a:spcAft>
              <a:buFont typeface="Arial"/>
              <a:buChar char="•"/>
            </a:pPr>
            <a:r>
              <a:rPr kumimoji="0" lang="en-US" altLang="zh-CN" sz="2400" b="1" i="0" u="none" strike="noStrike" cap="none" normalizeH="0" baseline="0" dirty="0" err="1" smtClean="0">
                <a:ln>
                  <a:noFill/>
                </a:ln>
                <a:effectLst/>
                <a:latin typeface="Arial" pitchFamily="34" charset="0"/>
                <a:ea typeface="PMingLiU" pitchFamily="18" charset="-120"/>
                <a:cs typeface="Arial" pitchFamily="34" charset="0"/>
              </a:rPr>
              <a:t>HBeAg+ve</a:t>
            </a:r>
            <a:r>
              <a:rPr lang="en-US" altLang="zh-CN" sz="2400" b="1" dirty="0" smtClean="0">
                <a:latin typeface="Arial" pitchFamily="34" charset="0"/>
                <a:ea typeface="PMingLiU" pitchFamily="18" charset="-120"/>
                <a:cs typeface="Arial" pitchFamily="34" charset="0"/>
              </a:rPr>
              <a:t> : </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a:t>
            </a:r>
            <a:r>
              <a:rPr lang="en-US" altLang="zh-CN" sz="2400" dirty="0" smtClean="0">
                <a:latin typeface="Arial" pitchFamily="34" charset="0"/>
                <a:ea typeface="PMingLiU" pitchFamily="18" charset="-120"/>
                <a:cs typeface="Arial" pitchFamily="34" charset="0"/>
              </a:rPr>
              <a:t>U</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nknown, stop at 1 yr [A1] better 3 </a:t>
            </a:r>
            <a:r>
              <a:rPr kumimoji="0" lang="en-US" altLang="zh-CN" sz="2400" i="0" u="none" strike="noStrike" cap="none" normalizeH="0" baseline="0" dirty="0" err="1" smtClean="0">
                <a:ln>
                  <a:noFill/>
                </a:ln>
                <a:effectLst/>
                <a:latin typeface="Arial" pitchFamily="34" charset="0"/>
                <a:ea typeface="PMingLiU" pitchFamily="18" charset="-120"/>
                <a:cs typeface="Arial" pitchFamily="34" charset="0"/>
              </a:rPr>
              <a:t>yr</a:t>
            </a:r>
            <a:r>
              <a:rPr kumimoji="0" lang="en-US" altLang="zh-CN" sz="2400" i="0" u="none" strike="noStrike" cap="none" normalizeH="0" baseline="0" dirty="0" smtClean="0">
                <a:ln>
                  <a:noFill/>
                </a:ln>
                <a:effectLst/>
                <a:latin typeface="Arial" pitchFamily="34" charset="0"/>
                <a:ea typeface="PMingLiU" pitchFamily="18" charset="-120"/>
                <a:cs typeface="Arial" pitchFamily="34" charset="0"/>
              </a:rPr>
              <a:t> [C1] </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after</a:t>
            </a:r>
            <a:r>
              <a:rPr kumimoji="0" lang="en-US" altLang="zh-CN" sz="2400" i="0" u="none" strike="noStrike" cap="none" normalizeH="0" dirty="0" smtClean="0" bmk="">
                <a:ln>
                  <a:noFill/>
                </a:ln>
                <a:effectLst/>
                <a:latin typeface="Arial" pitchFamily="34" charset="0"/>
                <a:ea typeface="PMingLiU" pitchFamily="18" charset="-120"/>
                <a:cs typeface="Arial" pitchFamily="34" charset="0"/>
              </a:rPr>
              <a:t> anti </a:t>
            </a:r>
            <a:r>
              <a:rPr kumimoji="0" lang="en-US" altLang="zh-CN" sz="2400" i="0" u="none" strike="noStrike" cap="none" normalizeH="0" dirty="0" err="1" smtClean="0" bmk="">
                <a:ln>
                  <a:noFill/>
                </a:ln>
                <a:effectLst/>
                <a:latin typeface="Arial" pitchFamily="34" charset="0"/>
                <a:ea typeface="PMingLiU" pitchFamily="18" charset="-120"/>
                <a:cs typeface="Arial" pitchFamily="34" charset="0"/>
              </a:rPr>
              <a:t>HBe</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 undetectable HBV DNA, N</a:t>
            </a:r>
            <a:r>
              <a:rPr kumimoji="0" lang="en-US" altLang="zh-CN" sz="2400" i="0" u="none" strike="noStrike" cap="none" normalizeH="0" dirty="0" smtClean="0" bmk="">
                <a:ln>
                  <a:noFill/>
                </a:ln>
                <a:effectLst/>
                <a:latin typeface="Arial" pitchFamily="34" charset="0"/>
                <a:ea typeface="PMingLiU" pitchFamily="18" charset="-120"/>
                <a:cs typeface="Arial" pitchFamily="34" charset="0"/>
              </a:rPr>
              <a:t> </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ALT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  </a:t>
            </a:r>
            <a:endParaRPr kumimoji="0" lang="en-US" altLang="zh-CN" sz="1400" i="0" u="none" strike="noStrike" cap="none" normalizeH="0" baseline="0" dirty="0" smtClean="0" bmk="">
              <a:ln>
                <a:noFill/>
              </a:ln>
              <a:effectLst/>
              <a:latin typeface="Arial" pitchFamily="34" charset="0"/>
              <a:cs typeface="Arial" pitchFamily="34" charset="0"/>
            </a:endParaRPr>
          </a:p>
          <a:p>
            <a:pPr marL="342900" lvl="0" indent="-342900" eaLnBrk="0" fontAlgn="base" hangingPunct="0">
              <a:spcBef>
                <a:spcPct val="0"/>
              </a:spcBef>
              <a:spcAft>
                <a:spcPct val="0"/>
              </a:spcAft>
              <a:buFont typeface="Arial"/>
              <a:buChar char="•"/>
            </a:pPr>
            <a:r>
              <a:rPr lang="en-US" altLang="zh-CN" sz="2400" b="1" dirty="0" err="1" smtClean="0" bmk="">
                <a:latin typeface="Arial" pitchFamily="34" charset="0"/>
                <a:ea typeface="PMingLiU" pitchFamily="18" charset="-120"/>
                <a:cs typeface="Arial" pitchFamily="34" charset="0"/>
              </a:rPr>
              <a:t>HBeAg-ve</a:t>
            </a:r>
            <a:r>
              <a:rPr lang="en-US" altLang="zh-CN" sz="2400" b="1" dirty="0" smtClean="0" bmk="">
                <a:latin typeface="Arial" pitchFamily="34" charset="0"/>
                <a:ea typeface="PMingLiU" pitchFamily="18" charset="-120"/>
                <a:cs typeface="Arial" pitchFamily="34" charset="0"/>
              </a:rPr>
              <a:t>:</a:t>
            </a:r>
            <a:r>
              <a:rPr lang="en-US" altLang="zh-CN" sz="2400" dirty="0" smtClean="0" bmk="">
                <a:latin typeface="Arial" pitchFamily="34" charset="0"/>
                <a:ea typeface="PMingLiU" pitchFamily="18" charset="-120"/>
                <a:cs typeface="Arial" pitchFamily="34" charset="0"/>
              </a:rPr>
              <a:t>  U</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nknown. Withdraw after </a:t>
            </a:r>
            <a:r>
              <a:rPr kumimoji="0" lang="en-US" altLang="zh-CN" sz="2400" i="0" u="none" strike="noStrike" cap="none" normalizeH="0" baseline="0" dirty="0" err="1" smtClean="0" bmk="">
                <a:ln>
                  <a:noFill/>
                </a:ln>
                <a:effectLst/>
                <a:latin typeface="Arial" pitchFamily="34" charset="0"/>
                <a:ea typeface="PMingLiU" pitchFamily="18" charset="-120"/>
                <a:cs typeface="Arial" pitchFamily="34" charset="0"/>
              </a:rPr>
              <a:t>HBsAg</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 loss, </a:t>
            </a:r>
            <a:r>
              <a:rPr kumimoji="0" lang="en-US" altLang="zh-CN" sz="2400" i="0" u="none" strike="noStrike" cap="none" normalizeH="0" baseline="0" dirty="0" smtClean="0" bmk="">
                <a:ln>
                  <a:noFill/>
                </a:ln>
                <a:effectLst/>
                <a:latin typeface="Arial" pitchFamily="34" charset="0"/>
                <a:ea typeface="Futura-Book"/>
                <a:cs typeface="Arial" pitchFamily="34" charset="0"/>
              </a:rPr>
              <a:t>anti-HBs </a:t>
            </a:r>
            <a:r>
              <a:rPr kumimoji="0" lang="en-US" altLang="zh-CN" sz="2400" i="0" u="none" strike="noStrike" cap="none" normalizeH="0" baseline="0" dirty="0" err="1" smtClean="0" bmk="">
                <a:ln>
                  <a:noFill/>
                </a:ln>
                <a:effectLst/>
                <a:latin typeface="Arial" pitchFamily="34" charset="0"/>
                <a:ea typeface="Futura-Book"/>
                <a:cs typeface="Arial" pitchFamily="34" charset="0"/>
              </a:rPr>
              <a:t>seroconversion</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 </a:t>
            </a:r>
            <a:r>
              <a:rPr kumimoji="0" lang="en-US" altLang="zh-CN" sz="2400" i="0" u="none" strike="noStrike" cap="none" normalizeH="0" baseline="0" dirty="0" smtClean="0" bmk="">
                <a:ln>
                  <a:noFill/>
                </a:ln>
                <a:effectLst/>
                <a:latin typeface="Arial" pitchFamily="34" charset="0"/>
                <a:ea typeface="PMingLiU" pitchFamily="18" charset="-120"/>
                <a:cs typeface="Arial" pitchFamily="34" charset="0"/>
              </a:rPr>
              <a:t>[B1].</a:t>
            </a:r>
            <a:endParaRPr kumimoji="0" lang="en-US" altLang="zh-CN" sz="1400" i="0" u="none" strike="noStrike" cap="none" normalizeH="0" baseline="0" dirty="0" smtClean="0" bmk="">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bmk="">
              <a:ln>
                <a:noFill/>
              </a:ln>
              <a:effectLst/>
              <a:latin typeface="Arial" pitchFamily="34" charset="0"/>
              <a:ea typeface="SimSun" pitchFamily="2" charset="-122"/>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pPr>
            <a:r>
              <a:rPr lang="en-US" altLang="zh-TW" sz="2400" dirty="0" smtClean="0">
                <a:latin typeface="Arial" pitchFamily="34" charset="0"/>
                <a:ea typeface="PMingLiU" pitchFamily="18" charset="-120"/>
                <a:cs typeface="Arial" pitchFamily="34" charset="0"/>
              </a:rPr>
              <a:t>C</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ontinue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indefinitely in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cirrhosis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[B1].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400" i="0" u="none" strike="noStrike" cap="none" normalizeH="0" baseline="0" dirty="0" smtClean="0">
              <a:ln>
                <a:noFill/>
              </a:ln>
              <a:effectLst/>
              <a:latin typeface="Arial" pitchFamily="34" charset="0"/>
              <a:cs typeface="Arial" pitchFamily="34" charset="0"/>
            </a:endParaRPr>
          </a:p>
        </p:txBody>
      </p:sp>
      <p:sp>
        <p:nvSpPr>
          <p:cNvPr id="5" name="Rectangle 1"/>
          <p:cNvSpPr>
            <a:spLocks noChangeArrowheads="1"/>
          </p:cNvSpPr>
          <p:nvPr/>
        </p:nvSpPr>
        <p:spPr bwMode="auto">
          <a:xfrm>
            <a:off x="585936" y="404664"/>
            <a:ext cx="7010400" cy="923330"/>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b="1" dirty="0" smtClean="0">
                <a:solidFill>
                  <a:srgbClr val="C00000"/>
                </a:solidFill>
                <a:latin typeface="Arial" pitchFamily="34" charset="0"/>
                <a:ea typeface="PMingLiU" pitchFamily="18" charset="-120"/>
                <a:cs typeface="Arial" pitchFamily="34" charset="0"/>
              </a:rPr>
              <a:t>3.6. STOPPING RULES ON THERAPY IN CHB INFECTION</a:t>
            </a:r>
          </a:p>
          <a:p>
            <a:pPr eaLnBrk="0" fontAlgn="base" hangingPunct="0">
              <a:spcBef>
                <a:spcPct val="0"/>
              </a:spcBef>
              <a:spcAft>
                <a:spcPct val="0"/>
              </a:spcAft>
            </a:pPr>
            <a:endParaRPr lang="en-US" b="1" dirty="0" smtClean="0">
              <a:solidFill>
                <a:srgbClr val="C00000"/>
              </a:solidFill>
              <a:latin typeface="Arial" pitchFamily="34" charset="0"/>
              <a:ea typeface="PMingLiU" pitchFamily="18" charset="-120"/>
              <a:cs typeface="Arial" pitchFamily="34" charset="0"/>
            </a:endParaRPr>
          </a:p>
          <a:p>
            <a:pPr eaLnBrk="0" fontAlgn="base" hangingPunct="0">
              <a:spcBef>
                <a:spcPct val="0"/>
              </a:spcBef>
              <a:spcAft>
                <a:spcPct val="0"/>
              </a:spcAft>
            </a:pPr>
            <a:r>
              <a:rPr lang="en-US" b="1" dirty="0" smtClean="0">
                <a:solidFill>
                  <a:srgbClr val="C00000"/>
                </a:solidFill>
                <a:latin typeface="Arial" pitchFamily="34" charset="0"/>
                <a:ea typeface="PMingLiU" pitchFamily="18" charset="-120"/>
                <a:cs typeface="Arial" pitchFamily="34" charset="0"/>
              </a:rPr>
              <a:t>3.6.1 </a:t>
            </a:r>
            <a:endParaRPr kumimoji="0" lang="en-US" sz="2400" b="0" i="1" u="none" strike="noStrike" cap="none" normalizeH="0" baseline="0" dirty="0" smtClean="0">
              <a:ln>
                <a:noFill/>
              </a:ln>
              <a:solidFill>
                <a:srgbClr val="C00000"/>
              </a:solidFill>
              <a:effectLst/>
              <a:latin typeface="Arial" pitchFamily="34" charset="0"/>
              <a:cs typeface="Arial" pitchFamily="34" charset="0"/>
            </a:endParaRPr>
          </a:p>
        </p:txBody>
      </p:sp>
      <p:sp>
        <p:nvSpPr>
          <p:cNvPr id="9" name="Rectangle 1"/>
          <p:cNvSpPr>
            <a:spLocks noChangeArrowheads="1"/>
          </p:cNvSpPr>
          <p:nvPr/>
        </p:nvSpPr>
        <p:spPr bwMode="auto">
          <a:xfrm>
            <a:off x="606896" y="369331"/>
            <a:ext cx="6629400" cy="1015663"/>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lvl="0" fontAlgn="base">
              <a:spcBef>
                <a:spcPct val="0"/>
              </a:spcBef>
              <a:spcAft>
                <a:spcPct val="0"/>
              </a:spcAft>
            </a:pPr>
            <a:r>
              <a:rPr lang="en-US" sz="2400" b="1" dirty="0" smtClean="0">
                <a:solidFill>
                  <a:srgbClr val="C00000"/>
                </a:solidFill>
                <a:latin typeface="Times New Roman" pitchFamily="18" charset="0"/>
                <a:cs typeface="Times New Roman" pitchFamily="18" charset="0"/>
              </a:rPr>
              <a:t>DRUGS: </a:t>
            </a:r>
            <a:r>
              <a:rPr lang="en-US" sz="2400" b="1" dirty="0" err="1" smtClean="0">
                <a:solidFill>
                  <a:srgbClr val="C00000"/>
                </a:solidFill>
                <a:latin typeface="Times New Roman" pitchFamily="18" charset="0"/>
                <a:cs typeface="Times New Roman" pitchFamily="18" charset="0"/>
              </a:rPr>
              <a:t>Nucleos</a:t>
            </a:r>
            <a:r>
              <a:rPr lang="en-US" sz="2400" b="1" dirty="0" smtClean="0">
                <a:solidFill>
                  <a:srgbClr val="C00000"/>
                </a:solidFill>
                <a:latin typeface="Times New Roman" pitchFamily="18" charset="0"/>
                <a:cs typeface="Times New Roman" pitchFamily="18" charset="0"/>
              </a:rPr>
              <a:t>(t)ide Analogues</a:t>
            </a: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p:txBody>
      </p:sp>
      <p:pic>
        <p:nvPicPr>
          <p:cNvPr id="10" name="Picture 4" descr="APASL Logo.GIF"/>
          <p:cNvPicPr>
            <a:picLocks noChangeAspect="1"/>
          </p:cNvPicPr>
          <p:nvPr/>
        </p:nvPicPr>
        <p:blipFill>
          <a:blip r:embed="rId2" cstate="print"/>
          <a:srcRect/>
          <a:stretch>
            <a:fillRect/>
          </a:stretch>
        </p:blipFill>
        <p:spPr bwMode="auto">
          <a:xfrm>
            <a:off x="8542020" y="0"/>
            <a:ext cx="601980" cy="609600"/>
          </a:xfrm>
          <a:prstGeom prst="rect">
            <a:avLst/>
          </a:prstGeom>
          <a:noFill/>
          <a:ln w="9525">
            <a:noFill/>
            <a:miter lim="800000"/>
            <a:headEnd/>
            <a:tailEnd/>
          </a:ln>
        </p:spPr>
      </p:pic>
      <p:pic>
        <p:nvPicPr>
          <p:cNvPr id="11"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297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9592" y="373887"/>
            <a:ext cx="8077200" cy="800219"/>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b="1" dirty="0" smtClean="0">
              <a:solidFill>
                <a:srgbClr val="C00000"/>
              </a:solidFill>
              <a:latin typeface="Times New Roman" pitchFamily="18" charset="0"/>
              <a:cs typeface="Times New Roman" pitchFamily="18" charset="0"/>
            </a:endParaRPr>
          </a:p>
          <a:p>
            <a:r>
              <a:rPr lang="en-US" sz="2400" b="1" dirty="0" smtClean="0">
                <a:solidFill>
                  <a:srgbClr val="C00000"/>
                </a:solidFill>
                <a:latin typeface="Times New Roman" pitchFamily="18" charset="0"/>
                <a:cs typeface="Times New Roman" pitchFamily="18" charset="0"/>
              </a:rPr>
              <a:t>DRUGS: </a:t>
            </a:r>
            <a:r>
              <a:rPr lang="en-US" sz="2800" b="1" dirty="0" err="1">
                <a:solidFill>
                  <a:srgbClr val="C00000"/>
                </a:solidFill>
                <a:latin typeface="Times New Roman" pitchFamily="18" charset="0"/>
                <a:cs typeface="Times New Roman" pitchFamily="18" charset="0"/>
              </a:rPr>
              <a:t>I</a:t>
            </a:r>
            <a:r>
              <a:rPr lang="en-US" sz="2800" b="1" dirty="0" err="1" smtClean="0">
                <a:solidFill>
                  <a:srgbClr val="C00000"/>
                </a:solidFill>
                <a:latin typeface="Times New Roman" pitchFamily="18" charset="0"/>
                <a:cs typeface="Times New Roman" pitchFamily="18" charset="0"/>
              </a:rPr>
              <a:t>nterferons</a:t>
            </a:r>
            <a:r>
              <a:rPr lang="en-US" sz="2800" b="1" dirty="0" smtClean="0">
                <a:solidFill>
                  <a:srgbClr val="C00000"/>
                </a:solidFill>
                <a:latin typeface="Times New Roman" pitchFamily="18" charset="0"/>
                <a:cs typeface="Times New Roman" pitchFamily="18" charset="0"/>
              </a:rPr>
              <a:t>  </a:t>
            </a:r>
            <a:endParaRPr kumimoji="0" lang="en-US" b="0" i="1" u="none" strike="noStrike" cap="none" normalizeH="0" baseline="0" dirty="0" smtClean="0">
              <a:ln>
                <a:noFill/>
              </a:ln>
              <a:solidFill>
                <a:srgbClr val="C00000"/>
              </a:solidFill>
              <a:effectLst/>
              <a:latin typeface="Times New Roman" pitchFamily="18" charset="0"/>
              <a:ea typeface="PMingLiU" pitchFamily="18" charset="-120"/>
              <a:cs typeface="Times New Roman" pitchFamily="18" charset="0"/>
            </a:endParaRPr>
          </a:p>
        </p:txBody>
      </p:sp>
      <p:sp>
        <p:nvSpPr>
          <p:cNvPr id="28673" name="Rectangle 1"/>
          <p:cNvSpPr>
            <a:spLocks noChangeArrowheads="1"/>
          </p:cNvSpPr>
          <p:nvPr/>
        </p:nvSpPr>
        <p:spPr bwMode="auto">
          <a:xfrm>
            <a:off x="683568" y="1813804"/>
            <a:ext cx="7848600" cy="3667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lnSpc>
                <a:spcPct val="150000"/>
              </a:lnSpc>
              <a:spcBef>
                <a:spcPct val="0"/>
              </a:spcBef>
              <a:spcAft>
                <a:spcPct val="0"/>
              </a:spcAft>
              <a:buFont typeface="Arial"/>
              <a:buChar char="•"/>
            </a:pPr>
            <a:r>
              <a:rPr lang="en-US" sz="2800" dirty="0">
                <a:ea typeface="PMingLiU" pitchFamily="18" charset="-120"/>
                <a:cs typeface="Arial" pitchFamily="34" charset="0"/>
              </a:rPr>
              <a:t>Peg-IFN most appropriate 1</a:t>
            </a:r>
            <a:r>
              <a:rPr lang="en-US" sz="2800" baseline="30000" dirty="0">
                <a:ea typeface="PMingLiU" pitchFamily="18" charset="-120"/>
                <a:cs typeface="Arial" pitchFamily="34" charset="0"/>
              </a:rPr>
              <a:t>st</a:t>
            </a:r>
            <a:r>
              <a:rPr lang="en-US" sz="2800" dirty="0">
                <a:ea typeface="PMingLiU" pitchFamily="18" charset="-120"/>
                <a:cs typeface="Arial" pitchFamily="34" charset="0"/>
              </a:rPr>
              <a:t> line treatment </a:t>
            </a:r>
            <a:endParaRPr kumimoji="0" lang="en-US" sz="2800" b="1" i="0" u="none" strike="noStrike" cap="none" normalizeH="0" baseline="0" dirty="0" smtClean="0">
              <a:ln>
                <a:noFill/>
              </a:ln>
              <a:effectLst/>
              <a:ea typeface="PMingLiU" pitchFamily="18" charset="-120"/>
              <a:cs typeface="Times New Roman" pitchFamily="18" charset="0"/>
            </a:endParaRPr>
          </a:p>
          <a:p>
            <a:pPr marL="342900" marR="0" lvl="0" indent="-342900" algn="l" defTabSz="914400" rtl="0" eaLnBrk="1" fontAlgn="base" latinLnBrk="0" hangingPunct="1">
              <a:lnSpc>
                <a:spcPct val="150000"/>
              </a:lnSpc>
              <a:spcBef>
                <a:spcPct val="0"/>
              </a:spcBef>
              <a:spcAft>
                <a:spcPct val="0"/>
              </a:spcAft>
              <a:buClrTx/>
              <a:buSzTx/>
              <a:buFont typeface="Arial"/>
              <a:buChar char="•"/>
              <a:tabLst/>
            </a:pPr>
            <a:r>
              <a:rPr kumimoji="0" lang="en-US" sz="2800" b="1" i="0" u="none" strike="noStrike" cap="none" normalizeH="0" baseline="0" dirty="0" smtClean="0">
                <a:ln>
                  <a:noFill/>
                </a:ln>
                <a:effectLst/>
                <a:ea typeface="PMingLiU" pitchFamily="18" charset="-120"/>
                <a:cs typeface="Times New Roman" pitchFamily="18" charset="0"/>
              </a:rPr>
              <a:t>To Whom: </a:t>
            </a:r>
            <a:r>
              <a:rPr kumimoji="0" lang="en-US" sz="2800" i="0" u="none" strike="noStrike" cap="none" normalizeH="0" baseline="0" dirty="0" smtClean="0">
                <a:ln>
                  <a:noFill/>
                </a:ln>
                <a:effectLst/>
                <a:ea typeface="PMingLiU" pitchFamily="18" charset="-120"/>
                <a:cs typeface="Times New Roman" pitchFamily="18" charset="0"/>
              </a:rPr>
              <a:t>Treatment naïve, ALT &gt;80  [A1].</a:t>
            </a:r>
          </a:p>
          <a:p>
            <a:pPr marL="342900" marR="0" lvl="0" indent="-342900" algn="l" defTabSz="914400" rtl="0" eaLnBrk="0" fontAlgn="base" latinLnBrk="0" hangingPunct="0">
              <a:lnSpc>
                <a:spcPct val="150000"/>
              </a:lnSpc>
              <a:spcBef>
                <a:spcPct val="0"/>
              </a:spcBef>
              <a:spcAft>
                <a:spcPct val="0"/>
              </a:spcAft>
              <a:buClrTx/>
              <a:buSzTx/>
              <a:buFont typeface="Arial"/>
              <a:buChar char="•"/>
              <a:tabLst/>
            </a:pPr>
            <a:r>
              <a:rPr lang="en-US" sz="2800" b="1" dirty="0" smtClean="0">
                <a:ea typeface="PMingLiU" pitchFamily="18" charset="-120"/>
                <a:cs typeface="Times New Roman" pitchFamily="18" charset="0"/>
              </a:rPr>
              <a:t>D</a:t>
            </a:r>
            <a:r>
              <a:rPr kumimoji="0" lang="en-US" sz="2800" b="1" i="0" u="none" strike="noStrike" cap="none" normalizeH="0" baseline="0" dirty="0" smtClean="0">
                <a:ln>
                  <a:noFill/>
                </a:ln>
                <a:effectLst/>
                <a:ea typeface="PMingLiU" pitchFamily="18" charset="-120"/>
                <a:cs typeface="Times New Roman" pitchFamily="18" charset="0"/>
              </a:rPr>
              <a:t>uration:  </a:t>
            </a:r>
            <a:r>
              <a:rPr kumimoji="0" lang="en-US" sz="2800" i="0" u="none" strike="noStrike" cap="none" normalizeH="0" baseline="0" dirty="0" smtClean="0">
                <a:ln>
                  <a:noFill/>
                </a:ln>
                <a:effectLst/>
                <a:ea typeface="PMingLiU" pitchFamily="18" charset="-120"/>
                <a:cs typeface="Times New Roman" pitchFamily="18" charset="0"/>
              </a:rPr>
              <a:t>48 </a:t>
            </a:r>
            <a:r>
              <a:rPr kumimoji="0" lang="en-US" sz="2800" i="0" u="none" strike="noStrike" cap="none" normalizeH="0" baseline="0" dirty="0" err="1" smtClean="0">
                <a:ln>
                  <a:noFill/>
                </a:ln>
                <a:effectLst/>
                <a:ea typeface="PMingLiU" pitchFamily="18" charset="-120"/>
                <a:cs typeface="Times New Roman" pitchFamily="18" charset="0"/>
              </a:rPr>
              <a:t>wk</a:t>
            </a:r>
            <a:r>
              <a:rPr kumimoji="0" lang="en-US" sz="2800" i="0" u="none" strike="noStrike" cap="none" normalizeH="0" baseline="0" dirty="0" smtClean="0">
                <a:ln>
                  <a:noFill/>
                </a:ln>
                <a:effectLst/>
                <a:ea typeface="PMingLiU" pitchFamily="18" charset="-120"/>
                <a:cs typeface="Times New Roman" pitchFamily="18" charset="0"/>
              </a:rPr>
              <a:t>  for</a:t>
            </a:r>
            <a:r>
              <a:rPr kumimoji="0" lang="en-US" sz="2800" i="0" u="none" strike="noStrike" cap="none" normalizeH="0" dirty="0" smtClean="0">
                <a:ln>
                  <a:noFill/>
                </a:ln>
                <a:effectLst/>
                <a:ea typeface="PMingLiU" pitchFamily="18" charset="-120"/>
                <a:cs typeface="Times New Roman" pitchFamily="18" charset="0"/>
              </a:rPr>
              <a:t> </a:t>
            </a:r>
            <a:r>
              <a:rPr kumimoji="0" lang="en-US" sz="2800" i="0" u="none" strike="noStrike" cap="none" normalizeH="0" baseline="0" dirty="0" err="1" smtClean="0">
                <a:ln>
                  <a:noFill/>
                </a:ln>
                <a:effectLst/>
                <a:ea typeface="PMingLiU" pitchFamily="18" charset="-120"/>
                <a:cs typeface="Times New Roman" pitchFamily="18" charset="0"/>
              </a:rPr>
              <a:t>HBeAg</a:t>
            </a:r>
            <a:r>
              <a:rPr kumimoji="0" lang="en-US" sz="2800" i="0" u="none" strike="noStrike" cap="none" normalizeH="0" dirty="0" smtClean="0">
                <a:ln>
                  <a:noFill/>
                </a:ln>
                <a:effectLst/>
                <a:ea typeface="PMingLiU" pitchFamily="18" charset="-120"/>
                <a:cs typeface="Times New Roman" pitchFamily="18" charset="0"/>
              </a:rPr>
              <a:t> +</a:t>
            </a:r>
            <a:r>
              <a:rPr kumimoji="0" lang="en-US" sz="2800" i="0" u="none" strike="noStrike" cap="none" normalizeH="0" dirty="0" err="1" smtClean="0">
                <a:ln>
                  <a:noFill/>
                </a:ln>
                <a:effectLst/>
                <a:ea typeface="PMingLiU" pitchFamily="18" charset="-120"/>
                <a:cs typeface="Times New Roman" pitchFamily="18" charset="0"/>
              </a:rPr>
              <a:t>ve</a:t>
            </a:r>
            <a:r>
              <a:rPr kumimoji="0" lang="en-US" sz="2800" i="0" u="none" strike="noStrike" cap="none" normalizeH="0" dirty="0" smtClean="0">
                <a:ln>
                  <a:noFill/>
                </a:ln>
                <a:effectLst/>
                <a:ea typeface="PMingLiU" pitchFamily="18" charset="-120"/>
                <a:cs typeface="Times New Roman" pitchFamily="18" charset="0"/>
              </a:rPr>
              <a:t>/-</a:t>
            </a:r>
            <a:r>
              <a:rPr kumimoji="0" lang="en-US" sz="2800" i="0" u="none" strike="noStrike" cap="none" normalizeH="0" dirty="0" err="1" smtClean="0">
                <a:ln>
                  <a:noFill/>
                </a:ln>
                <a:effectLst/>
                <a:ea typeface="PMingLiU" pitchFamily="18" charset="-120"/>
                <a:cs typeface="Times New Roman" pitchFamily="18" charset="0"/>
              </a:rPr>
              <a:t>ve</a:t>
            </a:r>
            <a:r>
              <a:rPr kumimoji="0" lang="en-US" sz="2800" i="0" u="none" strike="noStrike" cap="none" normalizeH="0" baseline="0" dirty="0" smtClean="0">
                <a:ln>
                  <a:noFill/>
                </a:ln>
                <a:effectLst/>
                <a:ea typeface="PMingLiU" pitchFamily="18" charset="-120"/>
                <a:cs typeface="Times New Roman" pitchFamily="18" charset="0"/>
              </a:rPr>
              <a:t> (A</a:t>
            </a:r>
            <a:r>
              <a:rPr kumimoji="0" lang="en-US" sz="2400" i="0" u="none" strike="noStrike" cap="none" normalizeH="0" baseline="0" dirty="0" smtClean="0">
                <a:ln>
                  <a:noFill/>
                </a:ln>
                <a:effectLst/>
                <a:ea typeface="PMingLiU" pitchFamily="18" charset="-120"/>
                <a:cs typeface="Times New Roman" pitchFamily="18" charset="0"/>
              </a:rPr>
              <a:t>1).</a:t>
            </a:r>
          </a:p>
          <a:p>
            <a:pPr marL="342900" indent="-342900" eaLnBrk="0" fontAlgn="base" hangingPunct="0">
              <a:lnSpc>
                <a:spcPct val="150000"/>
              </a:lnSpc>
              <a:spcBef>
                <a:spcPct val="0"/>
              </a:spcBef>
              <a:spcAft>
                <a:spcPct val="0"/>
              </a:spcAft>
              <a:buFont typeface="Arial"/>
              <a:buChar char="•"/>
            </a:pPr>
            <a:r>
              <a:rPr lang="en-US" altLang="zh-TW" sz="2800" b="1" dirty="0" smtClean="0">
                <a:ea typeface="PMingLiU" pitchFamily="18" charset="-120"/>
                <a:cs typeface="Times New Roman" pitchFamily="18" charset="0"/>
              </a:rPr>
              <a:t>HBV genotype:  </a:t>
            </a:r>
            <a:r>
              <a:rPr lang="en-US" altLang="zh-TW" sz="2800" dirty="0" smtClean="0">
                <a:ea typeface="PMingLiU" pitchFamily="18" charset="-120"/>
                <a:cs typeface="Times New Roman" pitchFamily="18" charset="0"/>
              </a:rPr>
              <a:t>A and D </a:t>
            </a:r>
            <a:r>
              <a:rPr lang="en-US" altLang="zh-TW" sz="2800" dirty="0" smtClean="0" bmk="">
                <a:ea typeface="PMingLiU" pitchFamily="18" charset="-120"/>
                <a:cs typeface="Times New Roman" pitchFamily="18" charset="0"/>
              </a:rPr>
              <a:t>[A1].</a:t>
            </a:r>
          </a:p>
          <a:p>
            <a:pPr marL="342900" marR="0" lvl="0" indent="-342900" algn="l" defTabSz="914400" rtl="0" eaLnBrk="0" fontAlgn="base" latinLnBrk="0" hangingPunct="0">
              <a:lnSpc>
                <a:spcPct val="150000"/>
              </a:lnSpc>
              <a:spcBef>
                <a:spcPct val="0"/>
              </a:spcBef>
              <a:spcAft>
                <a:spcPct val="0"/>
              </a:spcAft>
              <a:buClrTx/>
              <a:buSzTx/>
              <a:buFont typeface="Arial"/>
              <a:buChar char="•"/>
              <a:tabLst/>
            </a:pPr>
            <a:endParaRPr kumimoji="0" lang="en-US" altLang="zh-TW" sz="2400" i="0" u="none" strike="noStrike" cap="none" normalizeH="0" baseline="0" dirty="0" smtClean="0" bmk="">
              <a:ln>
                <a:noFill/>
              </a:ln>
              <a:effectLst/>
              <a:latin typeface="Times New Roman" pitchFamily="18" charset="0"/>
              <a:ea typeface="PMingLiU" pitchFamily="18" charset="-12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a:buChar char="•"/>
              <a:tabLst/>
            </a:pPr>
            <a:endParaRPr kumimoji="0" lang="en-US" altLang="zh-TW" sz="2000" i="0" u="none" strike="noStrike" cap="none" normalizeH="0" baseline="0" dirty="0" smtClean="0" bmk="">
              <a:ln>
                <a:noFill/>
              </a:ln>
              <a:effectLst/>
              <a:latin typeface="Arial" pitchFamily="34" charset="0"/>
              <a:cs typeface="Arial" pitchFamily="34" charset="0"/>
            </a:endParaRPr>
          </a:p>
        </p:txBody>
      </p:sp>
      <p:sp>
        <p:nvSpPr>
          <p:cNvPr id="28675" name="Rectangle 3"/>
          <p:cNvSpPr>
            <a:spLocks noChangeArrowheads="1"/>
          </p:cNvSpPr>
          <p:nvPr/>
        </p:nvSpPr>
        <p:spPr bwMode="auto">
          <a:xfrm>
            <a:off x="914400" y="6474023"/>
            <a:ext cx="239168"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
              </a:rPr>
              <a:t>[</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4" descr="APASL Logo.GIF"/>
          <p:cNvPicPr>
            <a:picLocks noChangeAspect="1"/>
          </p:cNvPicPr>
          <p:nvPr/>
        </p:nvPicPr>
        <p:blipFill>
          <a:blip r:embed="rId2" cstate="print"/>
          <a:srcRect/>
          <a:stretch>
            <a:fillRect/>
          </a:stretch>
        </p:blipFill>
        <p:spPr bwMode="auto">
          <a:xfrm>
            <a:off x="8542020" y="-28469"/>
            <a:ext cx="601980" cy="609600"/>
          </a:xfrm>
          <a:prstGeom prst="rect">
            <a:avLst/>
          </a:prstGeom>
          <a:noFill/>
          <a:ln w="9525">
            <a:noFill/>
            <a:miter lim="800000"/>
            <a:headEnd/>
            <a:tailEnd/>
          </a:ln>
        </p:spPr>
      </p:pic>
      <p:pic>
        <p:nvPicPr>
          <p:cNvPr id="8"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11170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240324"/>
            <a:ext cx="8229600" cy="1169551"/>
          </a:xfrm>
          <a:prstGeom prst="rect">
            <a:avLst/>
          </a:prstGeom>
          <a:solidFill>
            <a:srgbClr val="FCFCF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STOPPING RULES DURING THERAPY </a:t>
            </a:r>
          </a:p>
          <a:p>
            <a:endParaRPr lang="en-US" b="1" dirty="0" smtClean="0">
              <a:solidFill>
                <a:srgbClr val="C00000"/>
              </a:solidFill>
              <a:latin typeface="Arial" pitchFamily="34" charset="0"/>
              <a:cs typeface="Arial" pitchFamily="34" charset="0"/>
            </a:endParaRPr>
          </a:p>
          <a:p>
            <a:r>
              <a:rPr lang="en-US" sz="3200" b="1" dirty="0" err="1">
                <a:solidFill>
                  <a:srgbClr val="C00000"/>
                </a:solidFill>
                <a:latin typeface="Arial" pitchFamily="34" charset="0"/>
                <a:cs typeface="Arial" pitchFamily="34" charset="0"/>
              </a:rPr>
              <a:t>I</a:t>
            </a:r>
            <a:r>
              <a:rPr lang="en-US" sz="3200" b="1" dirty="0" err="1" smtClean="0">
                <a:solidFill>
                  <a:srgbClr val="C00000"/>
                </a:solidFill>
                <a:latin typeface="Arial" pitchFamily="34" charset="0"/>
                <a:cs typeface="Arial" pitchFamily="34" charset="0"/>
              </a:rPr>
              <a:t>nterferons</a:t>
            </a:r>
            <a:r>
              <a:rPr lang="en-US" sz="3200" b="1" dirty="0" smtClean="0">
                <a:solidFill>
                  <a:srgbClr val="C00000"/>
                </a:solidFill>
                <a:latin typeface="Arial" pitchFamily="34" charset="0"/>
                <a:cs typeface="Arial" pitchFamily="34" charset="0"/>
              </a:rPr>
              <a:t> </a:t>
            </a:r>
            <a:endParaRPr kumimoji="0" lang="en-US" sz="2800" b="0" i="1" u="none" strike="noStrike" cap="none" normalizeH="0" baseline="0" dirty="0" smtClean="0">
              <a:ln>
                <a:noFill/>
              </a:ln>
              <a:solidFill>
                <a:srgbClr val="C00000"/>
              </a:solidFill>
              <a:effectLst/>
              <a:latin typeface="Arial" pitchFamily="34" charset="0"/>
              <a:ea typeface="PMingLiU" pitchFamily="18" charset="-120"/>
              <a:cs typeface="Arial" pitchFamily="34" charset="0"/>
            </a:endParaRPr>
          </a:p>
        </p:txBody>
      </p:sp>
      <p:sp>
        <p:nvSpPr>
          <p:cNvPr id="28673" name="Rectangle 1"/>
          <p:cNvSpPr>
            <a:spLocks noChangeArrowheads="1"/>
          </p:cNvSpPr>
          <p:nvPr/>
        </p:nvSpPr>
        <p:spPr bwMode="auto">
          <a:xfrm>
            <a:off x="381000" y="2969061"/>
            <a:ext cx="838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400" b="1" i="1" u="none" strike="noStrike" cap="none" normalizeH="0" baseline="0" dirty="0" err="1" smtClean="0" bmk="">
                <a:ln>
                  <a:noFill/>
                </a:ln>
                <a:effectLst/>
                <a:latin typeface="Arial" pitchFamily="34" charset="0"/>
                <a:ea typeface="PMingLiU" pitchFamily="18" charset="-120"/>
                <a:cs typeface="Arial" pitchFamily="34" charset="0"/>
              </a:rPr>
              <a:t>HBeAg</a:t>
            </a:r>
            <a:r>
              <a:rPr lang="en-US" altLang="zh-TW" sz="2400" b="1" i="1" dirty="0" smtClean="0" bmk="">
                <a:latin typeface="Arial" pitchFamily="34" charset="0"/>
                <a:ea typeface="PMingLiU" pitchFamily="18" charset="-120"/>
                <a:cs typeface="Arial" pitchFamily="34" charset="0"/>
              </a:rPr>
              <a:t> +</a:t>
            </a:r>
            <a:r>
              <a:rPr lang="en-US" altLang="zh-TW" sz="2400" b="1" i="1" dirty="0" err="1" smtClean="0" bmk="">
                <a:latin typeface="Arial" pitchFamily="34" charset="0"/>
                <a:ea typeface="PMingLiU" pitchFamily="18" charset="-120"/>
                <a:cs typeface="Arial" pitchFamily="34" charset="0"/>
              </a:rPr>
              <a:t>ve</a:t>
            </a:r>
            <a:r>
              <a:rPr lang="en-US" altLang="zh-TW" sz="2400" b="1" i="1" dirty="0" smtClean="0" bmk="">
                <a:latin typeface="Arial" pitchFamily="34" charset="0"/>
                <a:ea typeface="PMingLiU" pitchFamily="18" charset="-120"/>
                <a:cs typeface="Arial" pitchFamily="34" charset="0"/>
              </a:rPr>
              <a:t>:</a:t>
            </a:r>
            <a:r>
              <a:rPr lang="en-US" altLang="zh-TW" sz="2400" b="1" dirty="0" smtClean="0" bmk="">
                <a:latin typeface="Arial" pitchFamily="34" charset="0"/>
                <a:ea typeface="PMingLiU" pitchFamily="18" charset="-120"/>
                <a:cs typeface="Arial" pitchFamily="34" charset="0"/>
              </a:rPr>
              <a:t>  </a:t>
            </a:r>
            <a:r>
              <a:rPr lang="en-US" altLang="zh-TW" sz="2400" dirty="0" smtClean="0" bmk="">
                <a:latin typeface="Arial" pitchFamily="34" charset="0"/>
                <a:ea typeface="PMingLiU" pitchFamily="18" charset="-120"/>
                <a:cs typeface="Arial" pitchFamily="34" charset="0"/>
              </a:rPr>
              <a:t>If </a:t>
            </a:r>
            <a:r>
              <a:rPr lang="en-US" altLang="zh-TW" sz="2400" dirty="0" err="1" smtClean="0" bmk="">
                <a:latin typeface="Arial" pitchFamily="34" charset="0"/>
                <a:ea typeface="PMingLiU" pitchFamily="18" charset="-120"/>
                <a:cs typeface="Arial" pitchFamily="34" charset="0"/>
              </a:rPr>
              <a:t>q</a:t>
            </a:r>
            <a:r>
              <a:rPr kumimoji="0" lang="en-US" altLang="zh-TW" sz="2400" i="0" u="none" strike="noStrike" cap="none" normalizeH="0" baseline="0" dirty="0" err="1" smtClean="0" bmk="">
                <a:ln>
                  <a:noFill/>
                </a:ln>
                <a:effectLst/>
                <a:latin typeface="Arial" pitchFamily="34" charset="0"/>
                <a:ea typeface="PMingLiU" pitchFamily="18" charset="-120"/>
                <a:cs typeface="Arial" pitchFamily="34" charset="0"/>
              </a:rPr>
              <a:t>HBsAg</a:t>
            </a:r>
            <a:r>
              <a:rPr kumimoji="0" lang="en-US" altLang="zh-TW" sz="2400" i="0" u="none" strike="noStrike" cap="none" normalizeH="0" baseline="0" dirty="0" smtClean="0" bmk="">
                <a:ln>
                  <a:noFill/>
                </a:ln>
                <a:effectLst/>
                <a:latin typeface="Arial" pitchFamily="34" charset="0"/>
                <a:ea typeface="PMingLiU" pitchFamily="18" charset="-120"/>
                <a:cs typeface="Arial" pitchFamily="34" charset="0"/>
              </a:rPr>
              <a:t>  &gt;20,000 </a:t>
            </a:r>
            <a:r>
              <a:rPr kumimoji="0" lang="en-US" altLang="zh-TW" sz="2400" i="0" u="none" strike="noStrike" cap="none" normalizeH="0" baseline="0" dirty="0" smtClean="0" bmk="">
                <a:ln>
                  <a:noFill/>
                </a:ln>
                <a:effectLst/>
                <a:latin typeface="Arial" pitchFamily="34" charset="0"/>
                <a:ea typeface="PMingLiU" pitchFamily="18" charset="-120"/>
                <a:cs typeface="Arial" pitchFamily="34" charset="0"/>
              </a:rPr>
              <a:t>IU/ml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by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wk. 24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stop </a:t>
            </a:r>
            <a:r>
              <a:rPr kumimoji="0" lang="en-US" altLang="zh-TW" sz="2400" i="0" u="none" strike="noStrike" cap="none" normalizeH="0" baseline="0" dirty="0" smtClean="0">
                <a:ln>
                  <a:noFill/>
                </a:ln>
                <a:effectLst/>
                <a:latin typeface="Arial" pitchFamily="34" charset="0"/>
                <a:ea typeface="PMingLiU" pitchFamily="18" charset="-120"/>
                <a:cs typeface="Arial" pitchFamily="34" charset="0"/>
              </a:rPr>
              <a:t>(B2).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400" i="0" u="none" strike="noStrike" cap="none" normalizeH="0" baseline="0" dirty="0" smtClean="0">
              <a:ln>
                <a:noFill/>
              </a:ln>
              <a:effectLst/>
              <a:latin typeface="Arial" pitchFamily="34" charset="0"/>
              <a:ea typeface="PMingLiU" pitchFamily="18" charset="-120"/>
              <a:cs typeface="Arial" pitchFamily="34" charset="0"/>
            </a:endParaRPr>
          </a:p>
          <a:p>
            <a:pPr lvl="0" eaLnBrk="0" fontAlgn="base" hangingPunct="0">
              <a:spcBef>
                <a:spcPct val="0"/>
              </a:spcBef>
              <a:spcAft>
                <a:spcPct val="0"/>
              </a:spcAft>
            </a:pPr>
            <a:r>
              <a:rPr lang="en-US" altLang="zh-TW" sz="2400" b="1" i="1" dirty="0" err="1" smtClean="0">
                <a:latin typeface="Arial" pitchFamily="34" charset="0"/>
                <a:ea typeface="PMingLiU" pitchFamily="18" charset="-120"/>
                <a:cs typeface="Arial" pitchFamily="34" charset="0"/>
              </a:rPr>
              <a:t>HBeAg-ve</a:t>
            </a:r>
            <a:r>
              <a:rPr lang="en-US" altLang="zh-TW" sz="2400" b="1" i="1" dirty="0" smtClean="0">
                <a:latin typeface="Arial" pitchFamily="34" charset="0"/>
                <a:ea typeface="PMingLiU" pitchFamily="18" charset="-120"/>
                <a:cs typeface="Arial" pitchFamily="34" charset="0"/>
              </a:rPr>
              <a:t>: </a:t>
            </a:r>
            <a:r>
              <a:rPr lang="en-US" altLang="zh-TW" sz="2400" dirty="0" err="1" smtClean="0">
                <a:latin typeface="Arial" pitchFamily="34" charset="0"/>
                <a:ea typeface="PMingLiU" pitchFamily="18" charset="-120"/>
                <a:cs typeface="Arial" pitchFamily="34" charset="0"/>
              </a:rPr>
              <a:t>Geno</a:t>
            </a:r>
            <a:r>
              <a:rPr lang="en-US" altLang="zh-TW" sz="2400" dirty="0" smtClean="0">
                <a:latin typeface="Arial" pitchFamily="34" charset="0"/>
                <a:ea typeface="PMingLiU" pitchFamily="18" charset="-120"/>
                <a:cs typeface="Arial" pitchFamily="34" charset="0"/>
              </a:rPr>
              <a:t> D, without decline in </a:t>
            </a:r>
            <a:r>
              <a:rPr lang="en-US" altLang="zh-TW" sz="2400" dirty="0" err="1" smtClean="0">
                <a:latin typeface="Arial" pitchFamily="34" charset="0"/>
                <a:ea typeface="PMingLiU" pitchFamily="18" charset="-120"/>
                <a:cs typeface="Arial" pitchFamily="34" charset="0"/>
              </a:rPr>
              <a:t>qHBsAg</a:t>
            </a:r>
            <a:r>
              <a:rPr lang="en-US" altLang="zh-TW" sz="2400" dirty="0" smtClean="0">
                <a:latin typeface="Arial" pitchFamily="34" charset="0"/>
                <a:ea typeface="PMingLiU" pitchFamily="18" charset="-120"/>
                <a:cs typeface="Arial" pitchFamily="34" charset="0"/>
              </a:rPr>
              <a:t>, &gt;2 log in DNA  by mo. 3, stop (B2).</a:t>
            </a:r>
          </a:p>
          <a:p>
            <a:pPr lvl="0" eaLnBrk="0" fontAlgn="base" hangingPunct="0">
              <a:spcBef>
                <a:spcPct val="0"/>
              </a:spcBef>
              <a:spcAft>
                <a:spcPct val="0"/>
              </a:spcAft>
            </a:pPr>
            <a:endParaRPr lang="en-US" altLang="zh-TW" sz="2400" dirty="0" smtClean="0">
              <a:latin typeface="Arial" pitchFamily="34" charset="0"/>
              <a:ea typeface="PMingLiU" pitchFamily="18" charset="-12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2400" i="0" u="none" strike="noStrike" cap="none" normalizeH="0" baseline="0" dirty="0" smtClean="0">
              <a:ln>
                <a:noFill/>
              </a:ln>
              <a:effectLst/>
              <a:latin typeface="Arial" pitchFamily="34" charset="0"/>
              <a:cs typeface="Arial" pitchFamily="34" charset="0"/>
            </a:endParaRPr>
          </a:p>
        </p:txBody>
      </p:sp>
      <p:sp>
        <p:nvSpPr>
          <p:cNvPr id="28675" name="Rectangle 3"/>
          <p:cNvSpPr>
            <a:spLocks noChangeArrowheads="1"/>
          </p:cNvSpPr>
          <p:nvPr/>
        </p:nvSpPr>
        <p:spPr bwMode="auto">
          <a:xfrm>
            <a:off x="381000" y="5029200"/>
            <a:ext cx="239168"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
              </a:rPr>
              <a:t>[</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4" descr="APASL Logo.GIF"/>
          <p:cNvPicPr>
            <a:picLocks noChangeAspect="1"/>
          </p:cNvPicPr>
          <p:nvPr/>
        </p:nvPicPr>
        <p:blipFill>
          <a:blip r:embed="rId2" cstate="print"/>
          <a:srcRect/>
          <a:stretch>
            <a:fillRect/>
          </a:stretch>
        </p:blipFill>
        <p:spPr bwMode="auto">
          <a:xfrm>
            <a:off x="8557355" y="0"/>
            <a:ext cx="601980" cy="609600"/>
          </a:xfrm>
          <a:prstGeom prst="rect">
            <a:avLst/>
          </a:prstGeom>
          <a:noFill/>
          <a:ln w="9525">
            <a:noFill/>
            <a:miter lim="800000"/>
            <a:headEnd/>
            <a:tailEnd/>
          </a:ln>
        </p:spPr>
      </p:pic>
      <p:pic>
        <p:nvPicPr>
          <p:cNvPr id="8"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784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pPr eaLnBrk="1" hangingPunct="1"/>
            <a:r>
              <a:rPr lang="en-US" b="1">
                <a:solidFill>
                  <a:srgbClr val="C00000"/>
                </a:solidFill>
                <a:latin typeface="Calibri" charset="0"/>
              </a:rPr>
              <a:t>Decision Making</a:t>
            </a:r>
            <a:br>
              <a:rPr lang="en-US" b="1">
                <a:solidFill>
                  <a:srgbClr val="C00000"/>
                </a:solidFill>
                <a:latin typeface="Calibri" charset="0"/>
              </a:rPr>
            </a:br>
            <a:endParaRPr lang="en-US" b="1">
              <a:solidFill>
                <a:srgbClr val="C00000"/>
              </a:solidFill>
              <a:latin typeface="Calibri" charset="0"/>
            </a:endParaRPr>
          </a:p>
        </p:txBody>
      </p:sp>
      <p:sp>
        <p:nvSpPr>
          <p:cNvPr id="124931" name="Rectangle 3"/>
          <p:cNvSpPr>
            <a:spLocks noGrp="1" noChangeArrowheads="1"/>
          </p:cNvSpPr>
          <p:nvPr>
            <p:ph type="body" idx="1"/>
          </p:nvPr>
        </p:nvSpPr>
        <p:spPr/>
        <p:txBody>
          <a:bodyPr/>
          <a:lstStyle/>
          <a:p>
            <a:pPr eaLnBrk="1" hangingPunct="1"/>
            <a:endParaRPr lang="en-US">
              <a:latin typeface="Calibri" charset="0"/>
            </a:endParaRPr>
          </a:p>
          <a:p>
            <a:pPr eaLnBrk="1" hangingPunct="1">
              <a:buFont typeface="Wingdings" charset="0"/>
              <a:buNone/>
            </a:pPr>
            <a:r>
              <a:rPr lang="en-US" sz="3600">
                <a:latin typeface="Calibri" charset="0"/>
              </a:rPr>
              <a:t>Acute Hepatitis  </a:t>
            </a:r>
          </a:p>
          <a:p>
            <a:pPr eaLnBrk="1" hangingPunct="1">
              <a:buFont typeface="Wingdings" charset="0"/>
              <a:buNone/>
            </a:pPr>
            <a:r>
              <a:rPr lang="en-US" sz="3600">
                <a:latin typeface="Calibri" charset="0"/>
              </a:rPr>
              <a:t>			</a:t>
            </a:r>
          </a:p>
          <a:p>
            <a:pPr eaLnBrk="1" hangingPunct="1">
              <a:buFont typeface="Wingdings" charset="0"/>
              <a:buNone/>
            </a:pPr>
            <a:r>
              <a:rPr lang="en-US" sz="3600">
                <a:latin typeface="Calibri" charset="0"/>
              </a:rPr>
              <a:t>				OR </a:t>
            </a:r>
          </a:p>
          <a:p>
            <a:pPr eaLnBrk="1" hangingPunct="1">
              <a:buFont typeface="Wingdings" charset="0"/>
              <a:buNone/>
            </a:pPr>
            <a:r>
              <a:rPr lang="en-US" sz="3600">
                <a:latin typeface="Calibri" charset="0"/>
              </a:rPr>
              <a:t>				</a:t>
            </a:r>
          </a:p>
          <a:p>
            <a:pPr eaLnBrk="1" hangingPunct="1">
              <a:buFont typeface="Wingdings" charset="0"/>
              <a:buNone/>
            </a:pPr>
            <a:r>
              <a:rPr lang="en-US" sz="3600">
                <a:latin typeface="Calibri" charset="0"/>
              </a:rPr>
              <a:t>				     Reactivation of HBV ?</a:t>
            </a:r>
          </a:p>
        </p:txBody>
      </p:sp>
      <p:pic>
        <p:nvPicPr>
          <p:cNvPr id="124932"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96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59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160F"/>
                </a:solidFill>
              </a:rPr>
              <a:t>Outline </a:t>
            </a:r>
            <a:endParaRPr lang="en-US" dirty="0">
              <a:solidFill>
                <a:srgbClr val="D0160F"/>
              </a:solidFill>
            </a:endParaRPr>
          </a:p>
        </p:txBody>
      </p:sp>
      <p:sp>
        <p:nvSpPr>
          <p:cNvPr id="3" name="Content Placeholder 2"/>
          <p:cNvSpPr>
            <a:spLocks noGrp="1"/>
          </p:cNvSpPr>
          <p:nvPr>
            <p:ph idx="1"/>
          </p:nvPr>
        </p:nvSpPr>
        <p:spPr/>
        <p:txBody>
          <a:bodyPr/>
          <a:lstStyle/>
          <a:p>
            <a:r>
              <a:rPr lang="en-US" dirty="0" smtClean="0"/>
              <a:t>HBV </a:t>
            </a:r>
          </a:p>
          <a:p>
            <a:r>
              <a:rPr lang="en-US" dirty="0" smtClean="0"/>
              <a:t>How to Treat: Regimens</a:t>
            </a:r>
          </a:p>
          <a:p>
            <a:r>
              <a:rPr lang="en-US" dirty="0" smtClean="0"/>
              <a:t>Indications</a:t>
            </a:r>
          </a:p>
          <a:p>
            <a:r>
              <a:rPr lang="en-US" dirty="0" smtClean="0"/>
              <a:t>Contraindications</a:t>
            </a:r>
          </a:p>
          <a:p>
            <a:r>
              <a:rPr lang="en-US" dirty="0" smtClean="0"/>
              <a:t>Duration</a:t>
            </a:r>
          </a:p>
          <a:p>
            <a:r>
              <a:rPr lang="en-US" smtClean="0"/>
              <a:t>New Therapies</a:t>
            </a:r>
            <a:endParaRPr lang="en-US" dirty="0" smtClean="0"/>
          </a:p>
          <a:p>
            <a:pPr marL="0" indent="0">
              <a:buNone/>
            </a:pPr>
            <a:endParaRPr lang="en-US" dirty="0"/>
          </a:p>
        </p:txBody>
      </p:sp>
      <p:pic>
        <p:nvPicPr>
          <p:cNvPr id="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819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pPr eaLnBrk="1" hangingPunct="1"/>
            <a:r>
              <a:rPr lang="en-US" sz="3200" b="1">
                <a:solidFill>
                  <a:srgbClr val="C00000"/>
                </a:solidFill>
                <a:latin typeface="Calibri" charset="0"/>
              </a:rPr>
              <a:t>AVH – B  versus Reactivation  of CHB</a:t>
            </a:r>
          </a:p>
        </p:txBody>
      </p:sp>
      <p:sp>
        <p:nvSpPr>
          <p:cNvPr id="172034" name="Rectangle 3"/>
          <p:cNvSpPr>
            <a:spLocks noGrp="1" noChangeArrowheads="1"/>
          </p:cNvSpPr>
          <p:nvPr>
            <p:ph type="body" idx="1"/>
          </p:nvPr>
        </p:nvSpPr>
        <p:spPr>
          <a:xfrm>
            <a:off x="1371600" y="1447800"/>
            <a:ext cx="6324600" cy="4525963"/>
          </a:xfrm>
        </p:spPr>
        <p:txBody>
          <a:bodyPr/>
          <a:lstStyle/>
          <a:p>
            <a:pPr eaLnBrk="1" hangingPunct="1">
              <a:buFontTx/>
              <a:buNone/>
            </a:pPr>
            <a:r>
              <a:rPr lang="en-US" sz="2800">
                <a:latin typeface="Calibri" charset="0"/>
              </a:rPr>
              <a:t>HBV DNA quantification</a:t>
            </a:r>
          </a:p>
          <a:p>
            <a:pPr eaLnBrk="1" hangingPunct="1">
              <a:buFontTx/>
              <a:buNone/>
            </a:pPr>
            <a:r>
              <a:rPr lang="en-US" sz="2800">
                <a:latin typeface="Calibri" charset="0"/>
              </a:rPr>
              <a:t>		 If DNA &gt; 10(5) cp/ml- 			  98 % PPV for ECHB.  </a:t>
            </a:r>
            <a:endParaRPr lang="en-US" sz="1800">
              <a:latin typeface="Calibri" charset="0"/>
            </a:endParaRPr>
          </a:p>
          <a:p>
            <a:pPr eaLnBrk="1" hangingPunct="1">
              <a:buFontTx/>
              <a:buNone/>
            </a:pPr>
            <a:r>
              <a:rPr lang="en-US" sz="1800">
                <a:latin typeface="Calibri" charset="0"/>
              </a:rPr>
              <a:t>		   </a:t>
            </a:r>
          </a:p>
          <a:p>
            <a:pPr eaLnBrk="1" hangingPunct="1">
              <a:buFontTx/>
              <a:buNone/>
            </a:pPr>
            <a:r>
              <a:rPr lang="en-US" sz="1800">
                <a:solidFill>
                  <a:srgbClr val="C00000"/>
                </a:solidFill>
                <a:latin typeface="Calibri" charset="0"/>
              </a:rPr>
              <a:t>				</a:t>
            </a:r>
            <a:r>
              <a:rPr lang="en-US" sz="2800">
                <a:solidFill>
                  <a:srgbClr val="C00000"/>
                </a:solidFill>
                <a:latin typeface="Calibri" charset="0"/>
              </a:rPr>
              <a:t>TREAT</a:t>
            </a:r>
            <a:endParaRPr lang="en-US" sz="4000">
              <a:solidFill>
                <a:srgbClr val="C00000"/>
              </a:solidFill>
              <a:latin typeface="Calibri" charset="0"/>
            </a:endParaRPr>
          </a:p>
          <a:p>
            <a:pPr eaLnBrk="1" hangingPunct="1">
              <a:buFontTx/>
              <a:buNone/>
            </a:pPr>
            <a:endParaRPr lang="en-US" sz="2800">
              <a:latin typeface="Calibri" charset="0"/>
            </a:endParaRPr>
          </a:p>
          <a:p>
            <a:pPr eaLnBrk="1" hangingPunct="1">
              <a:buFontTx/>
              <a:buNone/>
            </a:pPr>
            <a:r>
              <a:rPr lang="en-US" sz="2800">
                <a:latin typeface="Calibri" charset="0"/>
              </a:rPr>
              <a:t>Evaluate for underlying CLD</a:t>
            </a:r>
          </a:p>
          <a:p>
            <a:pPr eaLnBrk="1" hangingPunct="1">
              <a:buFontTx/>
              <a:buNone/>
            </a:pPr>
            <a:r>
              <a:rPr lang="en-US" sz="2800">
                <a:latin typeface="Calibri" charset="0"/>
              </a:rPr>
              <a:t>                         </a:t>
            </a:r>
            <a:endParaRPr lang="en-US">
              <a:latin typeface="Calibri" charset="0"/>
            </a:endParaRPr>
          </a:p>
        </p:txBody>
      </p:sp>
      <p:pic>
        <p:nvPicPr>
          <p:cNvPr id="172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Rectangle 5"/>
          <p:cNvSpPr>
            <a:spLocks noChangeArrowheads="1"/>
          </p:cNvSpPr>
          <p:nvPr/>
        </p:nvSpPr>
        <p:spPr bwMode="auto">
          <a:xfrm>
            <a:off x="304800" y="6019800"/>
            <a:ext cx="3243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a:t>Kumar and Sarin  Am J GE 2005</a:t>
            </a:r>
          </a:p>
          <a:p>
            <a:r>
              <a:rPr lang="en-US" sz="1800" i="1"/>
              <a:t>Jindal et al Liv Int 2013</a:t>
            </a:r>
          </a:p>
        </p:txBody>
      </p:sp>
    </p:spTree>
    <p:extLst>
      <p:ext uri="{BB962C8B-B14F-4D97-AF65-F5344CB8AC3E}">
        <p14:creationId xmlns:p14="http://schemas.microsoft.com/office/powerpoint/2010/main" val="28718300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685800" y="2687638"/>
            <a:ext cx="7772400" cy="1470025"/>
          </a:xfrm>
        </p:spPr>
        <p:txBody>
          <a:bodyPr/>
          <a:lstStyle/>
          <a:p>
            <a:pPr eaLnBrk="1" hangingPunct="1">
              <a:defRPr/>
            </a:pPr>
            <a:r>
              <a:rPr lang="en-US" sz="11700" b="1">
                <a:solidFill>
                  <a:srgbClr val="0070C0"/>
                </a:solidFill>
                <a:effectLst>
                  <a:outerShdw blurRad="38100" dist="38100" dir="2700000" algn="tl">
                    <a:srgbClr val="DDDDDD"/>
                  </a:outerShdw>
                </a:effectLst>
                <a:latin typeface="Calibri" charset="0"/>
                <a:cs typeface="+mj-cs"/>
              </a:rPr>
              <a:t>A</a:t>
            </a:r>
            <a:r>
              <a:rPr lang="en-US" sz="11700" b="1">
                <a:solidFill>
                  <a:srgbClr val="7030A0"/>
                </a:solidFill>
                <a:effectLst>
                  <a:outerShdw blurRad="38100" dist="38100" dir="2700000" algn="tl">
                    <a:srgbClr val="DDDDDD"/>
                  </a:outerShdw>
                </a:effectLst>
                <a:latin typeface="Calibri" charset="0"/>
                <a:cs typeface="+mj-cs"/>
              </a:rPr>
              <a:t>C</a:t>
            </a:r>
            <a:r>
              <a:rPr lang="en-US" sz="11700" b="1">
                <a:solidFill>
                  <a:srgbClr val="00B050"/>
                </a:solidFill>
                <a:effectLst>
                  <a:outerShdw blurRad="38100" dist="38100" dir="2700000" algn="tl">
                    <a:srgbClr val="DDDDDD"/>
                  </a:outerShdw>
                </a:effectLst>
                <a:latin typeface="Calibri" charset="0"/>
                <a:cs typeface="+mj-cs"/>
              </a:rPr>
              <a:t>LF</a:t>
            </a:r>
          </a:p>
        </p:txBody>
      </p:sp>
      <p:sp>
        <p:nvSpPr>
          <p:cNvPr id="174082" name="Title 1"/>
          <p:cNvSpPr txBox="1">
            <a:spLocks/>
          </p:cNvSpPr>
          <p:nvPr/>
        </p:nvSpPr>
        <p:spPr bwMode="auto">
          <a:xfrm>
            <a:off x="381000" y="304800"/>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zh-CN" sz="3200" b="1">
                <a:solidFill>
                  <a:srgbClr val="C00000"/>
                </a:solidFill>
                <a:latin typeface="Calibri" charset="0"/>
                <a:cs typeface="Arial" charset="0"/>
              </a:rPr>
              <a:t>Reactivation of HBV presenting as ACLF</a:t>
            </a:r>
          </a:p>
        </p:txBody>
      </p:sp>
      <p:sp>
        <p:nvSpPr>
          <p:cNvPr id="5" name="TextBox 4"/>
          <p:cNvSpPr txBox="1"/>
          <p:nvPr/>
        </p:nvSpPr>
        <p:spPr>
          <a:xfrm>
            <a:off x="3534228" y="1463033"/>
            <a:ext cx="2057400" cy="830997"/>
          </a:xfrm>
          <a:prstGeom prst="rect">
            <a:avLst/>
          </a:prstGeom>
          <a:solidFill>
            <a:srgbClr val="E6E6A2"/>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b="1" dirty="0">
                <a:solidFill>
                  <a:schemeClr val="tx1"/>
                </a:solidFill>
                <a:cs typeface="Arial" charset="0"/>
              </a:rPr>
              <a:t>Need to assess reversibility </a:t>
            </a:r>
          </a:p>
        </p:txBody>
      </p:sp>
      <p:sp>
        <p:nvSpPr>
          <p:cNvPr id="7" name="TextBox 6"/>
          <p:cNvSpPr txBox="1"/>
          <p:nvPr/>
        </p:nvSpPr>
        <p:spPr>
          <a:xfrm>
            <a:off x="609600" y="4343400"/>
            <a:ext cx="2057400" cy="830997"/>
          </a:xfrm>
          <a:prstGeom prst="rect">
            <a:avLst/>
          </a:prstGeom>
          <a:solidFill>
            <a:srgbClr val="66FFFF"/>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tx1"/>
                </a:solidFill>
                <a:cs typeface="Arial" pitchFamily="34" charset="0"/>
              </a:rPr>
              <a:t>Acute = HBV Reactivation</a:t>
            </a:r>
          </a:p>
        </p:txBody>
      </p:sp>
      <p:sp>
        <p:nvSpPr>
          <p:cNvPr id="8" name="TextBox 7"/>
          <p:cNvSpPr txBox="1"/>
          <p:nvPr/>
        </p:nvSpPr>
        <p:spPr>
          <a:xfrm>
            <a:off x="6477000" y="4350972"/>
            <a:ext cx="2057400" cy="1200329"/>
          </a:xfrm>
          <a:prstGeom prst="rect">
            <a:avLst/>
          </a:prstGeom>
          <a:solidFill>
            <a:srgbClr val="92D050"/>
          </a:solidFill>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b="1" dirty="0">
                <a:solidFill>
                  <a:schemeClr val="tx1"/>
                </a:solidFill>
                <a:cs typeface="Arial" pitchFamily="34" charset="0"/>
              </a:rPr>
              <a:t>Liver failure</a:t>
            </a:r>
          </a:p>
          <a:p>
            <a:pPr algn="ctr">
              <a:defRPr/>
            </a:pPr>
            <a:r>
              <a:rPr lang="en-US" b="1" dirty="0" err="1">
                <a:solidFill>
                  <a:schemeClr val="tx1"/>
                </a:solidFill>
                <a:cs typeface="Arial" pitchFamily="34" charset="0"/>
              </a:rPr>
              <a:t>Bil</a:t>
            </a:r>
            <a:r>
              <a:rPr lang="en-US" b="1" dirty="0">
                <a:solidFill>
                  <a:schemeClr val="tx1"/>
                </a:solidFill>
                <a:cs typeface="Arial" pitchFamily="34" charset="0"/>
              </a:rPr>
              <a:t> &gt;5</a:t>
            </a:r>
          </a:p>
          <a:p>
            <a:pPr algn="ctr">
              <a:defRPr/>
            </a:pPr>
            <a:r>
              <a:rPr lang="en-US" b="1" dirty="0">
                <a:solidFill>
                  <a:schemeClr val="tx1"/>
                </a:solidFill>
                <a:cs typeface="Arial" pitchFamily="34" charset="0"/>
              </a:rPr>
              <a:t>INR &gt;1.5</a:t>
            </a:r>
          </a:p>
        </p:txBody>
      </p:sp>
      <p:sp>
        <p:nvSpPr>
          <p:cNvPr id="9" name="TextBox 8"/>
          <p:cNvSpPr txBox="1"/>
          <p:nvPr/>
        </p:nvSpPr>
        <p:spPr>
          <a:xfrm>
            <a:off x="3048000" y="5715000"/>
            <a:ext cx="3200400" cy="830997"/>
          </a:xfrm>
          <a:prstGeom prst="rect">
            <a:avLst/>
          </a:prstGeom>
          <a:solidFill>
            <a:srgbClr val="FFCCFF"/>
          </a:solid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b="1" dirty="0">
                <a:solidFill>
                  <a:schemeClr val="tx1"/>
                </a:solidFill>
                <a:cs typeface="Arial" pitchFamily="34" charset="0"/>
              </a:rPr>
              <a:t>Chronic Liver Disease HBV</a:t>
            </a:r>
          </a:p>
        </p:txBody>
      </p:sp>
      <p:sp>
        <p:nvSpPr>
          <p:cNvPr id="10" name="Right Brace 9"/>
          <p:cNvSpPr/>
          <p:nvPr/>
        </p:nvSpPr>
        <p:spPr>
          <a:xfrm rot="16200000" flipV="1">
            <a:off x="4229100" y="952500"/>
            <a:ext cx="685800" cy="3200400"/>
          </a:xfrm>
          <a:prstGeom prst="rightBrac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zh-CN"/>
          </a:p>
        </p:txBody>
      </p:sp>
      <p:sp>
        <p:nvSpPr>
          <p:cNvPr id="11" name="Bent Arrow 10"/>
          <p:cNvSpPr/>
          <p:nvPr/>
        </p:nvSpPr>
        <p:spPr>
          <a:xfrm rot="16200000" flipH="1">
            <a:off x="1943100" y="3467100"/>
            <a:ext cx="838200" cy="762000"/>
          </a:xfrm>
          <a:prstGeom prst="ben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zh-CN">
              <a:solidFill>
                <a:schemeClr val="tx1"/>
              </a:solidFill>
            </a:endParaRPr>
          </a:p>
        </p:txBody>
      </p:sp>
      <p:sp>
        <p:nvSpPr>
          <p:cNvPr id="12" name="Bent Arrow 11"/>
          <p:cNvSpPr/>
          <p:nvPr/>
        </p:nvSpPr>
        <p:spPr>
          <a:xfrm rot="5400000">
            <a:off x="6362700" y="3467100"/>
            <a:ext cx="838200" cy="762000"/>
          </a:xfrm>
          <a:prstGeom prst="bent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zh-CN" altLang="zh-CN">
              <a:solidFill>
                <a:schemeClr val="tx1"/>
              </a:solidFill>
            </a:endParaRPr>
          </a:p>
        </p:txBody>
      </p:sp>
      <p:sp>
        <p:nvSpPr>
          <p:cNvPr id="13" name="Down Arrow 12"/>
          <p:cNvSpPr/>
          <p:nvPr/>
        </p:nvSpPr>
        <p:spPr>
          <a:xfrm>
            <a:off x="4111170" y="4085772"/>
            <a:ext cx="381000" cy="1447800"/>
          </a:xfrm>
          <a:prstGeom prst="down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CN" altLang="zh-CN">
              <a:solidFill>
                <a:srgbClr val="FFFFFF"/>
              </a:solidFill>
            </a:endParaRPr>
          </a:p>
        </p:txBody>
      </p:sp>
      <p:sp>
        <p:nvSpPr>
          <p:cNvPr id="174105" name="TextBox 14"/>
          <p:cNvSpPr txBox="1">
            <a:spLocks noChangeArrowheads="1"/>
          </p:cNvSpPr>
          <p:nvPr/>
        </p:nvSpPr>
        <p:spPr bwMode="auto">
          <a:xfrm>
            <a:off x="0" y="64008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i="1"/>
              <a:t>Sarin et al Hep Int 2009</a:t>
            </a:r>
          </a:p>
        </p:txBody>
      </p:sp>
      <p:pic>
        <p:nvPicPr>
          <p:cNvPr id="174106"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96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9021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256"/>
            <a:ext cx="8229600" cy="1143000"/>
          </a:xfrm>
        </p:spPr>
        <p:txBody>
          <a:bodyPr>
            <a:normAutofit/>
          </a:bodyPr>
          <a:lstStyle/>
          <a:p>
            <a:r>
              <a:rPr lang="en-US" sz="4000" b="1" dirty="0" smtClean="0">
                <a:solidFill>
                  <a:srgbClr val="C0504D"/>
                </a:solidFill>
              </a:rPr>
              <a:t>Drugs and Degree of </a:t>
            </a:r>
            <a:r>
              <a:rPr lang="en-US" sz="4000" b="1" dirty="0" err="1" smtClean="0">
                <a:solidFill>
                  <a:srgbClr val="C0504D"/>
                </a:solidFill>
              </a:rPr>
              <a:t>HBVr</a:t>
            </a:r>
            <a:endParaRPr lang="en-US" sz="4000" b="1" dirty="0">
              <a:solidFill>
                <a:srgbClr val="C0504D"/>
              </a:solidFill>
            </a:endParaRPr>
          </a:p>
        </p:txBody>
      </p:sp>
      <p:pic>
        <p:nvPicPr>
          <p:cNvPr id="4" name="Content Placeholder 3"/>
          <p:cNvPicPr>
            <a:picLocks noGrp="1" noChangeAspect="1"/>
          </p:cNvPicPr>
          <p:nvPr>
            <p:ph idx="1"/>
          </p:nvPr>
        </p:nvPicPr>
        <p:blipFill rotWithShape="1">
          <a:blip r:embed="rId2"/>
          <a:srcRect t="-1231" b="-4881"/>
          <a:stretch/>
        </p:blipFill>
        <p:spPr>
          <a:xfrm>
            <a:off x="179512" y="1268760"/>
            <a:ext cx="8856984" cy="5760640"/>
          </a:xfrm>
        </p:spPr>
      </p:pic>
      <p:pic>
        <p:nvPicPr>
          <p:cNvPr id="5"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96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9625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066800"/>
          </a:xfrm>
        </p:spPr>
        <p:txBody>
          <a:bodyPr/>
          <a:lstStyle/>
          <a:p>
            <a:pPr lvl="1"/>
            <a:r>
              <a:rPr lang="en-US" dirty="0" smtClean="0"/>
              <a:t>Randomized trial</a:t>
            </a:r>
          </a:p>
          <a:p>
            <a:pPr lvl="1"/>
            <a:r>
              <a:rPr lang="en-US" dirty="0" smtClean="0"/>
              <a:t>Tenofovir (n=14) vs. placebo (n=13)</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sz="3600" dirty="0" smtClean="0">
                <a:solidFill>
                  <a:srgbClr val="C00000"/>
                </a:solidFill>
              </a:rPr>
              <a:t>HBV ACLF:</a:t>
            </a:r>
            <a:br>
              <a:rPr lang="en-US" sz="3600" dirty="0" smtClean="0">
                <a:solidFill>
                  <a:srgbClr val="C00000"/>
                </a:solidFill>
              </a:rPr>
            </a:br>
            <a:r>
              <a:rPr lang="en-US" sz="3600" dirty="0" smtClean="0">
                <a:solidFill>
                  <a:srgbClr val="C00000"/>
                </a:solidFill>
              </a:rPr>
              <a:t>Antiviral vs. no antiviral: Tenofovir: Yes</a:t>
            </a:r>
            <a:endParaRPr lang="en-US" sz="3600" dirty="0">
              <a:solidFill>
                <a:srgbClr val="C000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3200"/>
            <a:ext cx="4876800" cy="36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3733800"/>
            <a:ext cx="3959638" cy="830997"/>
          </a:xfrm>
          <a:prstGeom prst="rect">
            <a:avLst/>
          </a:prstGeom>
          <a:noFill/>
        </p:spPr>
        <p:txBody>
          <a:bodyPr wrap="none" rtlCol="0">
            <a:spAutoFit/>
          </a:bodyPr>
          <a:lstStyle/>
          <a:p>
            <a:r>
              <a:rPr lang="en-US" sz="1600" dirty="0" smtClean="0"/>
              <a:t>HBV DNA reduction at D15 after tenofovir</a:t>
            </a:r>
          </a:p>
          <a:p>
            <a:pPr marL="285750" indent="-285750">
              <a:buFont typeface="Wingdings"/>
              <a:buChar char="Ø"/>
            </a:pPr>
            <a:r>
              <a:rPr lang="en-US" sz="1600" dirty="0" smtClean="0"/>
              <a:t>&gt; 2 logs 9 patients (8, 90% survived)</a:t>
            </a:r>
          </a:p>
          <a:p>
            <a:pPr marL="285750" indent="-285750">
              <a:buFont typeface="Wingdings"/>
              <a:buChar char="Ø"/>
            </a:pPr>
            <a:r>
              <a:rPr lang="en-US" sz="1600" dirty="0" smtClean="0"/>
              <a:t>&lt; 2 logs 5 patients (0, 0% survived)</a:t>
            </a:r>
            <a:endParaRPr lang="en-US" sz="1600" dirty="0"/>
          </a:p>
        </p:txBody>
      </p:sp>
      <p:sp>
        <p:nvSpPr>
          <p:cNvPr id="6" name="Rectangle 5"/>
          <p:cNvSpPr/>
          <p:nvPr/>
        </p:nvSpPr>
        <p:spPr>
          <a:xfrm>
            <a:off x="179512" y="6488668"/>
            <a:ext cx="3074047" cy="369332"/>
          </a:xfrm>
          <a:prstGeom prst="rect">
            <a:avLst/>
          </a:prstGeom>
        </p:spPr>
        <p:txBody>
          <a:bodyPr wrap="none">
            <a:spAutoFit/>
          </a:bodyPr>
          <a:lstStyle/>
          <a:p>
            <a:r>
              <a:rPr lang="en-US" i="1" dirty="0" err="1" smtClean="0">
                <a:solidFill>
                  <a:schemeClr val="tx1">
                    <a:lumMod val="50000"/>
                    <a:lumOff val="50000"/>
                  </a:schemeClr>
                </a:solidFill>
              </a:rPr>
              <a:t>Garg</a:t>
            </a:r>
            <a:r>
              <a:rPr lang="en-US" i="1" dirty="0" smtClean="0">
                <a:solidFill>
                  <a:schemeClr val="tx1">
                    <a:lumMod val="50000"/>
                    <a:lumOff val="50000"/>
                  </a:schemeClr>
                </a:solidFill>
              </a:rPr>
              <a:t> H et </a:t>
            </a:r>
            <a:r>
              <a:rPr lang="en-US" i="1" dirty="0">
                <a:solidFill>
                  <a:schemeClr val="tx1">
                    <a:lumMod val="50000"/>
                    <a:lumOff val="50000"/>
                  </a:schemeClr>
                </a:solidFill>
              </a:rPr>
              <a:t>al., </a:t>
            </a:r>
            <a:r>
              <a:rPr lang="en-US" i="1" dirty="0" smtClean="0">
                <a:solidFill>
                  <a:schemeClr val="tx1">
                    <a:lumMod val="50000"/>
                    <a:lumOff val="50000"/>
                  </a:schemeClr>
                </a:solidFill>
              </a:rPr>
              <a:t>Hepatology 2011</a:t>
            </a:r>
            <a:endParaRPr lang="en-US" dirty="0"/>
          </a:p>
        </p:txBody>
      </p:sp>
      <p:pic>
        <p:nvPicPr>
          <p:cNvPr id="7"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7244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Arial" pitchFamily="34" charset="0"/>
                <a:cs typeface="Arial" pitchFamily="34" charset="0"/>
              </a:rPr>
              <a:t>Reduction in HBV DNA with Tenofovir at 2 weeks predicts survival</a:t>
            </a:r>
            <a:endParaRPr lang="en-IN" sz="32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IN"/>
          </a:p>
        </p:txBody>
      </p:sp>
      <p:pic>
        <p:nvPicPr>
          <p:cNvPr id="4" name="Picture 5"/>
          <p:cNvPicPr>
            <a:picLocks noChangeAspect="1" noChangeArrowheads="1"/>
          </p:cNvPicPr>
          <p:nvPr/>
        </p:nvPicPr>
        <p:blipFill>
          <a:blip r:embed="rId2" cstate="print">
            <a:lum bright="-6000" contrast="34000"/>
          </a:blip>
          <a:srcRect r="7834"/>
          <a:stretch>
            <a:fillRect/>
          </a:stretch>
        </p:blipFill>
        <p:spPr bwMode="auto">
          <a:xfrm>
            <a:off x="1219200" y="1562100"/>
            <a:ext cx="6858000" cy="4610100"/>
          </a:xfrm>
          <a:prstGeom prst="rect">
            <a:avLst/>
          </a:prstGeom>
          <a:solidFill>
            <a:srgbClr val="CCFFCC"/>
          </a:solidFill>
          <a:ln w="9525">
            <a:noFill/>
            <a:miter lim="800000"/>
            <a:headEnd/>
            <a:tailEnd/>
          </a:ln>
        </p:spPr>
      </p:pic>
      <p:sp>
        <p:nvSpPr>
          <p:cNvPr id="5" name="Rectangle 4"/>
          <p:cNvSpPr/>
          <p:nvPr/>
        </p:nvSpPr>
        <p:spPr>
          <a:xfrm>
            <a:off x="2286000" y="1905000"/>
            <a:ext cx="1174360" cy="369332"/>
          </a:xfrm>
          <a:prstGeom prst="rect">
            <a:avLst/>
          </a:prstGeom>
        </p:spPr>
        <p:txBody>
          <a:bodyPr wrap="none">
            <a:spAutoFit/>
          </a:bodyPr>
          <a:lstStyle/>
          <a:p>
            <a:r>
              <a:rPr lang="en-US" b="1" dirty="0" smtClean="0">
                <a:solidFill>
                  <a:srgbClr val="A50021"/>
                </a:solidFill>
                <a:latin typeface="Arial" charset="0"/>
              </a:rPr>
              <a:t>P = 0.003</a:t>
            </a:r>
            <a:endParaRPr lang="en-US" b="1" dirty="0">
              <a:solidFill>
                <a:srgbClr val="000000"/>
              </a:solidFill>
              <a:latin typeface="Arial" charset="0"/>
            </a:endParaRPr>
          </a:p>
        </p:txBody>
      </p:sp>
      <p:sp>
        <p:nvSpPr>
          <p:cNvPr id="6" name="Rectangle 5"/>
          <p:cNvSpPr/>
          <p:nvPr/>
        </p:nvSpPr>
        <p:spPr>
          <a:xfrm>
            <a:off x="2743200" y="3276600"/>
            <a:ext cx="1024639" cy="338554"/>
          </a:xfrm>
          <a:prstGeom prst="rect">
            <a:avLst/>
          </a:prstGeom>
        </p:spPr>
        <p:txBody>
          <a:bodyPr wrap="none">
            <a:spAutoFit/>
          </a:bodyPr>
          <a:lstStyle/>
          <a:p>
            <a:r>
              <a:rPr lang="en-US" sz="1600" b="1" dirty="0" smtClean="0">
                <a:solidFill>
                  <a:srgbClr val="000000"/>
                </a:solidFill>
                <a:latin typeface="Arial" charset="0"/>
              </a:rPr>
              <a:t>Alive = 0</a:t>
            </a:r>
            <a:endParaRPr lang="en-US" sz="1600" b="1" dirty="0">
              <a:solidFill>
                <a:srgbClr val="000000"/>
              </a:solidFill>
              <a:latin typeface="Arial" charset="0"/>
            </a:endParaRPr>
          </a:p>
        </p:txBody>
      </p:sp>
      <p:sp>
        <p:nvSpPr>
          <p:cNvPr id="7" name="Rectangle 6"/>
          <p:cNvSpPr/>
          <p:nvPr/>
        </p:nvSpPr>
        <p:spPr>
          <a:xfrm>
            <a:off x="2514600" y="4648200"/>
            <a:ext cx="1640193" cy="338554"/>
          </a:xfrm>
          <a:prstGeom prst="rect">
            <a:avLst/>
          </a:prstGeom>
        </p:spPr>
        <p:txBody>
          <a:bodyPr wrap="none">
            <a:spAutoFit/>
          </a:bodyPr>
          <a:lstStyle/>
          <a:p>
            <a:r>
              <a:rPr lang="en-US" sz="1600" b="1" dirty="0" smtClean="0">
                <a:solidFill>
                  <a:srgbClr val="000000"/>
                </a:solidFill>
                <a:latin typeface="Arial" charset="0"/>
              </a:rPr>
              <a:t>Died= 5 (100%)</a:t>
            </a:r>
            <a:endParaRPr lang="en-US" sz="1600" b="1" dirty="0">
              <a:solidFill>
                <a:srgbClr val="000000"/>
              </a:solidFill>
              <a:latin typeface="Arial" charset="0"/>
            </a:endParaRPr>
          </a:p>
        </p:txBody>
      </p:sp>
      <p:sp>
        <p:nvSpPr>
          <p:cNvPr id="8" name="Rectangle 7"/>
          <p:cNvSpPr/>
          <p:nvPr/>
        </p:nvSpPr>
        <p:spPr>
          <a:xfrm>
            <a:off x="4724400" y="3276600"/>
            <a:ext cx="1515158" cy="338554"/>
          </a:xfrm>
          <a:prstGeom prst="rect">
            <a:avLst/>
          </a:prstGeom>
        </p:spPr>
        <p:txBody>
          <a:bodyPr wrap="none">
            <a:spAutoFit/>
          </a:bodyPr>
          <a:lstStyle/>
          <a:p>
            <a:r>
              <a:rPr lang="en-US" sz="1600" b="1" dirty="0" smtClean="0">
                <a:solidFill>
                  <a:srgbClr val="FFFFFF"/>
                </a:solidFill>
                <a:latin typeface="Arial" charset="0"/>
              </a:rPr>
              <a:t>Alive=8 (89%)</a:t>
            </a:r>
            <a:endParaRPr lang="en-US" sz="1600" b="1" dirty="0">
              <a:solidFill>
                <a:srgbClr val="FFFFFF"/>
              </a:solidFill>
              <a:latin typeface="Arial" charset="0"/>
            </a:endParaRPr>
          </a:p>
        </p:txBody>
      </p:sp>
      <p:sp>
        <p:nvSpPr>
          <p:cNvPr id="9" name="Rectangle 8"/>
          <p:cNvSpPr/>
          <p:nvPr/>
        </p:nvSpPr>
        <p:spPr>
          <a:xfrm>
            <a:off x="4724400" y="5257800"/>
            <a:ext cx="1572738" cy="338554"/>
          </a:xfrm>
          <a:prstGeom prst="rect">
            <a:avLst/>
          </a:prstGeom>
        </p:spPr>
        <p:txBody>
          <a:bodyPr wrap="none">
            <a:spAutoFit/>
          </a:bodyPr>
          <a:lstStyle/>
          <a:p>
            <a:r>
              <a:rPr lang="en-US" sz="1600" b="1" dirty="0" smtClean="0">
                <a:solidFill>
                  <a:srgbClr val="000000"/>
                </a:solidFill>
                <a:latin typeface="Arial" charset="0"/>
              </a:rPr>
              <a:t> Died= 1 (11%)</a:t>
            </a:r>
            <a:endParaRPr lang="en-IN" sz="1600" dirty="0"/>
          </a:p>
        </p:txBody>
      </p:sp>
      <p:sp>
        <p:nvSpPr>
          <p:cNvPr id="10" name="Rectangle 9"/>
          <p:cNvSpPr/>
          <p:nvPr/>
        </p:nvSpPr>
        <p:spPr>
          <a:xfrm>
            <a:off x="3810000" y="3244334"/>
            <a:ext cx="5334000" cy="3416320"/>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Garg H, Sarin SK et al. Hepatology 2011;53:774-80</a:t>
            </a:r>
            <a:endParaRPr lang="en-IN" dirty="0"/>
          </a:p>
        </p:txBody>
      </p:sp>
      <p:pic>
        <p:nvPicPr>
          <p:cNvPr id="11"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1520" y="6381328"/>
            <a:ext cx="3240360" cy="369332"/>
          </a:xfrm>
          <a:prstGeom prst="rect">
            <a:avLst/>
          </a:prstGeom>
          <a:solidFill>
            <a:srgbClr val="FAC090"/>
          </a:solidFill>
        </p:spPr>
        <p:txBody>
          <a:bodyPr wrap="square" rtlCol="0">
            <a:spAutoFit/>
          </a:bodyPr>
          <a:lstStyle/>
          <a:p>
            <a:r>
              <a:rPr lang="en-US" dirty="0" err="1" smtClean="0"/>
              <a:t>Telbuvidine</a:t>
            </a:r>
            <a:r>
              <a:rPr lang="en-US" dirty="0" smtClean="0"/>
              <a:t> improves GFR </a:t>
            </a:r>
            <a:endParaRPr lang="en-US" dirty="0"/>
          </a:p>
        </p:txBody>
      </p:sp>
    </p:spTree>
    <p:extLst>
      <p:ext uri="{BB962C8B-B14F-4D97-AF65-F5344CB8AC3E}">
        <p14:creationId xmlns:p14="http://schemas.microsoft.com/office/powerpoint/2010/main" val="17475523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3"/>
          <p:cNvSpPr>
            <a:spLocks noGrp="1"/>
          </p:cNvSpPr>
          <p:nvPr>
            <p:ph type="title"/>
          </p:nvPr>
        </p:nvSpPr>
        <p:spPr/>
        <p:txBody>
          <a:bodyPr/>
          <a:lstStyle/>
          <a:p>
            <a:r>
              <a:rPr lang="en-US" b="1" dirty="0" smtClean="0">
                <a:solidFill>
                  <a:srgbClr val="C00000"/>
                </a:solidFill>
                <a:latin typeface="Arial" charset="0"/>
              </a:rPr>
              <a:t>Liver Transplants </a:t>
            </a:r>
            <a:endParaRPr lang="en-US" b="1" dirty="0">
              <a:solidFill>
                <a:srgbClr val="C00000"/>
              </a:solidFill>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0270936"/>
              </p:ext>
            </p:extLst>
          </p:nvPr>
        </p:nvGraphicFramePr>
        <p:xfrm>
          <a:off x="1676400" y="4173984"/>
          <a:ext cx="5791200" cy="1415256"/>
        </p:xfrm>
        <a:graphic>
          <a:graphicData uri="http://schemas.openxmlformats.org/drawingml/2006/table">
            <a:tbl>
              <a:tblPr firstRow="1" bandRow="1">
                <a:tableStyleId>{5C22544A-7EE6-4342-B048-85BDC9FD1C3A}</a:tableStyleId>
              </a:tblPr>
              <a:tblGrid>
                <a:gridCol w="2895600"/>
                <a:gridCol w="2895600"/>
              </a:tblGrid>
              <a:tr h="707628">
                <a:tc>
                  <a:txBody>
                    <a:bodyPr/>
                    <a:lstStyle/>
                    <a:p>
                      <a:r>
                        <a:rPr lang="en-US" sz="2400" dirty="0" smtClean="0">
                          <a:solidFill>
                            <a:srgbClr val="C00000"/>
                          </a:solidFill>
                        </a:rPr>
                        <a:t>TOTAL</a:t>
                      </a:r>
                      <a:endParaRPr lang="en-US" sz="2400" dirty="0">
                        <a:solidFill>
                          <a:srgbClr val="C00000"/>
                        </a:solidFill>
                      </a:endParaRPr>
                    </a:p>
                  </a:txBody>
                  <a:tcPr marT="45724" marB="45724"/>
                </a:tc>
                <a:tc>
                  <a:txBody>
                    <a:bodyPr/>
                    <a:lstStyle/>
                    <a:p>
                      <a:r>
                        <a:rPr lang="en-US" sz="3200" dirty="0" smtClean="0">
                          <a:solidFill>
                            <a:schemeClr val="tx1"/>
                          </a:solidFill>
                        </a:rPr>
                        <a:t>353</a:t>
                      </a:r>
                      <a:endParaRPr lang="en-US" sz="3200" dirty="0">
                        <a:solidFill>
                          <a:schemeClr val="tx1"/>
                        </a:solidFill>
                      </a:endParaRPr>
                    </a:p>
                  </a:txBody>
                  <a:tcPr marT="45724" marB="45724"/>
                </a:tc>
              </a:tr>
              <a:tr h="707628">
                <a:tc>
                  <a:txBody>
                    <a:bodyPr/>
                    <a:lstStyle/>
                    <a:p>
                      <a:r>
                        <a:rPr lang="en-US" sz="3200" dirty="0" smtClean="0"/>
                        <a:t>HBV </a:t>
                      </a:r>
                      <a:endParaRPr lang="en-US" sz="3200" dirty="0"/>
                    </a:p>
                  </a:txBody>
                  <a:tcPr marT="45724" marB="45724"/>
                </a:tc>
                <a:tc>
                  <a:txBody>
                    <a:bodyPr/>
                    <a:lstStyle/>
                    <a:p>
                      <a:r>
                        <a:rPr lang="en-US" sz="3200" baseline="0" dirty="0" smtClean="0"/>
                        <a:t>10 </a:t>
                      </a:r>
                      <a:r>
                        <a:rPr lang="en-US" sz="3200" baseline="0" dirty="0" smtClean="0"/>
                        <a:t>HBIG in 1</a:t>
                      </a:r>
                      <a:endParaRPr lang="en-US" sz="3200" dirty="0"/>
                    </a:p>
                  </a:txBody>
                  <a:tcPr marT="45724" marB="45724"/>
                </a:tc>
              </a:tr>
            </a:tbl>
          </a:graphicData>
        </a:graphic>
      </p:graphicFrame>
      <p:pic>
        <p:nvPicPr>
          <p:cNvPr id="178195"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3" y="6367463"/>
            <a:ext cx="566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6" name="TextBox 6"/>
          <p:cNvSpPr txBox="1">
            <a:spLocks noChangeArrowheads="1"/>
          </p:cNvSpPr>
          <p:nvPr/>
        </p:nvSpPr>
        <p:spPr bwMode="auto">
          <a:xfrm>
            <a:off x="2483768" y="5949280"/>
            <a:ext cx="4267200" cy="830263"/>
          </a:xfrm>
          <a:prstGeom prst="rect">
            <a:avLst/>
          </a:prstGeom>
          <a:solidFill>
            <a:srgbClr val="FFFF00"/>
          </a:solidFill>
          <a:ln w="952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t>Cost 11.5 </a:t>
            </a:r>
            <a:r>
              <a:rPr lang="en-US" b="1" dirty="0" err="1"/>
              <a:t>Lacs</a:t>
            </a:r>
            <a:r>
              <a:rPr lang="en-US" b="1" dirty="0"/>
              <a:t> only</a:t>
            </a:r>
          </a:p>
          <a:p>
            <a:pPr eaLnBrk="1" hangingPunct="1"/>
            <a:r>
              <a:rPr lang="en-US" b="1" dirty="0"/>
              <a:t>Last 50   </a:t>
            </a:r>
            <a:r>
              <a:rPr lang="en-US" b="1" dirty="0" err="1"/>
              <a:t>Tx</a:t>
            </a:r>
            <a:r>
              <a:rPr lang="en-US" b="1" dirty="0"/>
              <a:t>     90% survival</a:t>
            </a:r>
          </a:p>
        </p:txBody>
      </p:sp>
      <p:sp>
        <p:nvSpPr>
          <p:cNvPr id="2" name="TextBox 1"/>
          <p:cNvSpPr txBox="1"/>
          <p:nvPr/>
        </p:nvSpPr>
        <p:spPr>
          <a:xfrm>
            <a:off x="1547664" y="1556792"/>
            <a:ext cx="6048672" cy="1077218"/>
          </a:xfrm>
          <a:prstGeom prst="rect">
            <a:avLst/>
          </a:prstGeom>
          <a:noFill/>
          <a:ln>
            <a:solidFill>
              <a:srgbClr val="000090"/>
            </a:solidFill>
          </a:ln>
        </p:spPr>
        <p:txBody>
          <a:bodyPr wrap="square" rtlCol="0">
            <a:spAutoFit/>
          </a:bodyPr>
          <a:lstStyle/>
          <a:p>
            <a:r>
              <a:rPr lang="en-US" sz="3200" dirty="0" smtClean="0"/>
              <a:t>Bilirubin &gt; 10, INR &gt;1.5 : Prepare, </a:t>
            </a:r>
            <a:r>
              <a:rPr lang="en-US" sz="3200" dirty="0" err="1" smtClean="0"/>
              <a:t>Bil</a:t>
            </a:r>
            <a:r>
              <a:rPr lang="en-US" sz="3200" dirty="0" smtClean="0"/>
              <a:t> &gt;20 - Transplant  </a:t>
            </a:r>
            <a:endParaRPr lang="en-US" sz="3200" dirty="0"/>
          </a:p>
        </p:txBody>
      </p:sp>
      <p:sp>
        <p:nvSpPr>
          <p:cNvPr id="3" name="Rectangle 2"/>
          <p:cNvSpPr/>
          <p:nvPr/>
        </p:nvSpPr>
        <p:spPr>
          <a:xfrm>
            <a:off x="2627784" y="3501008"/>
            <a:ext cx="3563295" cy="461665"/>
          </a:xfrm>
          <a:prstGeom prst="rect">
            <a:avLst/>
          </a:prstGeom>
        </p:spPr>
        <p:txBody>
          <a:bodyPr wrap="none">
            <a:spAutoFit/>
          </a:bodyPr>
          <a:lstStyle/>
          <a:p>
            <a:r>
              <a:rPr lang="en-US" sz="2400" b="1" dirty="0">
                <a:solidFill>
                  <a:srgbClr val="C00000"/>
                </a:solidFill>
                <a:latin typeface="Arial" charset="0"/>
              </a:rPr>
              <a:t>Liver </a:t>
            </a:r>
            <a:r>
              <a:rPr lang="en-US" sz="2400" b="1" dirty="0" err="1" smtClean="0">
                <a:solidFill>
                  <a:srgbClr val="C00000"/>
                </a:solidFill>
                <a:latin typeface="Arial" charset="0"/>
              </a:rPr>
              <a:t>Transplant@ILBS</a:t>
            </a:r>
            <a:r>
              <a:rPr lang="en-US" sz="2400" b="1" dirty="0" smtClean="0">
                <a:solidFill>
                  <a:srgbClr val="C00000"/>
                </a:solidFill>
                <a:latin typeface="Arial" charset="0"/>
              </a:rPr>
              <a:t> </a:t>
            </a:r>
            <a:endParaRPr lang="en-US" sz="2400" dirty="0"/>
          </a:p>
        </p:txBody>
      </p:sp>
    </p:spTree>
    <p:extLst>
      <p:ext uri="{BB962C8B-B14F-4D97-AF65-F5344CB8AC3E}">
        <p14:creationId xmlns:p14="http://schemas.microsoft.com/office/powerpoint/2010/main" val="317764123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0160F"/>
                </a:solidFill>
              </a:rPr>
              <a:t>Combination of IFN and NAs</a:t>
            </a:r>
            <a:endParaRPr lang="en-US" dirty="0">
              <a:solidFill>
                <a:srgbClr val="D0160F"/>
              </a:solidFill>
            </a:endParaRPr>
          </a:p>
        </p:txBody>
      </p:sp>
      <p:sp>
        <p:nvSpPr>
          <p:cNvPr id="3" name="Content Placeholder 2"/>
          <p:cNvSpPr>
            <a:spLocks noGrp="1"/>
          </p:cNvSpPr>
          <p:nvPr>
            <p:ph idx="1"/>
          </p:nvPr>
        </p:nvSpPr>
        <p:spPr/>
        <p:txBody>
          <a:bodyPr/>
          <a:lstStyle/>
          <a:p>
            <a:endParaRPr lang="en-US"/>
          </a:p>
        </p:txBody>
      </p:sp>
      <p:pic>
        <p:nvPicPr>
          <p:cNvPr id="4" name="Picture 11" descr="ilb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263" y="6367463"/>
            <a:ext cx="566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22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752600"/>
            <a:ext cx="1961172" cy="1123184"/>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Tenofovir 300 mg OD (n=53)</a:t>
            </a:r>
            <a:endParaRPr lang="en-IN" sz="2000" b="1" dirty="0">
              <a:solidFill>
                <a:schemeClr val="tx1"/>
              </a:solidFill>
            </a:endParaRPr>
          </a:p>
        </p:txBody>
      </p:sp>
      <p:sp>
        <p:nvSpPr>
          <p:cNvPr id="6" name="Rectangle 5"/>
          <p:cNvSpPr/>
          <p:nvPr/>
        </p:nvSpPr>
        <p:spPr>
          <a:xfrm>
            <a:off x="2390466" y="1752600"/>
            <a:ext cx="2670599" cy="1123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Tenofovir 300 mg OD</a:t>
            </a:r>
            <a:endParaRPr lang="en-IN" sz="2000" b="1" dirty="0">
              <a:solidFill>
                <a:schemeClr val="tx1"/>
              </a:solidFill>
            </a:endParaRPr>
          </a:p>
        </p:txBody>
      </p:sp>
      <p:sp>
        <p:nvSpPr>
          <p:cNvPr id="7" name="Rectangle 6"/>
          <p:cNvSpPr/>
          <p:nvPr/>
        </p:nvSpPr>
        <p:spPr>
          <a:xfrm>
            <a:off x="457200" y="3810000"/>
            <a:ext cx="1961172" cy="113859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Tenofovir 300 mg OD (n=53)</a:t>
            </a:r>
            <a:endParaRPr lang="en-IN" sz="2000" b="1" dirty="0">
              <a:solidFill>
                <a:schemeClr val="tx1"/>
              </a:solidFill>
            </a:endParaRPr>
          </a:p>
        </p:txBody>
      </p:sp>
      <p:sp>
        <p:nvSpPr>
          <p:cNvPr id="8" name="Rectangle 7"/>
          <p:cNvSpPr/>
          <p:nvPr/>
        </p:nvSpPr>
        <p:spPr>
          <a:xfrm>
            <a:off x="2400300" y="3809999"/>
            <a:ext cx="2660765" cy="113859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PEG-IFN </a:t>
            </a:r>
            <a:r>
              <a:rPr lang="el-GR" sz="2000" b="1" dirty="0" smtClean="0">
                <a:solidFill>
                  <a:schemeClr val="tx1"/>
                </a:solidFill>
              </a:rPr>
              <a:t>α</a:t>
            </a:r>
            <a:r>
              <a:rPr lang="en-US" sz="2000" b="1" dirty="0" smtClean="0">
                <a:solidFill>
                  <a:schemeClr val="tx1"/>
                </a:solidFill>
              </a:rPr>
              <a:t>2b 1.5 mcg/kg s/c weekly plus</a:t>
            </a:r>
          </a:p>
          <a:p>
            <a:pPr algn="ctr"/>
            <a:r>
              <a:rPr lang="en-US" sz="2000" b="1" dirty="0" smtClean="0">
                <a:solidFill>
                  <a:schemeClr val="tx1"/>
                </a:solidFill>
              </a:rPr>
              <a:t> Tenofovir 300 mg OD</a:t>
            </a:r>
            <a:endParaRPr lang="en-IN" sz="2000" b="1" dirty="0">
              <a:solidFill>
                <a:schemeClr val="tx1"/>
              </a:solidFill>
            </a:endParaRPr>
          </a:p>
        </p:txBody>
      </p:sp>
      <p:sp>
        <p:nvSpPr>
          <p:cNvPr id="9" name="Rectangle 8"/>
          <p:cNvSpPr/>
          <p:nvPr/>
        </p:nvSpPr>
        <p:spPr>
          <a:xfrm>
            <a:off x="5076288" y="3810000"/>
            <a:ext cx="3610511" cy="113859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Tenofovir 300 mg OD</a:t>
            </a:r>
            <a:endParaRPr lang="en-IN" sz="2000" b="1" dirty="0">
              <a:solidFill>
                <a:schemeClr val="tx1"/>
              </a:solidFill>
            </a:endParaRPr>
          </a:p>
        </p:txBody>
      </p:sp>
      <p:cxnSp>
        <p:nvCxnSpPr>
          <p:cNvPr id="11" name="Straight Connector 10"/>
          <p:cNvCxnSpPr/>
          <p:nvPr/>
        </p:nvCxnSpPr>
        <p:spPr>
          <a:xfrm>
            <a:off x="2418372" y="1600200"/>
            <a:ext cx="0" cy="43434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076287" y="1676400"/>
            <a:ext cx="0" cy="4267200"/>
          </a:xfrm>
          <a:prstGeom prst="line">
            <a:avLst/>
          </a:prstGeom>
        </p:spPr>
        <p:style>
          <a:lnRef idx="2">
            <a:schemeClr val="dk1"/>
          </a:lnRef>
          <a:fillRef idx="0">
            <a:schemeClr val="dk1"/>
          </a:fillRef>
          <a:effectRef idx="1">
            <a:schemeClr val="dk1"/>
          </a:effectRef>
          <a:fontRef idx="minor">
            <a:schemeClr val="tx1"/>
          </a:fontRef>
        </p:style>
      </p:cxnSp>
      <p:sp>
        <p:nvSpPr>
          <p:cNvPr id="15" name="Rectangle 14"/>
          <p:cNvSpPr/>
          <p:nvPr/>
        </p:nvSpPr>
        <p:spPr>
          <a:xfrm>
            <a:off x="5076288" y="1752599"/>
            <a:ext cx="3457654" cy="11231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Tenofovir 300 mg OD</a:t>
            </a:r>
            <a:endParaRPr lang="en-IN" sz="2000" b="1" dirty="0">
              <a:solidFill>
                <a:schemeClr val="tx1"/>
              </a:solidFill>
            </a:endParaRPr>
          </a:p>
        </p:txBody>
      </p:sp>
      <p:sp>
        <p:nvSpPr>
          <p:cNvPr id="17" name="Rectangle 16"/>
          <p:cNvSpPr/>
          <p:nvPr/>
        </p:nvSpPr>
        <p:spPr>
          <a:xfrm>
            <a:off x="2577220" y="-1323678"/>
            <a:ext cx="3498751" cy="2923877"/>
          </a:xfrm>
          <a:prstGeom prst="rect">
            <a:avLst/>
          </a:prstGeom>
        </p:spPr>
        <p:txBody>
          <a:bodyPr wrap="square">
            <a:spAutoFit/>
          </a:bodyPr>
          <a:lstStyle/>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r>
              <a:rPr lang="en-US" sz="2000" i="1" dirty="0" smtClean="0">
                <a:solidFill>
                  <a:srgbClr val="D0160F"/>
                </a:solidFill>
              </a:rPr>
              <a:t>Sequential therapy </a:t>
            </a:r>
          </a:p>
          <a:p>
            <a:r>
              <a:rPr lang="en-US" sz="2000" i="1" dirty="0" smtClean="0">
                <a:solidFill>
                  <a:srgbClr val="D0160F"/>
                </a:solidFill>
              </a:rPr>
              <a:t>(week 12 to week 36)</a:t>
            </a:r>
            <a:endParaRPr lang="en-IN" sz="2000" i="1" dirty="0">
              <a:solidFill>
                <a:srgbClr val="D0160F"/>
              </a:solidFill>
            </a:endParaRPr>
          </a:p>
        </p:txBody>
      </p:sp>
      <p:sp>
        <p:nvSpPr>
          <p:cNvPr id="18" name="Rectangle 17"/>
          <p:cNvSpPr/>
          <p:nvPr/>
        </p:nvSpPr>
        <p:spPr>
          <a:xfrm>
            <a:off x="5714707" y="-1323678"/>
            <a:ext cx="2423217" cy="3231654"/>
          </a:xfrm>
          <a:prstGeom prst="rect">
            <a:avLst/>
          </a:prstGeom>
        </p:spPr>
        <p:txBody>
          <a:bodyPr wrap="square">
            <a:spAutoFit/>
          </a:bodyPr>
          <a:lstStyle/>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r>
              <a:rPr lang="en-US" sz="2000" i="1" dirty="0" smtClean="0">
                <a:solidFill>
                  <a:srgbClr val="D0160F"/>
                </a:solidFill>
              </a:rPr>
              <a:t>Follow up period </a:t>
            </a:r>
          </a:p>
          <a:p>
            <a:r>
              <a:rPr lang="en-US" sz="2000" i="1" dirty="0" smtClean="0">
                <a:solidFill>
                  <a:srgbClr val="D0160F"/>
                </a:solidFill>
              </a:rPr>
              <a:t>(week 36 to week 72)</a:t>
            </a:r>
            <a:endParaRPr lang="en-IN" sz="2000" i="1" dirty="0">
              <a:solidFill>
                <a:srgbClr val="D0160F"/>
              </a:solidFill>
            </a:endParaRPr>
          </a:p>
        </p:txBody>
      </p:sp>
      <p:sp>
        <p:nvSpPr>
          <p:cNvPr id="19" name="Rectangle 18"/>
          <p:cNvSpPr/>
          <p:nvPr/>
        </p:nvSpPr>
        <p:spPr>
          <a:xfrm>
            <a:off x="2057400" y="381000"/>
            <a:ext cx="3337325" cy="5909310"/>
          </a:xfrm>
          <a:prstGeom prst="rect">
            <a:avLst/>
          </a:prstGeom>
        </p:spPr>
        <p:txBody>
          <a:bodyPr wrap="square">
            <a:spAutoFit/>
          </a:bodyPr>
          <a:lstStyle/>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a:p>
            <a:endParaRPr lang="en-US" b="1" dirty="0" smtClean="0">
              <a:solidFill>
                <a:schemeClr val="tx2"/>
              </a:solidFill>
            </a:endParaRPr>
          </a:p>
        </p:txBody>
      </p:sp>
      <p:sp>
        <p:nvSpPr>
          <p:cNvPr id="20" name="Rectangle 19"/>
          <p:cNvSpPr/>
          <p:nvPr/>
        </p:nvSpPr>
        <p:spPr>
          <a:xfrm>
            <a:off x="364698" y="-1323678"/>
            <a:ext cx="2743200" cy="2923878"/>
          </a:xfrm>
          <a:prstGeom prst="rect">
            <a:avLst/>
          </a:prstGeom>
        </p:spPr>
        <p:txBody>
          <a:bodyPr wrap="square">
            <a:spAutoFit/>
          </a:bodyPr>
          <a:lstStyle/>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endParaRPr lang="en-US" dirty="0" smtClean="0">
              <a:solidFill>
                <a:srgbClr val="D0160F"/>
              </a:solidFill>
            </a:endParaRPr>
          </a:p>
          <a:p>
            <a:r>
              <a:rPr lang="en-US" sz="2000" i="1" dirty="0" smtClean="0">
                <a:solidFill>
                  <a:srgbClr val="D0160F"/>
                </a:solidFill>
              </a:rPr>
              <a:t>Lead in period </a:t>
            </a:r>
          </a:p>
          <a:p>
            <a:r>
              <a:rPr lang="en-US" sz="2000" i="1" dirty="0" smtClean="0">
                <a:solidFill>
                  <a:srgbClr val="D0160F"/>
                </a:solidFill>
              </a:rPr>
              <a:t>(week 1- week 12)</a:t>
            </a:r>
            <a:endParaRPr lang="en-IN" sz="2000" i="1" dirty="0">
              <a:solidFill>
                <a:srgbClr val="D0160F"/>
              </a:solidFill>
            </a:endParaRPr>
          </a:p>
        </p:txBody>
      </p:sp>
      <p:sp>
        <p:nvSpPr>
          <p:cNvPr id="10" name="TextBox 9"/>
          <p:cNvSpPr txBox="1"/>
          <p:nvPr/>
        </p:nvSpPr>
        <p:spPr>
          <a:xfrm>
            <a:off x="0" y="6442504"/>
            <a:ext cx="9144000" cy="307777"/>
          </a:xfrm>
          <a:prstGeom prst="rect">
            <a:avLst/>
          </a:prstGeom>
          <a:noFill/>
        </p:spPr>
        <p:txBody>
          <a:bodyPr wrap="square" rtlCol="0">
            <a:spAutoFit/>
          </a:bodyPr>
          <a:lstStyle/>
          <a:p>
            <a:r>
              <a:rPr lang="en-US" sz="1400" b="1" dirty="0" smtClean="0"/>
              <a:t>Week    0                                   12                    24                     36                 48               60                     72 </a:t>
            </a:r>
            <a:endParaRPr lang="en-US" sz="1400" b="1" dirty="0"/>
          </a:p>
        </p:txBody>
      </p:sp>
      <p:sp>
        <p:nvSpPr>
          <p:cNvPr id="12" name="Rectangle 11"/>
          <p:cNvSpPr/>
          <p:nvPr/>
        </p:nvSpPr>
        <p:spPr>
          <a:xfrm>
            <a:off x="1421744" y="196334"/>
            <a:ext cx="4054716" cy="461665"/>
          </a:xfrm>
          <a:prstGeom prst="rect">
            <a:avLst/>
          </a:prstGeom>
        </p:spPr>
        <p:txBody>
          <a:bodyPr wrap="none">
            <a:spAutoFit/>
          </a:bodyPr>
          <a:lstStyle/>
          <a:p>
            <a:r>
              <a:rPr lang="en-US" sz="2400" b="1" baseline="0" dirty="0" smtClean="0">
                <a:solidFill>
                  <a:schemeClr val="accent2"/>
                </a:solidFill>
                <a:latin typeface="Times New Roman"/>
                <a:cs typeface="Times New Roman"/>
              </a:rPr>
              <a:t>Sequential Therapy: Protocol </a:t>
            </a:r>
            <a:endParaRPr lang="en-IN" sz="2400" b="1" dirty="0">
              <a:solidFill>
                <a:schemeClr val="accent2"/>
              </a:solidFill>
              <a:latin typeface="Times New Roman"/>
              <a:cs typeface="Times New Roman"/>
            </a:endParaRPr>
          </a:p>
        </p:txBody>
      </p:sp>
      <p:sp>
        <p:nvSpPr>
          <p:cNvPr id="13" name="TextBox 12"/>
          <p:cNvSpPr txBox="1"/>
          <p:nvPr/>
        </p:nvSpPr>
        <p:spPr>
          <a:xfrm>
            <a:off x="-3921859" y="1643306"/>
            <a:ext cx="184666" cy="369332"/>
          </a:xfrm>
          <a:prstGeom prst="rect">
            <a:avLst/>
          </a:prstGeom>
          <a:noFill/>
        </p:spPr>
        <p:txBody>
          <a:bodyPr wrap="none" rtlCol="0">
            <a:spAutoFit/>
          </a:bodyPr>
          <a:lstStyle/>
          <a:p>
            <a:endParaRPr lang="en-US" dirty="0"/>
          </a:p>
        </p:txBody>
      </p:sp>
      <p:sp>
        <p:nvSpPr>
          <p:cNvPr id="21" name="TextBox 20"/>
          <p:cNvSpPr txBox="1"/>
          <p:nvPr/>
        </p:nvSpPr>
        <p:spPr>
          <a:xfrm>
            <a:off x="-3884508" y="2819763"/>
            <a:ext cx="184666" cy="369332"/>
          </a:xfrm>
          <a:prstGeom prst="rect">
            <a:avLst/>
          </a:prstGeom>
          <a:noFill/>
        </p:spPr>
        <p:txBody>
          <a:bodyPr wrap="none" rtlCol="0">
            <a:spAutoFit/>
          </a:bodyPr>
          <a:lstStyle/>
          <a:p>
            <a:endParaRPr lang="en-US"/>
          </a:p>
        </p:txBody>
      </p:sp>
      <p:pic>
        <p:nvPicPr>
          <p:cNvPr id="22"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263" y="6367463"/>
            <a:ext cx="566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6872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1526570"/>
              </p:ext>
            </p:extLst>
          </p:nvPr>
        </p:nvGraphicFramePr>
        <p:xfrm>
          <a:off x="457200" y="317458"/>
          <a:ext cx="8229600" cy="580870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541450" y="5167749"/>
            <a:ext cx="624803" cy="369332"/>
          </a:xfrm>
          <a:prstGeom prst="rect">
            <a:avLst/>
          </a:prstGeom>
        </p:spPr>
        <p:txBody>
          <a:bodyPr wrap="none">
            <a:spAutoFit/>
          </a:bodyPr>
          <a:lstStyle/>
          <a:p>
            <a:r>
              <a:rPr lang="en-US" dirty="0" smtClean="0"/>
              <a:t>6/53</a:t>
            </a:r>
          </a:p>
        </p:txBody>
      </p:sp>
      <p:sp>
        <p:nvSpPr>
          <p:cNvPr id="5" name="Rectangle 4"/>
          <p:cNvSpPr/>
          <p:nvPr/>
        </p:nvSpPr>
        <p:spPr>
          <a:xfrm>
            <a:off x="6354251" y="5167749"/>
            <a:ext cx="741797" cy="369332"/>
          </a:xfrm>
          <a:prstGeom prst="rect">
            <a:avLst/>
          </a:prstGeom>
        </p:spPr>
        <p:txBody>
          <a:bodyPr wrap="none">
            <a:spAutoFit/>
          </a:bodyPr>
          <a:lstStyle/>
          <a:p>
            <a:r>
              <a:rPr lang="en-US" dirty="0" smtClean="0"/>
              <a:t>11/53</a:t>
            </a:r>
          </a:p>
        </p:txBody>
      </p:sp>
      <p:sp>
        <p:nvSpPr>
          <p:cNvPr id="6" name="Rectangle 5"/>
          <p:cNvSpPr/>
          <p:nvPr/>
        </p:nvSpPr>
        <p:spPr>
          <a:xfrm>
            <a:off x="623878" y="0"/>
            <a:ext cx="8062921" cy="461665"/>
          </a:xfrm>
          <a:prstGeom prst="rect">
            <a:avLst/>
          </a:prstGeom>
        </p:spPr>
        <p:txBody>
          <a:bodyPr wrap="square">
            <a:spAutoFit/>
          </a:bodyPr>
          <a:lstStyle/>
          <a:p>
            <a:r>
              <a:rPr lang="en-US" sz="2400" b="1" dirty="0" smtClean="0">
                <a:solidFill>
                  <a:srgbClr val="C0504D"/>
                </a:solidFill>
                <a:latin typeface="Times New Roman"/>
                <a:cs typeface="Times New Roman"/>
              </a:rPr>
              <a:t>Rate of combined response at week 72 in</a:t>
            </a:r>
            <a:r>
              <a:rPr lang="en-US" sz="2400" b="1" baseline="0" dirty="0" smtClean="0">
                <a:solidFill>
                  <a:srgbClr val="C0504D"/>
                </a:solidFill>
                <a:latin typeface="Times New Roman"/>
                <a:cs typeface="Times New Roman"/>
              </a:rPr>
              <a:t> treatment groups </a:t>
            </a:r>
            <a:endParaRPr lang="en-US" sz="2400" b="1" dirty="0">
              <a:solidFill>
                <a:srgbClr val="C0504D"/>
              </a:solidFill>
              <a:latin typeface="Times New Roman"/>
              <a:cs typeface="Times New Roman"/>
            </a:endParaRPr>
          </a:p>
        </p:txBody>
      </p:sp>
      <p:sp>
        <p:nvSpPr>
          <p:cNvPr id="7" name="Rectangle 6"/>
          <p:cNvSpPr/>
          <p:nvPr/>
        </p:nvSpPr>
        <p:spPr>
          <a:xfrm>
            <a:off x="1352224" y="1089050"/>
            <a:ext cx="4572000" cy="646331"/>
          </a:xfrm>
          <a:prstGeom prst="rect">
            <a:avLst/>
          </a:prstGeom>
        </p:spPr>
        <p:txBody>
          <a:bodyPr>
            <a:spAutoFit/>
          </a:bodyPr>
          <a:lstStyle/>
          <a:p>
            <a:r>
              <a:rPr lang="en-US" dirty="0" smtClean="0">
                <a:latin typeface="Times New Roman"/>
                <a:cs typeface="Times New Roman"/>
              </a:rPr>
              <a:t>Combined response – ALT N + HBeAg loss +</a:t>
            </a:r>
            <a:r>
              <a:rPr lang="en-US" baseline="0" dirty="0" smtClean="0">
                <a:latin typeface="Times New Roman"/>
                <a:cs typeface="Times New Roman"/>
              </a:rPr>
              <a:t> HBV DNA &lt; 2000 IU/ml </a:t>
            </a:r>
            <a:endParaRPr lang="en-US" dirty="0">
              <a:latin typeface="Times New Roman"/>
              <a:cs typeface="Times New Roman"/>
            </a:endParaRPr>
          </a:p>
        </p:txBody>
      </p:sp>
      <p:pic>
        <p:nvPicPr>
          <p:cNvPr id="8" name="Picture 11" descr="ilb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263" y="6367463"/>
            <a:ext cx="5667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784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7892307"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485384" y="285728"/>
            <a:ext cx="8372896" cy="584775"/>
          </a:xfrm>
          <a:prstGeom prst="rect">
            <a:avLst/>
          </a:prstGeom>
          <a:noFill/>
        </p:spPr>
        <p:txBody>
          <a:bodyPr wrap="square" rtlCol="0">
            <a:spAutoFit/>
          </a:bodyPr>
          <a:lstStyle/>
          <a:p>
            <a:pPr latinLnBrk="1">
              <a:defRPr/>
            </a:pPr>
            <a:r>
              <a:rPr lang="en-US" altLang="ko-KR" sz="3200" b="1" dirty="0" smtClean="0">
                <a:solidFill>
                  <a:srgbClr val="C00000"/>
                </a:solidFill>
                <a:latin typeface="Arial Narrow" panose="020B0606020202030204" pitchFamily="34" charset="0"/>
              </a:rPr>
              <a:t>Emerging Therapies for  HBV</a:t>
            </a:r>
            <a:endParaRPr lang="en-US" altLang="ko-KR" sz="3200" b="1" dirty="0">
              <a:solidFill>
                <a:srgbClr val="C00000"/>
              </a:solidFill>
              <a:latin typeface="Arial Narrow" panose="020B0606020202030204" pitchFamily="34" charset="0"/>
            </a:endParaRPr>
          </a:p>
        </p:txBody>
      </p:sp>
      <p:sp>
        <p:nvSpPr>
          <p:cNvPr id="7" name="AutoShape 205"/>
          <p:cNvSpPr>
            <a:spLocks noChangeArrowheads="1"/>
          </p:cNvSpPr>
          <p:nvPr/>
        </p:nvSpPr>
        <p:spPr bwMode="auto">
          <a:xfrm>
            <a:off x="684213" y="1628800"/>
            <a:ext cx="1645920" cy="731519"/>
          </a:xfrm>
          <a:prstGeom prst="roundRect">
            <a:avLst/>
          </a:prstGeom>
          <a:solidFill>
            <a:schemeClr val="accent2">
              <a:lumMod val="75000"/>
            </a:schemeClr>
          </a:solidFill>
          <a:ln w="19050">
            <a:solidFill>
              <a:srgbClr val="B3B3B3"/>
            </a:solidFill>
            <a:headEnd/>
            <a:tailEnd/>
          </a:ln>
          <a:effectLst/>
          <a:scene3d>
            <a:camera prst="orthographicFront">
              <a:rot lat="0" lon="0" rev="0"/>
            </a:camera>
            <a:lightRig rig="threePt" dir="t">
              <a:rot lat="0" lon="0" rev="1200000"/>
            </a:lightRig>
          </a:scene3d>
          <a:sp3d>
            <a:bevelT/>
          </a:sp3d>
        </p:spPr>
        <p:txBody>
          <a:bodyPr wrap="none" anchor="ctr"/>
          <a:lstStyle/>
          <a:p>
            <a:pPr algn="ctr">
              <a:defRPr/>
            </a:pPr>
            <a:r>
              <a:rPr lang="en-US" sz="2000" b="1" kern="0" dirty="0">
                <a:solidFill>
                  <a:prstClr val="white">
                    <a:lumMod val="95000"/>
                  </a:prstClr>
                </a:solidFill>
                <a:latin typeface="Calibri" panose="020F0502020204030204"/>
              </a:rPr>
              <a:t>Potent NA</a:t>
            </a:r>
          </a:p>
        </p:txBody>
      </p:sp>
      <p:sp>
        <p:nvSpPr>
          <p:cNvPr id="9" name="TextBox 19"/>
          <p:cNvSpPr txBox="1">
            <a:spLocks noChangeArrowheads="1"/>
          </p:cNvSpPr>
          <p:nvPr/>
        </p:nvSpPr>
        <p:spPr bwMode="auto">
          <a:xfrm>
            <a:off x="2574925" y="1782199"/>
            <a:ext cx="602952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000" b="1" dirty="0">
                <a:solidFill>
                  <a:prstClr val="black">
                    <a:lumMod val="75000"/>
                    <a:lumOff val="25000"/>
                  </a:prstClr>
                </a:solidFill>
                <a:latin typeface="Arial Narrow" panose="020B0606020202030204" pitchFamily="34" charset="0"/>
                <a:ea typeface="MS PGothic" pitchFamily="34" charset="-128"/>
              </a:rPr>
              <a:t>P</a:t>
            </a:r>
            <a:r>
              <a:rPr lang="en-US" sz="2000" b="1" dirty="0" smtClean="0">
                <a:solidFill>
                  <a:prstClr val="black">
                    <a:lumMod val="75000"/>
                    <a:lumOff val="25000"/>
                  </a:prstClr>
                </a:solidFill>
                <a:latin typeface="Arial Narrow" panose="020B0606020202030204" pitchFamily="34" charset="0"/>
                <a:ea typeface="MS PGothic" pitchFamily="34" charset="-128"/>
              </a:rPr>
              <a:t>revent </a:t>
            </a:r>
            <a:r>
              <a:rPr lang="en-US" sz="2000" b="1" dirty="0">
                <a:solidFill>
                  <a:prstClr val="black">
                    <a:lumMod val="75000"/>
                    <a:lumOff val="25000"/>
                  </a:prstClr>
                </a:solidFill>
                <a:latin typeface="Arial Narrow" panose="020B0606020202030204" pitchFamily="34" charset="0"/>
                <a:ea typeface="MS PGothic" pitchFamily="34" charset="-128"/>
              </a:rPr>
              <a:t>viral </a:t>
            </a:r>
            <a:r>
              <a:rPr lang="en-US" sz="2000" b="1" dirty="0" smtClean="0">
                <a:solidFill>
                  <a:prstClr val="black">
                    <a:lumMod val="75000"/>
                    <a:lumOff val="25000"/>
                  </a:prstClr>
                </a:solidFill>
                <a:latin typeface="Arial Narrow" panose="020B0606020202030204" pitchFamily="34" charset="0"/>
                <a:ea typeface="MS PGothic" pitchFamily="34" charset="-128"/>
              </a:rPr>
              <a:t>spread</a:t>
            </a:r>
            <a:r>
              <a:rPr lang="en-US" sz="2000" b="1" dirty="0">
                <a:solidFill>
                  <a:prstClr val="black">
                    <a:lumMod val="75000"/>
                    <a:lumOff val="25000"/>
                  </a:prstClr>
                </a:solidFill>
                <a:latin typeface="Arial Narrow" panose="020B0606020202030204" pitchFamily="34" charset="0"/>
                <a:ea typeface="MS PGothic" pitchFamily="34" charset="-128"/>
              </a:rPr>
              <a:t> </a:t>
            </a:r>
            <a:r>
              <a:rPr lang="en-US" sz="2000" b="1" dirty="0" smtClean="0">
                <a:solidFill>
                  <a:prstClr val="black">
                    <a:lumMod val="75000"/>
                    <a:lumOff val="25000"/>
                  </a:prstClr>
                </a:solidFill>
                <a:latin typeface="Arial Narrow" panose="020B0606020202030204" pitchFamily="34" charset="0"/>
                <a:ea typeface="MS PGothic" pitchFamily="34" charset="-128"/>
              </a:rPr>
              <a:t>and cccDNA </a:t>
            </a:r>
            <a:r>
              <a:rPr lang="en-US" sz="2000" b="1" dirty="0">
                <a:solidFill>
                  <a:prstClr val="black">
                    <a:lumMod val="75000"/>
                    <a:lumOff val="25000"/>
                  </a:prstClr>
                </a:solidFill>
                <a:latin typeface="Arial Narrow" panose="020B0606020202030204" pitchFamily="34" charset="0"/>
                <a:ea typeface="MS PGothic" pitchFamily="34" charset="-128"/>
              </a:rPr>
              <a:t>re-amplification </a:t>
            </a:r>
          </a:p>
        </p:txBody>
      </p:sp>
      <p:grpSp>
        <p:nvGrpSpPr>
          <p:cNvPr id="10" name="그룹 9"/>
          <p:cNvGrpSpPr/>
          <p:nvPr/>
        </p:nvGrpSpPr>
        <p:grpSpPr>
          <a:xfrm>
            <a:off x="684213" y="2401913"/>
            <a:ext cx="7489641" cy="1238566"/>
            <a:chOff x="684213" y="2401913"/>
            <a:chExt cx="7489641" cy="1238566"/>
          </a:xfrm>
        </p:grpSpPr>
        <p:sp>
          <p:nvSpPr>
            <p:cNvPr id="11" name="TextBox 20"/>
            <p:cNvSpPr txBox="1">
              <a:spLocks noChangeArrowheads="1"/>
            </p:cNvSpPr>
            <p:nvPr/>
          </p:nvSpPr>
          <p:spPr bwMode="auto">
            <a:xfrm>
              <a:off x="2574925" y="2925788"/>
              <a:ext cx="5598929"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000" b="1" dirty="0" smtClean="0">
                  <a:solidFill>
                    <a:prstClr val="black">
                      <a:lumMod val="75000"/>
                      <a:lumOff val="25000"/>
                    </a:prstClr>
                  </a:solidFill>
                  <a:latin typeface="Arial Narrow" panose="020B0606020202030204" pitchFamily="34" charset="0"/>
                  <a:ea typeface="MS PGothic" pitchFamily="34" charset="-128"/>
                </a:rPr>
                <a:t>Activate </a:t>
              </a:r>
              <a:r>
                <a:rPr lang="en-US" sz="2000" b="1" dirty="0" smtClean="0">
                  <a:solidFill>
                    <a:prstClr val="black">
                      <a:lumMod val="75000"/>
                      <a:lumOff val="25000"/>
                    </a:prstClr>
                  </a:solidFill>
                  <a:latin typeface="Arial Narrow" panose="020B0606020202030204" pitchFamily="34" charset="0"/>
                  <a:ea typeface="MS PGothic" pitchFamily="34" charset="-128"/>
                </a:rPr>
                <a:t>specific antiviral </a:t>
              </a:r>
              <a:r>
                <a:rPr lang="en-US" sz="2000" b="1" dirty="0" smtClean="0">
                  <a:solidFill>
                    <a:prstClr val="black">
                      <a:lumMod val="75000"/>
                      <a:lumOff val="25000"/>
                    </a:prstClr>
                  </a:solidFill>
                  <a:latin typeface="Arial Narrow" panose="020B0606020202030204" pitchFamily="34" charset="0"/>
                  <a:ea typeface="MS PGothic" pitchFamily="34" charset="-128"/>
                </a:rPr>
                <a:t>immunity</a:t>
              </a:r>
              <a:r>
                <a:rPr lang="en-US" sz="2000" b="1" dirty="0">
                  <a:solidFill>
                    <a:prstClr val="black">
                      <a:lumMod val="75000"/>
                      <a:lumOff val="25000"/>
                    </a:prstClr>
                  </a:solidFill>
                  <a:latin typeface="Arial Narrow" panose="020B0606020202030204" pitchFamily="34" charset="0"/>
                  <a:ea typeface="MS PGothic" pitchFamily="34" charset="-128"/>
                </a:rPr>
                <a:t/>
              </a:r>
              <a:br>
                <a:rPr lang="en-US" sz="2000" b="1" dirty="0">
                  <a:solidFill>
                    <a:prstClr val="black">
                      <a:lumMod val="75000"/>
                      <a:lumOff val="25000"/>
                    </a:prstClr>
                  </a:solidFill>
                  <a:latin typeface="Arial Narrow" panose="020B0606020202030204" pitchFamily="34" charset="0"/>
                  <a:ea typeface="MS PGothic" pitchFamily="34" charset="-128"/>
                </a:rPr>
              </a:br>
              <a:endParaRPr lang="en-US" sz="2000" b="1" dirty="0">
                <a:solidFill>
                  <a:prstClr val="black">
                    <a:lumMod val="75000"/>
                    <a:lumOff val="25000"/>
                  </a:prstClr>
                </a:solidFill>
                <a:latin typeface="Arial Narrow" panose="020B0606020202030204" pitchFamily="34" charset="0"/>
                <a:ea typeface="MS PGothic" pitchFamily="34" charset="-128"/>
              </a:endParaRPr>
            </a:p>
          </p:txBody>
        </p:sp>
        <p:sp>
          <p:nvSpPr>
            <p:cNvPr id="12" name="AutoShape 196"/>
            <p:cNvSpPr>
              <a:spLocks noChangeArrowheads="1"/>
            </p:cNvSpPr>
            <p:nvPr/>
          </p:nvSpPr>
          <p:spPr bwMode="auto">
            <a:xfrm>
              <a:off x="684213" y="2908959"/>
              <a:ext cx="1645920" cy="731520"/>
            </a:xfrm>
            <a:prstGeom prst="roundRect">
              <a:avLst/>
            </a:prstGeom>
            <a:solidFill>
              <a:schemeClr val="accent3">
                <a:lumMod val="50000"/>
              </a:schemeClr>
            </a:solidFill>
            <a:ln w="19050">
              <a:noFill/>
              <a:headEnd/>
              <a:tailEnd/>
            </a:ln>
            <a:effectLst/>
            <a:scene3d>
              <a:camera prst="orthographicFront">
                <a:rot lat="0" lon="0" rev="0"/>
              </a:camera>
              <a:lightRig rig="threePt" dir="t">
                <a:rot lat="0" lon="0" rev="1200000"/>
              </a:lightRig>
            </a:scene3d>
            <a:sp3d>
              <a:bevelT/>
            </a:sp3d>
          </p:spPr>
          <p:txBody>
            <a:bodyPr anchor="ctr"/>
            <a:lstStyle/>
            <a:p>
              <a:pPr algn="ctr">
                <a:lnSpc>
                  <a:spcPct val="95000"/>
                </a:lnSpc>
                <a:defRPr/>
              </a:pPr>
              <a:r>
                <a:rPr lang="en-US" b="1" kern="0" dirty="0">
                  <a:solidFill>
                    <a:prstClr val="white">
                      <a:lumMod val="95000"/>
                    </a:prstClr>
                  </a:solidFill>
                  <a:latin typeface="Calibri" panose="020F0502020204030204"/>
                </a:rPr>
                <a:t>Immune</a:t>
              </a:r>
            </a:p>
            <a:p>
              <a:pPr algn="ctr">
                <a:lnSpc>
                  <a:spcPct val="95000"/>
                </a:lnSpc>
                <a:defRPr/>
              </a:pPr>
              <a:r>
                <a:rPr lang="en-US" b="1" kern="0" dirty="0" smtClean="0">
                  <a:solidFill>
                    <a:prstClr val="white">
                      <a:lumMod val="95000"/>
                    </a:prstClr>
                  </a:solidFill>
                  <a:latin typeface="Calibri" panose="020F0502020204030204"/>
                </a:rPr>
                <a:t>modulator</a:t>
              </a:r>
              <a:endParaRPr lang="en-US" b="1" kern="0" dirty="0">
                <a:solidFill>
                  <a:prstClr val="white">
                    <a:lumMod val="95000"/>
                  </a:prstClr>
                </a:solidFill>
                <a:latin typeface="Calibri" panose="020F0502020204030204"/>
              </a:endParaRPr>
            </a:p>
          </p:txBody>
        </p:sp>
        <p:sp>
          <p:nvSpPr>
            <p:cNvPr id="13" name="TextBox 1"/>
            <p:cNvSpPr txBox="1">
              <a:spLocks noChangeArrowheads="1"/>
            </p:cNvSpPr>
            <p:nvPr/>
          </p:nvSpPr>
          <p:spPr bwMode="auto">
            <a:xfrm>
              <a:off x="1354138" y="2401913"/>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r>
                <a:rPr lang="en-US" sz="2400" b="1">
                  <a:solidFill>
                    <a:srgbClr val="000000"/>
                  </a:solidFill>
                  <a:ea typeface="MS PGothic" pitchFamily="34" charset="-128"/>
                </a:rPr>
                <a:t>+</a:t>
              </a:r>
            </a:p>
          </p:txBody>
        </p:sp>
      </p:grpSp>
      <p:grpSp>
        <p:nvGrpSpPr>
          <p:cNvPr id="14" name="그룹 13"/>
          <p:cNvGrpSpPr/>
          <p:nvPr/>
        </p:nvGrpSpPr>
        <p:grpSpPr>
          <a:xfrm>
            <a:off x="684213" y="3625875"/>
            <a:ext cx="7489641" cy="1294764"/>
            <a:chOff x="684213" y="3625875"/>
            <a:chExt cx="7489641" cy="1294764"/>
          </a:xfrm>
        </p:grpSpPr>
        <p:sp>
          <p:nvSpPr>
            <p:cNvPr id="15" name="AutoShape 193"/>
            <p:cNvSpPr>
              <a:spLocks noChangeArrowheads="1"/>
            </p:cNvSpPr>
            <p:nvPr/>
          </p:nvSpPr>
          <p:spPr bwMode="auto">
            <a:xfrm>
              <a:off x="684213" y="4189119"/>
              <a:ext cx="1645920" cy="731520"/>
            </a:xfrm>
            <a:prstGeom prst="roundRect">
              <a:avLst/>
            </a:prstGeom>
            <a:solidFill>
              <a:schemeClr val="tx2">
                <a:lumMod val="50000"/>
              </a:schemeClr>
            </a:solidFill>
            <a:ln w="19050">
              <a:noFill/>
              <a:headEnd/>
              <a:tailEnd/>
            </a:ln>
            <a:effectLst/>
            <a:scene3d>
              <a:camera prst="orthographicFront">
                <a:rot lat="0" lon="0" rev="0"/>
              </a:camera>
              <a:lightRig rig="threePt" dir="t">
                <a:rot lat="0" lon="0" rev="1200000"/>
              </a:lightRig>
            </a:scene3d>
            <a:sp3d>
              <a:bevelT/>
            </a:sp3d>
          </p:spPr>
          <p:txBody>
            <a:bodyPr anchor="ctr"/>
            <a:lstStyle/>
            <a:p>
              <a:pPr algn="ctr">
                <a:lnSpc>
                  <a:spcPct val="95000"/>
                </a:lnSpc>
                <a:defRPr/>
              </a:pPr>
              <a:r>
                <a:rPr lang="en-US" b="1" kern="0" dirty="0">
                  <a:solidFill>
                    <a:prstClr val="white">
                      <a:lumMod val="95000"/>
                    </a:prstClr>
                  </a:solidFill>
                  <a:latin typeface="Calibri" panose="020F0502020204030204"/>
                </a:rPr>
                <a:t>cccDNA</a:t>
              </a:r>
              <a:br>
                <a:rPr lang="en-US" b="1" kern="0" dirty="0">
                  <a:solidFill>
                    <a:prstClr val="white">
                      <a:lumMod val="95000"/>
                    </a:prstClr>
                  </a:solidFill>
                  <a:latin typeface="Calibri" panose="020F0502020204030204"/>
                </a:rPr>
              </a:br>
              <a:r>
                <a:rPr lang="en-US" b="1" kern="0" dirty="0">
                  <a:solidFill>
                    <a:prstClr val="white">
                      <a:lumMod val="95000"/>
                    </a:prstClr>
                  </a:solidFill>
                  <a:latin typeface="Calibri" panose="020F0502020204030204"/>
                </a:rPr>
                <a:t>inhibitor</a:t>
              </a:r>
            </a:p>
          </p:txBody>
        </p:sp>
        <p:sp>
          <p:nvSpPr>
            <p:cNvPr id="16" name="TextBox 21"/>
            <p:cNvSpPr txBox="1">
              <a:spLocks noChangeArrowheads="1"/>
            </p:cNvSpPr>
            <p:nvPr/>
          </p:nvSpPr>
          <p:spPr bwMode="auto">
            <a:xfrm>
              <a:off x="2574925" y="4362518"/>
              <a:ext cx="559892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000" b="1" dirty="0">
                  <a:solidFill>
                    <a:prstClr val="black">
                      <a:lumMod val="75000"/>
                      <a:lumOff val="25000"/>
                    </a:prstClr>
                  </a:solidFill>
                  <a:latin typeface="Arial Narrow" panose="020B0606020202030204" pitchFamily="34" charset="0"/>
                  <a:ea typeface="MS PGothic" pitchFamily="34" charset="-128"/>
                </a:rPr>
                <a:t>R</a:t>
              </a:r>
              <a:r>
                <a:rPr lang="en-US" sz="2000" b="1" dirty="0" smtClean="0">
                  <a:solidFill>
                    <a:prstClr val="black">
                      <a:lumMod val="75000"/>
                      <a:lumOff val="25000"/>
                    </a:prstClr>
                  </a:solidFill>
                  <a:latin typeface="Arial Narrow" panose="020B0606020202030204" pitchFamily="34" charset="0"/>
                  <a:ea typeface="MS PGothic" pitchFamily="34" charset="-128"/>
                </a:rPr>
                <a:t>educe </a:t>
              </a:r>
              <a:r>
                <a:rPr lang="en-US" sz="2000" b="1" dirty="0">
                  <a:solidFill>
                    <a:prstClr val="black">
                      <a:lumMod val="75000"/>
                      <a:lumOff val="25000"/>
                    </a:prstClr>
                  </a:solidFill>
                  <a:latin typeface="Arial Narrow" panose="020B0606020202030204" pitchFamily="34" charset="0"/>
                  <a:ea typeface="MS PGothic" pitchFamily="34" charset="-128"/>
                </a:rPr>
                <a:t>or </a:t>
              </a:r>
              <a:r>
                <a:rPr lang="en-US" sz="2000" b="1" dirty="0" smtClean="0">
                  <a:solidFill>
                    <a:prstClr val="black">
                      <a:lumMod val="75000"/>
                      <a:lumOff val="25000"/>
                    </a:prstClr>
                  </a:solidFill>
                  <a:latin typeface="Arial Narrow" panose="020B0606020202030204" pitchFamily="34" charset="0"/>
                  <a:ea typeface="MS PGothic" pitchFamily="34" charset="-128"/>
                </a:rPr>
                <a:t>silence </a:t>
              </a:r>
              <a:r>
                <a:rPr lang="en-US" sz="2000" b="1" dirty="0">
                  <a:solidFill>
                    <a:prstClr val="black">
                      <a:lumMod val="75000"/>
                      <a:lumOff val="25000"/>
                    </a:prstClr>
                  </a:solidFill>
                  <a:latin typeface="Arial Narrow" panose="020B0606020202030204" pitchFamily="34" charset="0"/>
                  <a:ea typeface="MS PGothic" pitchFamily="34" charset="-128"/>
                </a:rPr>
                <a:t>cccDNA </a:t>
              </a:r>
            </a:p>
          </p:txBody>
        </p:sp>
        <p:sp>
          <p:nvSpPr>
            <p:cNvPr id="17" name="TextBox 9"/>
            <p:cNvSpPr txBox="1">
              <a:spLocks noChangeArrowheads="1"/>
            </p:cNvSpPr>
            <p:nvPr/>
          </p:nvSpPr>
          <p:spPr bwMode="auto">
            <a:xfrm>
              <a:off x="1325563" y="3625875"/>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r>
                <a:rPr lang="en-US" sz="2400" b="1">
                  <a:solidFill>
                    <a:srgbClr val="000000"/>
                  </a:solidFill>
                  <a:ea typeface="MS PGothic" pitchFamily="34" charset="-128"/>
                </a:rPr>
                <a:t>+</a:t>
              </a:r>
            </a:p>
          </p:txBody>
        </p:sp>
      </p:grpSp>
      <p:grpSp>
        <p:nvGrpSpPr>
          <p:cNvPr id="18" name="그룹 17"/>
          <p:cNvGrpSpPr/>
          <p:nvPr/>
        </p:nvGrpSpPr>
        <p:grpSpPr>
          <a:xfrm>
            <a:off x="685800" y="4929213"/>
            <a:ext cx="8278688" cy="1271587"/>
            <a:chOff x="685800" y="4929213"/>
            <a:chExt cx="8278688" cy="1271587"/>
          </a:xfrm>
        </p:grpSpPr>
        <p:sp>
          <p:nvSpPr>
            <p:cNvPr id="19" name="AutoShape 193"/>
            <p:cNvSpPr>
              <a:spLocks noChangeArrowheads="1"/>
            </p:cNvSpPr>
            <p:nvPr/>
          </p:nvSpPr>
          <p:spPr bwMode="auto">
            <a:xfrm>
              <a:off x="685800" y="5469280"/>
              <a:ext cx="1645920" cy="731520"/>
            </a:xfrm>
            <a:prstGeom prst="roundRect">
              <a:avLst/>
            </a:prstGeom>
            <a:solidFill>
              <a:schemeClr val="accent6">
                <a:lumMod val="50000"/>
              </a:schemeClr>
            </a:solidFill>
            <a:ln w="19050">
              <a:noFill/>
              <a:headEnd/>
              <a:tailEnd/>
            </a:ln>
            <a:effectLst/>
            <a:scene3d>
              <a:camera prst="orthographicFront">
                <a:rot lat="0" lon="0" rev="0"/>
              </a:camera>
              <a:lightRig rig="threePt" dir="t">
                <a:rot lat="0" lon="0" rev="1200000"/>
              </a:lightRig>
            </a:scene3d>
            <a:sp3d>
              <a:bevelT/>
            </a:sp3d>
          </p:spPr>
          <p:txBody>
            <a:bodyPr anchor="ctr"/>
            <a:lstStyle/>
            <a:p>
              <a:pPr algn="ctr">
                <a:lnSpc>
                  <a:spcPct val="95000"/>
                </a:lnSpc>
                <a:defRPr/>
              </a:pPr>
              <a:r>
                <a:rPr lang="en-US" b="1" kern="0" dirty="0">
                  <a:solidFill>
                    <a:prstClr val="white">
                      <a:lumMod val="95000"/>
                    </a:prstClr>
                  </a:solidFill>
                  <a:latin typeface="Calibri" panose="020F0502020204030204"/>
                </a:rPr>
                <a:t>HBV antigen</a:t>
              </a:r>
            </a:p>
            <a:p>
              <a:pPr algn="ctr">
                <a:lnSpc>
                  <a:spcPct val="95000"/>
                </a:lnSpc>
                <a:defRPr/>
              </a:pPr>
              <a:r>
                <a:rPr lang="en-US" b="1" kern="0" dirty="0">
                  <a:solidFill>
                    <a:prstClr val="white">
                      <a:lumMod val="95000"/>
                    </a:prstClr>
                  </a:solidFill>
                  <a:latin typeface="Calibri" panose="020F0502020204030204"/>
                </a:rPr>
                <a:t>inhibition</a:t>
              </a:r>
            </a:p>
          </p:txBody>
        </p:sp>
        <p:sp>
          <p:nvSpPr>
            <p:cNvPr id="20" name="TextBox 21"/>
            <p:cNvSpPr txBox="1">
              <a:spLocks noChangeArrowheads="1"/>
            </p:cNvSpPr>
            <p:nvPr/>
          </p:nvSpPr>
          <p:spPr bwMode="auto">
            <a:xfrm>
              <a:off x="2574925" y="5445224"/>
              <a:ext cx="638956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000" b="1" dirty="0">
                  <a:solidFill>
                    <a:prstClr val="black">
                      <a:lumMod val="75000"/>
                      <a:lumOff val="25000"/>
                    </a:prstClr>
                  </a:solidFill>
                  <a:latin typeface="Arial Narrow" panose="020B0606020202030204" pitchFamily="34" charset="0"/>
                  <a:ea typeface="MS PGothic" pitchFamily="34" charset="-128"/>
                </a:rPr>
                <a:t>I</a:t>
              </a:r>
              <a:r>
                <a:rPr lang="en-US" sz="2000" b="1" dirty="0" smtClean="0">
                  <a:solidFill>
                    <a:prstClr val="black">
                      <a:lumMod val="75000"/>
                      <a:lumOff val="25000"/>
                    </a:prstClr>
                  </a:solidFill>
                  <a:latin typeface="Arial Narrow" panose="020B0606020202030204" pitchFamily="34" charset="0"/>
                  <a:ea typeface="MS PGothic" pitchFamily="34" charset="-128"/>
                </a:rPr>
                <a:t>nhibit components HBV </a:t>
              </a:r>
              <a:r>
                <a:rPr lang="en-US" sz="2000" b="1" dirty="0">
                  <a:solidFill>
                    <a:prstClr val="black">
                      <a:lumMod val="75000"/>
                      <a:lumOff val="25000"/>
                    </a:prstClr>
                  </a:solidFill>
                  <a:latin typeface="Arial Narrow" panose="020B0606020202030204" pitchFamily="34" charset="0"/>
                  <a:ea typeface="MS PGothic" pitchFamily="34" charset="-128"/>
                </a:rPr>
                <a:t>life </a:t>
              </a:r>
              <a:r>
                <a:rPr lang="en-US" sz="2000" b="1" dirty="0" smtClean="0">
                  <a:solidFill>
                    <a:prstClr val="black">
                      <a:lumMod val="75000"/>
                      <a:lumOff val="25000"/>
                    </a:prstClr>
                  </a:solidFill>
                  <a:latin typeface="Arial Narrow" panose="020B0606020202030204" pitchFamily="34" charset="0"/>
                  <a:ea typeface="MS PGothic" pitchFamily="34" charset="-128"/>
                </a:rPr>
                <a:t>cycle</a:t>
              </a:r>
            </a:p>
            <a:p>
              <a:pPr eaLnBrk="1" latinLnBrk="1" hangingPunct="1">
                <a:lnSpc>
                  <a:spcPct val="95000"/>
                </a:lnSpc>
              </a:pPr>
              <a:r>
                <a:rPr lang="en-US" sz="2000" b="1" dirty="0" smtClean="0">
                  <a:solidFill>
                    <a:prstClr val="black">
                      <a:lumMod val="75000"/>
                      <a:lumOff val="25000"/>
                    </a:prstClr>
                  </a:solidFill>
                  <a:latin typeface="Arial Narrow" panose="020B0606020202030204" pitchFamily="34" charset="0"/>
                  <a:ea typeface="MS PGothic" pitchFamily="34" charset="-128"/>
                </a:rPr>
                <a:t>(entry</a:t>
              </a:r>
              <a:r>
                <a:rPr lang="en-US" sz="2000" b="1" dirty="0" smtClean="0">
                  <a:solidFill>
                    <a:prstClr val="black">
                      <a:lumMod val="75000"/>
                      <a:lumOff val="25000"/>
                    </a:prstClr>
                  </a:solidFill>
                  <a:latin typeface="Arial Narrow" panose="020B0606020202030204" pitchFamily="34" charset="0"/>
                  <a:ea typeface="MS PGothic" pitchFamily="34" charset="-128"/>
                </a:rPr>
                <a:t>, cell-spread</a:t>
              </a:r>
              <a:r>
                <a:rPr lang="en-US" sz="2000" b="1" dirty="0">
                  <a:solidFill>
                    <a:prstClr val="black">
                      <a:lumMod val="75000"/>
                      <a:lumOff val="25000"/>
                    </a:prstClr>
                  </a:solidFill>
                  <a:latin typeface="Arial Narrow" panose="020B0606020202030204" pitchFamily="34" charset="0"/>
                  <a:ea typeface="MS PGothic" pitchFamily="34" charset="-128"/>
                </a:rPr>
                <a:t>, </a:t>
              </a:r>
              <a:r>
                <a:rPr lang="en-US" sz="2000" b="1" dirty="0" smtClean="0">
                  <a:solidFill>
                    <a:prstClr val="black">
                      <a:lumMod val="75000"/>
                      <a:lumOff val="25000"/>
                    </a:prstClr>
                  </a:solidFill>
                  <a:latin typeface="Arial Narrow" panose="020B0606020202030204" pitchFamily="34" charset="0"/>
                  <a:ea typeface="MS PGothic" pitchFamily="34" charset="-128"/>
                </a:rPr>
                <a:t>capsid assembly, </a:t>
              </a:r>
              <a:r>
                <a:rPr lang="en-US" sz="2000" b="1" dirty="0" err="1" smtClean="0">
                  <a:solidFill>
                    <a:prstClr val="black">
                      <a:lumMod val="75000"/>
                      <a:lumOff val="25000"/>
                    </a:prstClr>
                  </a:solidFill>
                  <a:latin typeface="Arial Narrow" panose="020B0606020202030204" pitchFamily="34" charset="0"/>
                  <a:ea typeface="MS PGothic" pitchFamily="34" charset="-128"/>
                </a:rPr>
                <a:t>HBx</a:t>
              </a:r>
              <a:r>
                <a:rPr lang="en-US" sz="2000" b="1" dirty="0" smtClean="0">
                  <a:solidFill>
                    <a:prstClr val="black">
                      <a:lumMod val="75000"/>
                      <a:lumOff val="25000"/>
                    </a:prstClr>
                  </a:solidFill>
                  <a:latin typeface="Arial Narrow" panose="020B0606020202030204" pitchFamily="34" charset="0"/>
                  <a:ea typeface="MS PGothic" pitchFamily="34" charset="-128"/>
                </a:rPr>
                <a:t>, HBeAg, </a:t>
              </a:r>
              <a:r>
                <a:rPr lang="en-US" sz="2000" b="1" dirty="0" err="1" smtClean="0">
                  <a:solidFill>
                    <a:prstClr val="black">
                      <a:lumMod val="75000"/>
                      <a:lumOff val="25000"/>
                    </a:prstClr>
                  </a:solidFill>
                  <a:latin typeface="Arial Narrow" panose="020B0606020202030204" pitchFamily="34" charset="0"/>
                  <a:ea typeface="MS PGothic" pitchFamily="34" charset="-128"/>
                </a:rPr>
                <a:t>HBsAg</a:t>
              </a:r>
              <a:r>
                <a:rPr lang="en-US" sz="2000" b="1" dirty="0" smtClean="0">
                  <a:solidFill>
                    <a:prstClr val="black">
                      <a:lumMod val="75000"/>
                      <a:lumOff val="25000"/>
                    </a:prstClr>
                  </a:solidFill>
                  <a:latin typeface="Arial Narrow" panose="020B0606020202030204" pitchFamily="34" charset="0"/>
                  <a:ea typeface="MS PGothic" pitchFamily="34" charset="-128"/>
                </a:rPr>
                <a:t>)</a:t>
              </a:r>
              <a:endParaRPr lang="en-US" sz="2000" b="1" dirty="0">
                <a:solidFill>
                  <a:prstClr val="black">
                    <a:lumMod val="75000"/>
                    <a:lumOff val="25000"/>
                  </a:prstClr>
                </a:solidFill>
                <a:latin typeface="Arial Narrow" panose="020B0606020202030204" pitchFamily="34" charset="0"/>
                <a:ea typeface="MS PGothic" pitchFamily="34" charset="-128"/>
              </a:endParaRPr>
            </a:p>
          </p:txBody>
        </p:sp>
        <p:sp>
          <p:nvSpPr>
            <p:cNvPr id="21" name="TextBox 9"/>
            <p:cNvSpPr txBox="1">
              <a:spLocks noChangeArrowheads="1"/>
            </p:cNvSpPr>
            <p:nvPr/>
          </p:nvSpPr>
          <p:spPr bwMode="auto">
            <a:xfrm>
              <a:off x="1327150" y="4929213"/>
              <a:ext cx="363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r>
                <a:rPr lang="en-US" sz="2400" b="1">
                  <a:solidFill>
                    <a:srgbClr val="000000"/>
                  </a:solidFill>
                  <a:ea typeface="MS PGothic" pitchFamily="34" charset="-128"/>
                </a:rPr>
                <a:t>+</a:t>
              </a:r>
            </a:p>
          </p:txBody>
        </p:sp>
      </p:grpSp>
      <p:pic>
        <p:nvPicPr>
          <p:cNvPr id="24" name="Picture 11" descr="ilbslogo"/>
          <p:cNvPicPr>
            <a:picLocks noChangeAspect="1" noChangeArrowheads="1"/>
          </p:cNvPicPr>
          <p:nvPr/>
        </p:nvPicPr>
        <p:blipFill>
          <a:blip r:embed="rId3"/>
          <a:srcRect/>
          <a:stretch>
            <a:fillRect/>
          </a:stretch>
        </p:blipFill>
        <p:spPr bwMode="auto">
          <a:xfrm>
            <a:off x="8235971" y="6072206"/>
            <a:ext cx="825458" cy="714338"/>
          </a:xfrm>
          <a:prstGeom prst="rect">
            <a:avLst/>
          </a:prstGeom>
          <a:noFill/>
          <a:ln w="9525">
            <a:noFill/>
            <a:miter lim="800000"/>
            <a:headEnd/>
            <a:tailEnd/>
          </a:ln>
        </p:spPr>
      </p:pic>
    </p:spTree>
    <p:extLst>
      <p:ext uri="{BB962C8B-B14F-4D97-AF65-F5344CB8AC3E}">
        <p14:creationId xmlns:p14="http://schemas.microsoft.com/office/powerpoint/2010/main" val="2633315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85800" y="-99392"/>
            <a:ext cx="7772400" cy="1143000"/>
          </a:xfrm>
        </p:spPr>
        <p:txBody>
          <a:bodyPr/>
          <a:lstStyle/>
          <a:p>
            <a:r>
              <a:rPr lang="en-US" sz="3600" dirty="0"/>
              <a:t>Schematic representation of HBV</a:t>
            </a:r>
          </a:p>
        </p:txBody>
      </p:sp>
      <p:sp>
        <p:nvSpPr>
          <p:cNvPr id="344067" name="Oval 3" descr="Divot"/>
          <p:cNvSpPr>
            <a:spLocks noChangeArrowheads="1"/>
          </p:cNvSpPr>
          <p:nvPr/>
        </p:nvSpPr>
        <p:spPr bwMode="auto">
          <a:xfrm>
            <a:off x="2057400" y="2438400"/>
            <a:ext cx="3352800" cy="2806700"/>
          </a:xfrm>
          <a:prstGeom prst="ellipse">
            <a:avLst/>
          </a:prstGeom>
          <a:pattFill prst="divot">
            <a:fgClr>
              <a:schemeClr val="tx2"/>
            </a:fgClr>
            <a:bgClr>
              <a:schemeClr val="bg1"/>
            </a:bgClr>
          </a:pattFill>
          <a:ln w="76200" cap="sq">
            <a:solidFill>
              <a:srgbClr val="0080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kumimoji="1" lang="en-US" sz="2400" smtClean="0">
              <a:solidFill>
                <a:srgbClr val="000000"/>
              </a:solidFill>
              <a:latin typeface="Times New Roman" charset="0"/>
              <a:ea typeface="ＭＳ Ｐゴシック" charset="0"/>
            </a:endParaRPr>
          </a:p>
        </p:txBody>
      </p:sp>
      <p:sp>
        <p:nvSpPr>
          <p:cNvPr id="344068" name="AutoShape 4" descr="Divot"/>
          <p:cNvSpPr>
            <a:spLocks noChangeArrowheads="1"/>
          </p:cNvSpPr>
          <p:nvPr/>
        </p:nvSpPr>
        <p:spPr bwMode="auto">
          <a:xfrm rot="-1987162">
            <a:off x="7315200" y="4243388"/>
            <a:ext cx="838200" cy="1752600"/>
          </a:xfrm>
          <a:prstGeom prst="roundRect">
            <a:avLst>
              <a:gd name="adj" fmla="val 50000"/>
            </a:avLst>
          </a:prstGeom>
          <a:pattFill prst="divot">
            <a:fgClr>
              <a:schemeClr val="tx2"/>
            </a:fgClr>
            <a:bgClr>
              <a:schemeClr val="bg1"/>
            </a:bgClr>
          </a:pattFill>
          <a:ln w="76200" cap="sq">
            <a:solidFill>
              <a:schemeClr val="tx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69" name="Oval 5" descr="Divot"/>
          <p:cNvSpPr>
            <a:spLocks noChangeArrowheads="1"/>
          </p:cNvSpPr>
          <p:nvPr/>
        </p:nvSpPr>
        <p:spPr bwMode="auto">
          <a:xfrm>
            <a:off x="6324600" y="4800600"/>
            <a:ext cx="685800" cy="685800"/>
          </a:xfrm>
          <a:prstGeom prst="ellipse">
            <a:avLst/>
          </a:prstGeom>
          <a:pattFill prst="divot">
            <a:fgClr>
              <a:schemeClr val="tx2"/>
            </a:fgClr>
            <a:bgClr>
              <a:schemeClr val="bg1"/>
            </a:bgClr>
          </a:pattFill>
          <a:ln w="76200" cap="sq">
            <a:solidFill>
              <a:schemeClr val="tx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0" name="Oval 6" descr="Divot"/>
          <p:cNvSpPr>
            <a:spLocks noChangeArrowheads="1"/>
          </p:cNvSpPr>
          <p:nvPr/>
        </p:nvSpPr>
        <p:spPr bwMode="auto">
          <a:xfrm>
            <a:off x="6781800" y="5562600"/>
            <a:ext cx="685800" cy="685800"/>
          </a:xfrm>
          <a:prstGeom prst="ellipse">
            <a:avLst/>
          </a:prstGeom>
          <a:pattFill prst="divot">
            <a:fgClr>
              <a:schemeClr val="tx2"/>
            </a:fgClr>
            <a:bgClr>
              <a:schemeClr val="bg1"/>
            </a:bgClr>
          </a:pattFill>
          <a:ln w="76200" cap="sq">
            <a:solidFill>
              <a:schemeClr val="tx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1" name="Oval 7"/>
          <p:cNvSpPr>
            <a:spLocks noChangeArrowheads="1"/>
          </p:cNvSpPr>
          <p:nvPr/>
        </p:nvSpPr>
        <p:spPr bwMode="auto">
          <a:xfrm>
            <a:off x="2895600" y="2971800"/>
            <a:ext cx="1676400" cy="1676400"/>
          </a:xfrm>
          <a:prstGeom prst="ellipse">
            <a:avLst/>
          </a:prstGeom>
          <a:gradFill rotWithShape="0">
            <a:gsLst>
              <a:gs pos="0">
                <a:schemeClr val="tx1"/>
              </a:gs>
              <a:gs pos="100000">
                <a:srgbClr val="66CCFF"/>
              </a:gs>
            </a:gsLst>
            <a:path path="shape">
              <a:fillToRect l="50000" t="50000" r="50000" b="50000"/>
            </a:path>
          </a:gradFill>
          <a:ln w="76200" cap="sq">
            <a:solidFill>
              <a:srgbClr val="660066"/>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2" name="Oval 8"/>
          <p:cNvSpPr>
            <a:spLocks noChangeArrowheads="1"/>
          </p:cNvSpPr>
          <p:nvPr/>
        </p:nvSpPr>
        <p:spPr bwMode="auto">
          <a:xfrm>
            <a:off x="3138313" y="3914775"/>
            <a:ext cx="366889" cy="419100"/>
          </a:xfrm>
          <a:prstGeom prst="ellipse">
            <a:avLst/>
          </a:prstGeom>
          <a:solidFill>
            <a:srgbClr val="0000FF"/>
          </a:solidFill>
          <a:ln w="12700" cap="sq">
            <a:solidFill>
              <a:srgbClr val="000090"/>
            </a:solidFill>
            <a:round/>
            <a:headEnd type="none" w="sm" len="sm"/>
            <a:tailEnd type="none" w="sm" len="sm"/>
          </a:ln>
          <a:effectLst/>
        </p:spPr>
        <p:txBody>
          <a:bodyPr wrap="none" anchor="ct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3" name="Freeform 9"/>
          <p:cNvSpPr>
            <a:spLocks/>
          </p:cNvSpPr>
          <p:nvPr/>
        </p:nvSpPr>
        <p:spPr bwMode="auto">
          <a:xfrm>
            <a:off x="3589867" y="3181350"/>
            <a:ext cx="615244" cy="1265238"/>
          </a:xfrm>
          <a:custGeom>
            <a:avLst/>
            <a:gdLst>
              <a:gd name="T0" fmla="*/ 441 w 757"/>
              <a:gd name="T1" fmla="*/ 0 h 1303"/>
              <a:gd name="T2" fmla="*/ 250 w 757"/>
              <a:gd name="T3" fmla="*/ 23 h 1303"/>
              <a:gd name="T4" fmla="*/ 136 w 757"/>
              <a:gd name="T5" fmla="*/ 45 h 1303"/>
              <a:gd name="T6" fmla="*/ 59 w 757"/>
              <a:gd name="T7" fmla="*/ 90 h 1303"/>
              <a:gd name="T8" fmla="*/ 21 w 757"/>
              <a:gd name="T9" fmla="*/ 157 h 1303"/>
              <a:gd name="T10" fmla="*/ 39 w 757"/>
              <a:gd name="T11" fmla="*/ 224 h 1303"/>
              <a:gd name="T12" fmla="*/ 289 w 757"/>
              <a:gd name="T13" fmla="*/ 292 h 1303"/>
              <a:gd name="T14" fmla="*/ 498 w 757"/>
              <a:gd name="T15" fmla="*/ 281 h 1303"/>
              <a:gd name="T16" fmla="*/ 614 w 757"/>
              <a:gd name="T17" fmla="*/ 236 h 1303"/>
              <a:gd name="T18" fmla="*/ 594 w 757"/>
              <a:gd name="T19" fmla="*/ 180 h 1303"/>
              <a:gd name="T20" fmla="*/ 423 w 757"/>
              <a:gd name="T21" fmla="*/ 124 h 1303"/>
              <a:gd name="T22" fmla="*/ 2 w 757"/>
              <a:gd name="T23" fmla="*/ 247 h 1303"/>
              <a:gd name="T24" fmla="*/ 21 w 757"/>
              <a:gd name="T25" fmla="*/ 360 h 1303"/>
              <a:gd name="T26" fmla="*/ 173 w 757"/>
              <a:gd name="T27" fmla="*/ 483 h 1303"/>
              <a:gd name="T28" fmla="*/ 346 w 757"/>
              <a:gd name="T29" fmla="*/ 539 h 1303"/>
              <a:gd name="T30" fmla="*/ 671 w 757"/>
              <a:gd name="T31" fmla="*/ 472 h 1303"/>
              <a:gd name="T32" fmla="*/ 651 w 757"/>
              <a:gd name="T33" fmla="*/ 405 h 1303"/>
              <a:gd name="T34" fmla="*/ 480 w 757"/>
              <a:gd name="T35" fmla="*/ 360 h 1303"/>
              <a:gd name="T36" fmla="*/ 269 w 757"/>
              <a:gd name="T37" fmla="*/ 371 h 1303"/>
              <a:gd name="T38" fmla="*/ 155 w 757"/>
              <a:gd name="T39" fmla="*/ 416 h 1303"/>
              <a:gd name="T40" fmla="*/ 21 w 757"/>
              <a:gd name="T41" fmla="*/ 528 h 1303"/>
              <a:gd name="T42" fmla="*/ 46 w 757"/>
              <a:gd name="T43" fmla="*/ 619 h 1303"/>
              <a:gd name="T44" fmla="*/ 136 w 757"/>
              <a:gd name="T45" fmla="*/ 708 h 1303"/>
              <a:gd name="T46" fmla="*/ 346 w 757"/>
              <a:gd name="T47" fmla="*/ 798 h 1303"/>
              <a:gd name="T48" fmla="*/ 538 w 757"/>
              <a:gd name="T49" fmla="*/ 808 h 1303"/>
              <a:gd name="T50" fmla="*/ 670 w 757"/>
              <a:gd name="T51" fmla="*/ 787 h 1303"/>
              <a:gd name="T52" fmla="*/ 697 w 757"/>
              <a:gd name="T53" fmla="*/ 679 h 1303"/>
              <a:gd name="T54" fmla="*/ 307 w 757"/>
              <a:gd name="T55" fmla="*/ 652 h 1303"/>
              <a:gd name="T56" fmla="*/ 97 w 757"/>
              <a:gd name="T57" fmla="*/ 831 h 1303"/>
              <a:gd name="T58" fmla="*/ 307 w 757"/>
              <a:gd name="T59" fmla="*/ 1101 h 1303"/>
              <a:gd name="T60" fmla="*/ 715 w 757"/>
              <a:gd name="T61" fmla="*/ 988 h 1303"/>
              <a:gd name="T62" fmla="*/ 679 w 757"/>
              <a:gd name="T63" fmla="*/ 928 h 1303"/>
              <a:gd name="T64" fmla="*/ 537 w 757"/>
              <a:gd name="T65" fmla="*/ 910 h 1303"/>
              <a:gd name="T66" fmla="*/ 384 w 757"/>
              <a:gd name="T67" fmla="*/ 921 h 1303"/>
              <a:gd name="T68" fmla="*/ 230 w 757"/>
              <a:gd name="T69" fmla="*/ 1045 h 1303"/>
              <a:gd name="T70" fmla="*/ 212 w 757"/>
              <a:gd name="T71" fmla="*/ 1079 h 1303"/>
              <a:gd name="T72" fmla="*/ 193 w 757"/>
              <a:gd name="T73" fmla="*/ 1112 h 1303"/>
              <a:gd name="T74" fmla="*/ 212 w 757"/>
              <a:gd name="T75" fmla="*/ 130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1303">
                <a:moveTo>
                  <a:pt x="441" y="0"/>
                </a:moveTo>
                <a:cubicBezTo>
                  <a:pt x="359" y="8"/>
                  <a:pt x="324" y="10"/>
                  <a:pt x="250" y="23"/>
                </a:cubicBezTo>
                <a:cubicBezTo>
                  <a:pt x="211" y="29"/>
                  <a:pt x="136" y="45"/>
                  <a:pt x="136" y="45"/>
                </a:cubicBezTo>
                <a:cubicBezTo>
                  <a:pt x="111" y="60"/>
                  <a:pt x="70" y="70"/>
                  <a:pt x="59" y="90"/>
                </a:cubicBezTo>
                <a:cubicBezTo>
                  <a:pt x="46" y="112"/>
                  <a:pt x="21" y="157"/>
                  <a:pt x="21" y="157"/>
                </a:cubicBezTo>
                <a:cubicBezTo>
                  <a:pt x="27" y="179"/>
                  <a:pt x="25" y="203"/>
                  <a:pt x="39" y="224"/>
                </a:cubicBezTo>
                <a:cubicBezTo>
                  <a:pt x="59" y="255"/>
                  <a:pt x="242" y="285"/>
                  <a:pt x="289" y="292"/>
                </a:cubicBezTo>
                <a:cubicBezTo>
                  <a:pt x="359" y="288"/>
                  <a:pt x="431" y="292"/>
                  <a:pt x="498" y="281"/>
                </a:cubicBezTo>
                <a:cubicBezTo>
                  <a:pt x="543" y="274"/>
                  <a:pt x="614" y="236"/>
                  <a:pt x="614" y="236"/>
                </a:cubicBezTo>
                <a:cubicBezTo>
                  <a:pt x="607" y="217"/>
                  <a:pt x="614" y="195"/>
                  <a:pt x="594" y="180"/>
                </a:cubicBezTo>
                <a:cubicBezTo>
                  <a:pt x="548" y="146"/>
                  <a:pt x="486" y="136"/>
                  <a:pt x="423" y="124"/>
                </a:cubicBezTo>
                <a:cubicBezTo>
                  <a:pt x="184" y="133"/>
                  <a:pt x="78" y="115"/>
                  <a:pt x="2" y="247"/>
                </a:cubicBezTo>
                <a:cubicBezTo>
                  <a:pt x="9" y="285"/>
                  <a:pt x="2" y="323"/>
                  <a:pt x="21" y="360"/>
                </a:cubicBezTo>
                <a:cubicBezTo>
                  <a:pt x="28" y="373"/>
                  <a:pt x="145" y="467"/>
                  <a:pt x="173" y="483"/>
                </a:cubicBezTo>
                <a:cubicBezTo>
                  <a:pt x="219" y="510"/>
                  <a:pt x="293" y="518"/>
                  <a:pt x="346" y="539"/>
                </a:cubicBezTo>
                <a:cubicBezTo>
                  <a:pt x="586" y="528"/>
                  <a:pt x="572" y="557"/>
                  <a:pt x="671" y="472"/>
                </a:cubicBezTo>
                <a:cubicBezTo>
                  <a:pt x="664" y="450"/>
                  <a:pt x="665" y="426"/>
                  <a:pt x="651" y="405"/>
                </a:cubicBezTo>
                <a:cubicBezTo>
                  <a:pt x="629" y="369"/>
                  <a:pt x="530" y="369"/>
                  <a:pt x="480" y="360"/>
                </a:cubicBezTo>
                <a:cubicBezTo>
                  <a:pt x="410" y="364"/>
                  <a:pt x="336" y="360"/>
                  <a:pt x="269" y="371"/>
                </a:cubicBezTo>
                <a:cubicBezTo>
                  <a:pt x="225" y="378"/>
                  <a:pt x="155" y="416"/>
                  <a:pt x="155" y="416"/>
                </a:cubicBezTo>
                <a:cubicBezTo>
                  <a:pt x="108" y="456"/>
                  <a:pt x="46" y="481"/>
                  <a:pt x="21" y="528"/>
                </a:cubicBezTo>
                <a:cubicBezTo>
                  <a:pt x="0" y="562"/>
                  <a:pt x="27" y="589"/>
                  <a:pt x="46" y="619"/>
                </a:cubicBezTo>
                <a:cubicBezTo>
                  <a:pt x="65" y="649"/>
                  <a:pt x="86" y="678"/>
                  <a:pt x="136" y="708"/>
                </a:cubicBezTo>
                <a:cubicBezTo>
                  <a:pt x="203" y="747"/>
                  <a:pt x="254" y="779"/>
                  <a:pt x="346" y="798"/>
                </a:cubicBezTo>
                <a:cubicBezTo>
                  <a:pt x="391" y="794"/>
                  <a:pt x="496" y="819"/>
                  <a:pt x="538" y="808"/>
                </a:cubicBezTo>
                <a:cubicBezTo>
                  <a:pt x="585" y="800"/>
                  <a:pt x="644" y="808"/>
                  <a:pt x="670" y="787"/>
                </a:cubicBezTo>
                <a:cubicBezTo>
                  <a:pt x="696" y="766"/>
                  <a:pt x="757" y="701"/>
                  <a:pt x="697" y="679"/>
                </a:cubicBezTo>
                <a:cubicBezTo>
                  <a:pt x="653" y="606"/>
                  <a:pt x="437" y="644"/>
                  <a:pt x="307" y="652"/>
                </a:cubicBezTo>
                <a:cubicBezTo>
                  <a:pt x="221" y="703"/>
                  <a:pt x="137" y="762"/>
                  <a:pt x="97" y="831"/>
                </a:cubicBezTo>
                <a:cubicBezTo>
                  <a:pt x="129" y="943"/>
                  <a:pt x="137" y="1035"/>
                  <a:pt x="307" y="1101"/>
                </a:cubicBezTo>
                <a:cubicBezTo>
                  <a:pt x="589" y="1088"/>
                  <a:pt x="667" y="1123"/>
                  <a:pt x="715" y="988"/>
                </a:cubicBezTo>
                <a:cubicBezTo>
                  <a:pt x="708" y="965"/>
                  <a:pt x="699" y="948"/>
                  <a:pt x="679" y="928"/>
                </a:cubicBezTo>
                <a:cubicBezTo>
                  <a:pt x="670" y="918"/>
                  <a:pt x="557" y="910"/>
                  <a:pt x="537" y="910"/>
                </a:cubicBezTo>
                <a:cubicBezTo>
                  <a:pt x="486" y="910"/>
                  <a:pt x="435" y="917"/>
                  <a:pt x="384" y="921"/>
                </a:cubicBezTo>
                <a:cubicBezTo>
                  <a:pt x="276" y="963"/>
                  <a:pt x="274" y="969"/>
                  <a:pt x="230" y="1045"/>
                </a:cubicBezTo>
                <a:cubicBezTo>
                  <a:pt x="223" y="1056"/>
                  <a:pt x="218" y="1067"/>
                  <a:pt x="212" y="1079"/>
                </a:cubicBezTo>
                <a:cubicBezTo>
                  <a:pt x="205" y="1090"/>
                  <a:pt x="193" y="1112"/>
                  <a:pt x="193" y="1112"/>
                </a:cubicBezTo>
                <a:cubicBezTo>
                  <a:pt x="215" y="1265"/>
                  <a:pt x="212" y="1201"/>
                  <a:pt x="212" y="1303"/>
                </a:cubicBezTo>
              </a:path>
            </a:pathLst>
          </a:custGeom>
          <a:noFill/>
          <a:ln w="57150" cap="sq"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grpSp>
        <p:nvGrpSpPr>
          <p:cNvPr id="344074" name="Group 10"/>
          <p:cNvGrpSpPr>
            <a:grpSpLocks/>
          </p:cNvGrpSpPr>
          <p:nvPr/>
        </p:nvGrpSpPr>
        <p:grpSpPr bwMode="auto">
          <a:xfrm>
            <a:off x="762001" y="5105400"/>
            <a:ext cx="721078" cy="1181100"/>
            <a:chOff x="266" y="3384"/>
            <a:chExt cx="622" cy="744"/>
          </a:xfrm>
        </p:grpSpPr>
        <p:sp>
          <p:nvSpPr>
            <p:cNvPr id="344075" name="Freeform 11"/>
            <p:cNvSpPr>
              <a:spLocks/>
            </p:cNvSpPr>
            <p:nvPr/>
          </p:nvSpPr>
          <p:spPr bwMode="auto">
            <a:xfrm>
              <a:off x="266" y="3516"/>
              <a:ext cx="22" cy="552"/>
            </a:xfrm>
            <a:custGeom>
              <a:avLst/>
              <a:gdLst>
                <a:gd name="T0" fmla="*/ 22 w 22"/>
                <a:gd name="T1" fmla="*/ 0 h 552"/>
                <a:gd name="T2" fmla="*/ 10 w 22"/>
                <a:gd name="T3" fmla="*/ 552 h 552"/>
              </a:gdLst>
              <a:ahLst/>
              <a:cxnLst>
                <a:cxn ang="0">
                  <a:pos x="T0" y="T1"/>
                </a:cxn>
                <a:cxn ang="0">
                  <a:pos x="T2" y="T3"/>
                </a:cxn>
              </a:cxnLst>
              <a:rect l="0" t="0" r="r" b="b"/>
              <a:pathLst>
                <a:path w="22" h="552">
                  <a:moveTo>
                    <a:pt x="22" y="0"/>
                  </a:moveTo>
                  <a:cubicBezTo>
                    <a:pt x="0" y="288"/>
                    <a:pt x="10" y="104"/>
                    <a:pt x="10" y="552"/>
                  </a:cubicBezTo>
                </a:path>
              </a:pathLst>
            </a:custGeom>
            <a:noFill/>
            <a:ln w="76200" cap="sq" cmpd="sng">
              <a:solidFill>
                <a:srgbClr val="FFCC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6" name="Freeform 12"/>
            <p:cNvSpPr>
              <a:spLocks/>
            </p:cNvSpPr>
            <p:nvPr/>
          </p:nvSpPr>
          <p:spPr bwMode="auto">
            <a:xfrm>
              <a:off x="454" y="3696"/>
              <a:ext cx="38" cy="408"/>
            </a:xfrm>
            <a:custGeom>
              <a:avLst/>
              <a:gdLst>
                <a:gd name="T0" fmla="*/ 38 w 38"/>
                <a:gd name="T1" fmla="*/ 0 h 408"/>
                <a:gd name="T2" fmla="*/ 2 w 38"/>
                <a:gd name="T3" fmla="*/ 408 h 408"/>
              </a:gdLst>
              <a:ahLst/>
              <a:cxnLst>
                <a:cxn ang="0">
                  <a:pos x="T0" y="T1"/>
                </a:cxn>
                <a:cxn ang="0">
                  <a:pos x="T2" y="T3"/>
                </a:cxn>
              </a:cxnLst>
              <a:rect l="0" t="0" r="r" b="b"/>
              <a:pathLst>
                <a:path w="38" h="408">
                  <a:moveTo>
                    <a:pt x="38" y="0"/>
                  </a:moveTo>
                  <a:cubicBezTo>
                    <a:pt x="0" y="189"/>
                    <a:pt x="2" y="139"/>
                    <a:pt x="2" y="408"/>
                  </a:cubicBezTo>
                </a:path>
              </a:pathLst>
            </a:custGeom>
            <a:noFill/>
            <a:ln w="76200" cap="sq" cmpd="sng">
              <a:solidFill>
                <a:srgbClr val="FFCC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7" name="Freeform 13"/>
            <p:cNvSpPr>
              <a:spLocks/>
            </p:cNvSpPr>
            <p:nvPr/>
          </p:nvSpPr>
          <p:spPr bwMode="auto">
            <a:xfrm>
              <a:off x="641" y="3384"/>
              <a:ext cx="115" cy="744"/>
            </a:xfrm>
            <a:custGeom>
              <a:avLst/>
              <a:gdLst>
                <a:gd name="T0" fmla="*/ 115 w 115"/>
                <a:gd name="T1" fmla="*/ 0 h 744"/>
                <a:gd name="T2" fmla="*/ 67 w 115"/>
                <a:gd name="T3" fmla="*/ 108 h 744"/>
                <a:gd name="T4" fmla="*/ 43 w 115"/>
                <a:gd name="T5" fmla="*/ 228 h 744"/>
                <a:gd name="T6" fmla="*/ 31 w 115"/>
                <a:gd name="T7" fmla="*/ 264 h 744"/>
                <a:gd name="T8" fmla="*/ 19 w 115"/>
                <a:gd name="T9" fmla="*/ 744 h 744"/>
              </a:gdLst>
              <a:ahLst/>
              <a:cxnLst>
                <a:cxn ang="0">
                  <a:pos x="T0" y="T1"/>
                </a:cxn>
                <a:cxn ang="0">
                  <a:pos x="T2" y="T3"/>
                </a:cxn>
                <a:cxn ang="0">
                  <a:pos x="T4" y="T5"/>
                </a:cxn>
                <a:cxn ang="0">
                  <a:pos x="T6" y="T7"/>
                </a:cxn>
                <a:cxn ang="0">
                  <a:pos x="T8" y="T9"/>
                </a:cxn>
              </a:cxnLst>
              <a:rect l="0" t="0" r="r" b="b"/>
              <a:pathLst>
                <a:path w="115" h="744">
                  <a:moveTo>
                    <a:pt x="115" y="0"/>
                  </a:moveTo>
                  <a:cubicBezTo>
                    <a:pt x="103" y="37"/>
                    <a:pt x="79" y="70"/>
                    <a:pt x="67" y="108"/>
                  </a:cubicBezTo>
                  <a:cubicBezTo>
                    <a:pt x="55" y="147"/>
                    <a:pt x="52" y="188"/>
                    <a:pt x="43" y="228"/>
                  </a:cubicBezTo>
                  <a:cubicBezTo>
                    <a:pt x="40" y="240"/>
                    <a:pt x="35" y="252"/>
                    <a:pt x="31" y="264"/>
                  </a:cubicBezTo>
                  <a:cubicBezTo>
                    <a:pt x="0" y="479"/>
                    <a:pt x="19" y="320"/>
                    <a:pt x="19" y="744"/>
                  </a:cubicBezTo>
                </a:path>
              </a:pathLst>
            </a:custGeom>
            <a:noFill/>
            <a:ln w="76200" cap="sq" cmpd="sng">
              <a:solidFill>
                <a:srgbClr val="FFCC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78" name="Freeform 14"/>
            <p:cNvSpPr>
              <a:spLocks/>
            </p:cNvSpPr>
            <p:nvPr/>
          </p:nvSpPr>
          <p:spPr bwMode="auto">
            <a:xfrm>
              <a:off x="864" y="3600"/>
              <a:ext cx="24" cy="528"/>
            </a:xfrm>
            <a:custGeom>
              <a:avLst/>
              <a:gdLst>
                <a:gd name="T0" fmla="*/ 24 w 24"/>
                <a:gd name="T1" fmla="*/ 0 h 528"/>
                <a:gd name="T2" fmla="*/ 12 w 24"/>
                <a:gd name="T3" fmla="*/ 528 h 528"/>
              </a:gdLst>
              <a:ahLst/>
              <a:cxnLst>
                <a:cxn ang="0">
                  <a:pos x="T0" y="T1"/>
                </a:cxn>
                <a:cxn ang="0">
                  <a:pos x="T2" y="T3"/>
                </a:cxn>
              </a:cxnLst>
              <a:rect l="0" t="0" r="r" b="b"/>
              <a:pathLst>
                <a:path w="24" h="528">
                  <a:moveTo>
                    <a:pt x="24" y="0"/>
                  </a:moveTo>
                  <a:cubicBezTo>
                    <a:pt x="0" y="263"/>
                    <a:pt x="12" y="88"/>
                    <a:pt x="12" y="528"/>
                  </a:cubicBezTo>
                </a:path>
              </a:pathLst>
            </a:custGeom>
            <a:noFill/>
            <a:ln w="76200" cap="sq" cmpd="sng">
              <a:solidFill>
                <a:srgbClr val="FFCC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grpSp>
      <p:sp>
        <p:nvSpPr>
          <p:cNvPr id="344079" name="Text Box 15"/>
          <p:cNvSpPr txBox="1">
            <a:spLocks noChangeArrowheads="1"/>
          </p:cNvSpPr>
          <p:nvPr/>
        </p:nvSpPr>
        <p:spPr bwMode="auto">
          <a:xfrm>
            <a:off x="609601" y="6324603"/>
            <a:ext cx="121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kumimoji="1" lang="en-US" sz="2400" b="1" smtClean="0">
                <a:solidFill>
                  <a:srgbClr val="FFFFFF"/>
                </a:solidFill>
                <a:latin typeface="Arial" charset="0"/>
                <a:ea typeface="ＭＳ Ｐゴシック" charset="0"/>
              </a:rPr>
              <a:t>HBeAg</a:t>
            </a:r>
          </a:p>
        </p:txBody>
      </p:sp>
      <p:sp>
        <p:nvSpPr>
          <p:cNvPr id="344080" name="Text Box 16"/>
          <p:cNvSpPr txBox="1">
            <a:spLocks noChangeArrowheads="1"/>
          </p:cNvSpPr>
          <p:nvPr/>
        </p:nvSpPr>
        <p:spPr bwMode="auto">
          <a:xfrm>
            <a:off x="7315201" y="6248403"/>
            <a:ext cx="121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kumimoji="1" lang="en-US" sz="2400" b="1" smtClean="0">
                <a:solidFill>
                  <a:srgbClr val="FFFFFF"/>
                </a:solidFill>
                <a:latin typeface="Arial" charset="0"/>
                <a:ea typeface="ＭＳ Ｐゴシック" charset="0"/>
              </a:rPr>
              <a:t>HBsAg</a:t>
            </a:r>
          </a:p>
        </p:txBody>
      </p:sp>
      <p:sp>
        <p:nvSpPr>
          <p:cNvPr id="344081" name="Line 17"/>
          <p:cNvSpPr>
            <a:spLocks noChangeShapeType="1"/>
          </p:cNvSpPr>
          <p:nvPr/>
        </p:nvSpPr>
        <p:spPr bwMode="auto">
          <a:xfrm flipH="1">
            <a:off x="1143000" y="3886200"/>
            <a:ext cx="1752600" cy="0"/>
          </a:xfrm>
          <a:prstGeom prst="line">
            <a:avLst/>
          </a:prstGeom>
          <a:noFill/>
          <a:ln w="38100" cap="sq">
            <a:solidFill>
              <a:schemeClr val="accent1">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82" name="Text Box 18"/>
          <p:cNvSpPr txBox="1">
            <a:spLocks noChangeArrowheads="1"/>
          </p:cNvSpPr>
          <p:nvPr/>
        </p:nvSpPr>
        <p:spPr bwMode="auto">
          <a:xfrm>
            <a:off x="136879" y="3200401"/>
            <a:ext cx="207292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r>
              <a:rPr kumimoji="1" lang="en-US" sz="2000" b="1" dirty="0">
                <a:solidFill>
                  <a:srgbClr val="FFFFFF"/>
                </a:solidFill>
                <a:latin typeface="Arial" charset="0"/>
                <a:ea typeface="ＭＳ Ｐゴシック" charset="0"/>
              </a:rPr>
              <a:t>I</a:t>
            </a:r>
            <a:r>
              <a:rPr kumimoji="1" lang="en-US" sz="2000" b="1" dirty="0" smtClean="0">
                <a:solidFill>
                  <a:srgbClr val="FFFFFF"/>
                </a:solidFill>
                <a:latin typeface="Arial" charset="0"/>
                <a:ea typeface="ＭＳ Ｐゴシック" charset="0"/>
              </a:rPr>
              <a:t>nner protein core (</a:t>
            </a:r>
            <a:r>
              <a:rPr kumimoji="1" lang="en-US" sz="2000" b="1" dirty="0" err="1" smtClean="0">
                <a:solidFill>
                  <a:srgbClr val="FFFFFF"/>
                </a:solidFill>
                <a:latin typeface="Arial" charset="0"/>
                <a:ea typeface="ＭＳ Ｐゴシック" charset="0"/>
              </a:rPr>
              <a:t>HBcAg</a:t>
            </a:r>
            <a:r>
              <a:rPr kumimoji="1" lang="en-US" sz="2000" b="1" dirty="0" smtClean="0">
                <a:solidFill>
                  <a:srgbClr val="FFFFFF"/>
                </a:solidFill>
                <a:latin typeface="Arial" charset="0"/>
                <a:ea typeface="ＭＳ Ｐゴシック" charset="0"/>
              </a:rPr>
              <a:t>)</a:t>
            </a:r>
          </a:p>
        </p:txBody>
      </p:sp>
      <p:sp>
        <p:nvSpPr>
          <p:cNvPr id="344083" name="Line 19"/>
          <p:cNvSpPr>
            <a:spLocks noChangeShapeType="1"/>
          </p:cNvSpPr>
          <p:nvPr/>
        </p:nvSpPr>
        <p:spPr bwMode="auto">
          <a:xfrm>
            <a:off x="990600" y="3886200"/>
            <a:ext cx="0" cy="1066800"/>
          </a:xfrm>
          <a:prstGeom prst="line">
            <a:avLst/>
          </a:prstGeom>
          <a:noFill/>
          <a:ln w="38100" cap="sq">
            <a:solidFill>
              <a:srgbClr val="47FFD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84" name="Line 20"/>
          <p:cNvSpPr>
            <a:spLocks noChangeShapeType="1"/>
          </p:cNvSpPr>
          <p:nvPr/>
        </p:nvSpPr>
        <p:spPr bwMode="auto">
          <a:xfrm flipH="1" flipV="1">
            <a:off x="1981200" y="2514600"/>
            <a:ext cx="1219200" cy="1524000"/>
          </a:xfrm>
          <a:prstGeom prst="line">
            <a:avLst/>
          </a:prstGeom>
          <a:noFill/>
          <a:ln w="38100" cap="sq">
            <a:solidFill>
              <a:schemeClr val="accent1">
                <a:lumMod val="60000"/>
                <a:lumOff val="4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85" name="Text Box 21"/>
          <p:cNvSpPr txBox="1">
            <a:spLocks noChangeArrowheads="1"/>
          </p:cNvSpPr>
          <p:nvPr/>
        </p:nvSpPr>
        <p:spPr bwMode="auto">
          <a:xfrm>
            <a:off x="441680" y="2133602"/>
            <a:ext cx="22514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kumimoji="1" lang="en-US" sz="2000" b="1" smtClean="0">
                <a:solidFill>
                  <a:srgbClr val="FFFFFF"/>
                </a:solidFill>
                <a:latin typeface="Arial" charset="0"/>
                <a:ea typeface="ＭＳ Ｐゴシック" charset="0"/>
              </a:rPr>
              <a:t>DNA-polymerase</a:t>
            </a:r>
          </a:p>
        </p:txBody>
      </p:sp>
      <p:sp>
        <p:nvSpPr>
          <p:cNvPr id="344086" name="Line 22"/>
          <p:cNvSpPr>
            <a:spLocks noChangeShapeType="1"/>
          </p:cNvSpPr>
          <p:nvPr/>
        </p:nvSpPr>
        <p:spPr bwMode="auto">
          <a:xfrm flipV="1">
            <a:off x="3962400" y="2209800"/>
            <a:ext cx="1524000" cy="1066800"/>
          </a:xfrm>
          <a:prstGeom prst="line">
            <a:avLst/>
          </a:prstGeom>
          <a:noFill/>
          <a:ln w="38100" cap="sq">
            <a:solidFill>
              <a:srgbClr val="47FFD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87" name="Text Box 23"/>
          <p:cNvSpPr txBox="1">
            <a:spLocks noChangeArrowheads="1"/>
          </p:cNvSpPr>
          <p:nvPr/>
        </p:nvSpPr>
        <p:spPr bwMode="auto">
          <a:xfrm>
            <a:off x="5257802" y="1828800"/>
            <a:ext cx="1343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kumimoji="1" lang="en-US" sz="2000" b="1" dirty="0" smtClean="0">
                <a:solidFill>
                  <a:srgbClr val="FFFFFF"/>
                </a:solidFill>
                <a:latin typeface="Arial" charset="0"/>
                <a:ea typeface="ＭＳ Ｐゴシック" charset="0"/>
              </a:rPr>
              <a:t>HBV-DNA</a:t>
            </a:r>
          </a:p>
        </p:txBody>
      </p:sp>
      <p:sp>
        <p:nvSpPr>
          <p:cNvPr id="344088" name="Text Box 24"/>
          <p:cNvSpPr txBox="1">
            <a:spLocks noChangeArrowheads="1"/>
          </p:cNvSpPr>
          <p:nvPr/>
        </p:nvSpPr>
        <p:spPr bwMode="auto">
          <a:xfrm>
            <a:off x="6172200" y="28956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0"/>
              </a:spcBef>
              <a:spcAft>
                <a:spcPct val="0"/>
              </a:spcAft>
            </a:pPr>
            <a:r>
              <a:rPr kumimoji="1" lang="en-US" b="1" smtClean="0">
                <a:solidFill>
                  <a:srgbClr val="FFFFFF"/>
                </a:solidFill>
                <a:latin typeface="Arial" charset="0"/>
                <a:ea typeface="ＭＳ Ｐゴシック" charset="0"/>
              </a:rPr>
              <a:t>Outer lipid envelope containing </a:t>
            </a:r>
          </a:p>
          <a:p>
            <a:pPr eaLnBrk="0" fontAlgn="base" hangingPunct="0">
              <a:spcBef>
                <a:spcPct val="0"/>
              </a:spcBef>
              <a:spcAft>
                <a:spcPct val="0"/>
              </a:spcAft>
            </a:pPr>
            <a:r>
              <a:rPr kumimoji="1" lang="en-US" b="1" smtClean="0">
                <a:solidFill>
                  <a:srgbClr val="FFFFFF"/>
                </a:solidFill>
                <a:latin typeface="Arial" charset="0"/>
                <a:ea typeface="ＭＳ Ｐゴシック" charset="0"/>
              </a:rPr>
              <a:t>HB surface antigen)</a:t>
            </a:r>
          </a:p>
        </p:txBody>
      </p:sp>
      <p:sp>
        <p:nvSpPr>
          <p:cNvPr id="344089" name="Line 25"/>
          <p:cNvSpPr>
            <a:spLocks noChangeShapeType="1"/>
          </p:cNvSpPr>
          <p:nvPr/>
        </p:nvSpPr>
        <p:spPr bwMode="auto">
          <a:xfrm flipV="1">
            <a:off x="5334000" y="3200400"/>
            <a:ext cx="762000" cy="228600"/>
          </a:xfrm>
          <a:prstGeom prst="line">
            <a:avLst/>
          </a:prstGeom>
          <a:noFill/>
          <a:ln w="38100" cap="sq">
            <a:solidFill>
              <a:srgbClr val="47FFD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90" name="Line 26"/>
          <p:cNvSpPr>
            <a:spLocks noChangeShapeType="1"/>
          </p:cNvSpPr>
          <p:nvPr/>
        </p:nvSpPr>
        <p:spPr bwMode="auto">
          <a:xfrm flipV="1">
            <a:off x="6477000" y="3886200"/>
            <a:ext cx="0" cy="990600"/>
          </a:xfrm>
          <a:prstGeom prst="line">
            <a:avLst/>
          </a:prstGeom>
          <a:noFill/>
          <a:ln w="38100" cap="sq">
            <a:solidFill>
              <a:srgbClr val="47FFD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sp>
        <p:nvSpPr>
          <p:cNvPr id="344091" name="Line 27"/>
          <p:cNvSpPr>
            <a:spLocks noChangeShapeType="1"/>
          </p:cNvSpPr>
          <p:nvPr/>
        </p:nvSpPr>
        <p:spPr bwMode="auto">
          <a:xfrm flipH="1" flipV="1">
            <a:off x="6477000" y="3886200"/>
            <a:ext cx="685800" cy="533400"/>
          </a:xfrm>
          <a:prstGeom prst="line">
            <a:avLst/>
          </a:prstGeom>
          <a:noFill/>
          <a:ln w="38100" cap="sq">
            <a:solidFill>
              <a:srgbClr val="47FFD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sz="2400" smtClean="0">
              <a:solidFill>
                <a:srgbClr val="000000"/>
              </a:solidFill>
              <a:latin typeface="Times New Roman" charset="0"/>
              <a:ea typeface="ＭＳ Ｐゴシック" charset="0"/>
            </a:endParaRPr>
          </a:p>
        </p:txBody>
      </p:sp>
      <p:pic>
        <p:nvPicPr>
          <p:cNvPr id="2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25" y="6299200"/>
            <a:ext cx="5873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13205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1357290" y="285728"/>
            <a:ext cx="6264696" cy="523220"/>
          </a:xfrm>
          <a:prstGeom prst="rect">
            <a:avLst/>
          </a:prstGeom>
          <a:noFill/>
        </p:spPr>
        <p:txBody>
          <a:bodyPr wrap="square" rtlCol="0">
            <a:spAutoFit/>
          </a:bodyPr>
          <a:lstStyle/>
          <a:p>
            <a:pPr algn="ctr" latinLnBrk="1">
              <a:defRPr/>
            </a:pPr>
            <a:r>
              <a:rPr lang="en-US" altLang="ko-KR" sz="2800" b="1" dirty="0">
                <a:solidFill>
                  <a:srgbClr val="C00000"/>
                </a:solidFill>
                <a:latin typeface="Arial Narrow" panose="020B0606020202030204" pitchFamily="34" charset="0"/>
              </a:rPr>
              <a:t>Emerging Drugs Against HBV</a:t>
            </a:r>
          </a:p>
        </p:txBody>
      </p:sp>
      <p:sp>
        <p:nvSpPr>
          <p:cNvPr id="7" name="한쪽 모서리가 둥근 사각형 6"/>
          <p:cNvSpPr/>
          <p:nvPr/>
        </p:nvSpPr>
        <p:spPr>
          <a:xfrm>
            <a:off x="1403648" y="2132856"/>
            <a:ext cx="5760640" cy="633028"/>
          </a:xfrm>
          <a:prstGeom prst="round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9" name="TextBox 19"/>
          <p:cNvSpPr txBox="1">
            <a:spLocks noChangeArrowheads="1"/>
          </p:cNvSpPr>
          <p:nvPr/>
        </p:nvSpPr>
        <p:spPr bwMode="auto">
          <a:xfrm>
            <a:off x="1547664" y="2207244"/>
            <a:ext cx="5472608" cy="505266"/>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800" b="1" dirty="0" smtClean="0">
                <a:solidFill>
                  <a:prstClr val="black">
                    <a:lumMod val="75000"/>
                    <a:lumOff val="25000"/>
                  </a:prstClr>
                </a:solidFill>
                <a:latin typeface="Arial Narrow" panose="020B0606020202030204" pitchFamily="34" charset="0"/>
                <a:ea typeface="MS PGothic" pitchFamily="34" charset="-128"/>
              </a:rPr>
              <a:t>  Direct-acting antiviral agents (DAAs)</a:t>
            </a:r>
            <a:endParaRPr lang="en-US" sz="2800" b="1" dirty="0">
              <a:solidFill>
                <a:prstClr val="black">
                  <a:lumMod val="75000"/>
                  <a:lumOff val="25000"/>
                </a:prstClr>
              </a:solidFill>
              <a:latin typeface="Arial Narrow" panose="020B0606020202030204" pitchFamily="34" charset="0"/>
              <a:ea typeface="MS PGothic" pitchFamily="34" charset="-128"/>
            </a:endParaRPr>
          </a:p>
        </p:txBody>
      </p:sp>
      <p:sp>
        <p:nvSpPr>
          <p:cNvPr id="10" name="모서리가 둥근 직사각형 18"/>
          <p:cNvSpPr/>
          <p:nvPr/>
        </p:nvSpPr>
        <p:spPr bwMode="auto">
          <a:xfrm rot="2700000">
            <a:off x="1560309" y="2361163"/>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mtClean="0">
              <a:solidFill>
                <a:srgbClr val="FFFFFF"/>
              </a:solidFill>
              <a:latin typeface="Arial Narrow" pitchFamily="34" charset="0"/>
              <a:ea typeface="맑은 고딕" pitchFamily="34" charset="-127"/>
            </a:endParaRPr>
          </a:p>
        </p:txBody>
      </p:sp>
      <p:sp>
        <p:nvSpPr>
          <p:cNvPr id="11" name="한쪽 모서리가 둥근 사각형 10"/>
          <p:cNvSpPr/>
          <p:nvPr/>
        </p:nvSpPr>
        <p:spPr>
          <a:xfrm>
            <a:off x="1403648" y="3278507"/>
            <a:ext cx="6098624" cy="633028"/>
          </a:xfrm>
          <a:prstGeom prst="round1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2" name="TextBox 19"/>
          <p:cNvSpPr txBox="1">
            <a:spLocks noChangeArrowheads="1"/>
          </p:cNvSpPr>
          <p:nvPr/>
        </p:nvSpPr>
        <p:spPr bwMode="auto">
          <a:xfrm>
            <a:off x="1691680" y="3344038"/>
            <a:ext cx="5677604"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800" b="1" dirty="0" smtClean="0">
                <a:solidFill>
                  <a:prstClr val="black">
                    <a:lumMod val="75000"/>
                    <a:lumOff val="25000"/>
                  </a:prstClr>
                </a:solidFill>
                <a:latin typeface="Arial Narrow" panose="020B0606020202030204" pitchFamily="34" charset="0"/>
                <a:ea typeface="MS PGothic" pitchFamily="34" charset="-128"/>
              </a:rPr>
              <a:t>Host-targeting antiviral agents (HTAs)</a:t>
            </a:r>
            <a:endParaRPr lang="en-US" sz="2800" b="1" dirty="0">
              <a:solidFill>
                <a:prstClr val="black">
                  <a:lumMod val="75000"/>
                  <a:lumOff val="25000"/>
                </a:prstClr>
              </a:solidFill>
              <a:latin typeface="Arial Narrow" panose="020B0606020202030204" pitchFamily="34" charset="0"/>
              <a:ea typeface="MS PGothic" pitchFamily="34" charset="-128"/>
            </a:endParaRPr>
          </a:p>
        </p:txBody>
      </p:sp>
      <p:sp>
        <p:nvSpPr>
          <p:cNvPr id="13" name="모서리가 둥근 직사각형 18"/>
          <p:cNvSpPr/>
          <p:nvPr/>
        </p:nvSpPr>
        <p:spPr bwMode="auto">
          <a:xfrm rot="2700000">
            <a:off x="1560309" y="3506814"/>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mtClean="0">
              <a:solidFill>
                <a:srgbClr val="FFFFFF"/>
              </a:solidFill>
              <a:latin typeface="Arial Narrow" pitchFamily="34" charset="0"/>
              <a:ea typeface="맑은 고딕" pitchFamily="34" charset="-127"/>
            </a:endParaRPr>
          </a:p>
        </p:txBody>
      </p:sp>
      <p:pic>
        <p:nvPicPr>
          <p:cNvPr id="14" name="Picture 11" descr="ilbslogo"/>
          <p:cNvPicPr>
            <a:picLocks noChangeAspect="1" noChangeArrowheads="1"/>
          </p:cNvPicPr>
          <p:nvPr/>
        </p:nvPicPr>
        <p:blipFill>
          <a:blip r:embed="rId3" cstate="print"/>
          <a:srcRect/>
          <a:stretch>
            <a:fillRect/>
          </a:stretch>
        </p:blipFill>
        <p:spPr bwMode="auto">
          <a:xfrm>
            <a:off x="8483623" y="6357958"/>
            <a:ext cx="577806" cy="500024"/>
          </a:xfrm>
          <a:prstGeom prst="rect">
            <a:avLst/>
          </a:prstGeom>
          <a:noFill/>
          <a:ln w="9525">
            <a:noFill/>
            <a:miter lim="800000"/>
            <a:headEnd/>
            <a:tailEnd/>
          </a:ln>
        </p:spPr>
      </p:pic>
    </p:spTree>
    <p:extLst>
      <p:ext uri="{BB962C8B-B14F-4D97-AF65-F5344CB8AC3E}">
        <p14:creationId xmlns:p14="http://schemas.microsoft.com/office/powerpoint/2010/main" val="580350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50" fill="hold"/>
                                        <p:tgtEl>
                                          <p:spTgt spid="9">
                                            <p:txEl>
                                              <p:pRg st="0" end="0"/>
                                            </p:txEl>
                                          </p:spTgt>
                                        </p:tgtEl>
                                        <p:attrNameLst>
                                          <p:attrName>style.color</p:attrName>
                                        </p:attrNameLst>
                                      </p:cBhvr>
                                      <p:to>
                                        <p:clrVal>
                                          <a:srgbClr val="C00000"/>
                                        </p:clrVal>
                                      </p:to>
                                    </p:set>
                                    <p:set>
                                      <p:cBhvr>
                                        <p:cTn id="7" dur="250" fill="hold"/>
                                        <p:tgtEl>
                                          <p:spTgt spid="9">
                                            <p:txEl>
                                              <p:pRg st="0" end="0"/>
                                            </p:txEl>
                                          </p:spTgt>
                                        </p:tgtEl>
                                        <p:attrNameLst>
                                          <p:attrName>fillcolor</p:attrName>
                                        </p:attrNameLst>
                                      </p:cBhvr>
                                      <p:to>
                                        <p:clrVal>
                                          <a:srgbClr val="C00000"/>
                                        </p:clrVal>
                                      </p:to>
                                    </p:set>
                                    <p:set>
                                      <p:cBhvr>
                                        <p:cTn id="8" dur="25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467544" y="116632"/>
            <a:ext cx="7776864" cy="523220"/>
          </a:xfrm>
          <a:prstGeom prst="rect">
            <a:avLst/>
          </a:prstGeom>
          <a:noFill/>
        </p:spPr>
        <p:txBody>
          <a:bodyPr wrap="square" rtlCol="0">
            <a:spAutoFit/>
          </a:bodyPr>
          <a:lstStyle/>
          <a:p>
            <a:pPr algn="ctr" latinLnBrk="1">
              <a:defRPr/>
            </a:pPr>
            <a:r>
              <a:rPr lang="en-US" altLang="ko-KR" sz="2800" b="1" dirty="0" smtClean="0">
                <a:solidFill>
                  <a:srgbClr val="C00000"/>
                </a:solidFill>
                <a:latin typeface="Arial Narrow" panose="020B0606020202030204" pitchFamily="34" charset="0"/>
              </a:rPr>
              <a:t>New Drugs for HBV infection </a:t>
            </a:r>
            <a:endParaRPr lang="en-US" altLang="ko-KR" sz="2800" b="1" dirty="0">
              <a:solidFill>
                <a:srgbClr val="C00000"/>
              </a:solidFill>
              <a:latin typeface="Arial Narrow" panose="020B0606020202030204" pitchFamily="34" charset="0"/>
            </a:endParaRPr>
          </a:p>
        </p:txBody>
      </p:sp>
      <p:cxnSp>
        <p:nvCxnSpPr>
          <p:cNvPr id="34" name="직선 연결선 33"/>
          <p:cNvCxnSpPr/>
          <p:nvPr/>
        </p:nvCxnSpPr>
        <p:spPr bwMode="auto">
          <a:xfrm>
            <a:off x="139700" y="6572250"/>
            <a:ext cx="0" cy="144463"/>
          </a:xfrm>
          <a:prstGeom prst="line">
            <a:avLst/>
          </a:prstGeom>
          <a:ln w="19050">
            <a:solidFill>
              <a:srgbClr val="186E66"/>
            </a:solidFill>
          </a:ln>
          <a:effectLst/>
        </p:spPr>
        <p:style>
          <a:lnRef idx="2">
            <a:schemeClr val="accent1"/>
          </a:lnRef>
          <a:fillRef idx="0">
            <a:schemeClr val="accent1"/>
          </a:fillRef>
          <a:effectRef idx="1">
            <a:schemeClr val="accent1"/>
          </a:effectRef>
          <a:fontRef idx="minor">
            <a:schemeClr val="tx1"/>
          </a:fontRef>
        </p:style>
      </p:cxnSp>
      <p:sp>
        <p:nvSpPr>
          <p:cNvPr id="35" name="Text Box 33"/>
          <p:cNvSpPr txBox="1">
            <a:spLocks noChangeArrowheads="1"/>
          </p:cNvSpPr>
          <p:nvPr/>
        </p:nvSpPr>
        <p:spPr bwMode="auto">
          <a:xfrm>
            <a:off x="179388" y="6529073"/>
            <a:ext cx="896461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1" hangingPunct="1">
              <a:spcBef>
                <a:spcPct val="0"/>
              </a:spcBef>
              <a:buFontTx/>
              <a:buNone/>
            </a:pPr>
            <a:r>
              <a:rPr lang="en-US" altLang="ko-KR" sz="1100" dirty="0" err="1" smtClean="0">
                <a:solidFill>
                  <a:srgbClr val="000000"/>
                </a:solidFill>
                <a:latin typeface="Arial Narrow" panose="020B0606020202030204" pitchFamily="34" charset="0"/>
                <a:cs typeface="Arial" panose="020B0604020202020204" pitchFamily="34" charset="0"/>
              </a:rPr>
              <a:t>Zeisel</a:t>
            </a:r>
            <a:r>
              <a:rPr lang="en-US" altLang="ko-KR" sz="1100" dirty="0" smtClean="0">
                <a:solidFill>
                  <a:srgbClr val="000000"/>
                </a:solidFill>
                <a:latin typeface="Arial Narrow" panose="020B0606020202030204" pitchFamily="34" charset="0"/>
                <a:cs typeface="Arial" panose="020B0604020202020204" pitchFamily="34" charset="0"/>
              </a:rPr>
              <a:t> MB et al. Gut 2015,  </a:t>
            </a:r>
            <a:r>
              <a:rPr lang="en-US" altLang="ko-KR" sz="1100" dirty="0" err="1" smtClean="0">
                <a:solidFill>
                  <a:srgbClr val="000000"/>
                </a:solidFill>
                <a:latin typeface="Arial Narrow" panose="020B0606020202030204" pitchFamily="34" charset="0"/>
                <a:cs typeface="Arial" panose="020B0604020202020204" pitchFamily="34" charset="0"/>
              </a:rPr>
              <a:t>Zoulim</a:t>
            </a:r>
            <a:r>
              <a:rPr lang="en-US" altLang="ko-KR" sz="1100" dirty="0" smtClean="0">
                <a:solidFill>
                  <a:srgbClr val="000000"/>
                </a:solidFill>
                <a:latin typeface="Arial Narrow" panose="020B0606020202030204" pitchFamily="34" charset="0"/>
                <a:cs typeface="Arial" panose="020B0604020202020204" pitchFamily="34" charset="0"/>
              </a:rPr>
              <a:t> F et al. Cold Spring </a:t>
            </a:r>
            <a:r>
              <a:rPr lang="en-US" altLang="ko-KR" sz="1100" dirty="0" err="1" smtClean="0">
                <a:solidFill>
                  <a:srgbClr val="000000"/>
                </a:solidFill>
                <a:latin typeface="Arial Narrow" panose="020B0606020202030204" pitchFamily="34" charset="0"/>
                <a:cs typeface="Arial" panose="020B0604020202020204" pitchFamily="34" charset="0"/>
              </a:rPr>
              <a:t>Harb</a:t>
            </a:r>
            <a:r>
              <a:rPr lang="en-US" altLang="ko-KR" sz="1100" dirty="0" smtClean="0">
                <a:solidFill>
                  <a:srgbClr val="000000"/>
                </a:solidFill>
                <a:latin typeface="Arial Narrow" panose="020B0606020202030204" pitchFamily="34" charset="0"/>
                <a:cs typeface="Arial" panose="020B0604020202020204" pitchFamily="34" charset="0"/>
              </a:rPr>
              <a:t> </a:t>
            </a:r>
            <a:r>
              <a:rPr lang="en-US" altLang="ko-KR" sz="1100" dirty="0" err="1" smtClean="0">
                <a:solidFill>
                  <a:srgbClr val="000000"/>
                </a:solidFill>
                <a:latin typeface="Arial Narrow" panose="020B0606020202030204" pitchFamily="34" charset="0"/>
                <a:cs typeface="Arial" panose="020B0604020202020204" pitchFamily="34" charset="0"/>
              </a:rPr>
              <a:t>Perspect</a:t>
            </a:r>
            <a:r>
              <a:rPr lang="en-US" altLang="ko-KR" sz="1100" dirty="0" smtClean="0">
                <a:solidFill>
                  <a:srgbClr val="000000"/>
                </a:solidFill>
                <a:latin typeface="Arial Narrow" panose="020B0606020202030204" pitchFamily="34" charset="0"/>
                <a:cs typeface="Arial" panose="020B0604020202020204" pitchFamily="34" charset="0"/>
              </a:rPr>
              <a:t> Med 2015</a:t>
            </a:r>
            <a:endParaRPr lang="en-US" altLang="ko-KR" sz="1100" dirty="0">
              <a:solidFill>
                <a:srgbClr val="000000"/>
              </a:solidFill>
              <a:latin typeface="Arial Narrow" panose="020B0606020202030204" pitchFamily="34" charset="0"/>
              <a:cs typeface="Arial" panose="020B0604020202020204" pitchFamily="34" charset="0"/>
            </a:endParaRPr>
          </a:p>
        </p:txBody>
      </p:sp>
      <p:pic>
        <p:nvPicPr>
          <p:cNvPr id="5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16"/>
          <a:stretch/>
        </p:blipFill>
        <p:spPr bwMode="auto">
          <a:xfrm>
            <a:off x="-39603" y="728292"/>
            <a:ext cx="8716059" cy="55810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그룹 59"/>
          <p:cNvGrpSpPr/>
          <p:nvPr/>
        </p:nvGrpSpPr>
        <p:grpSpPr>
          <a:xfrm>
            <a:off x="6473" y="908720"/>
            <a:ext cx="6804993" cy="4507763"/>
            <a:chOff x="6473" y="908720"/>
            <a:chExt cx="6804993" cy="4507763"/>
          </a:xfrm>
        </p:grpSpPr>
        <p:sp>
          <p:nvSpPr>
            <p:cNvPr id="61" name="모서리가 둥근 직사각형 60"/>
            <p:cNvSpPr/>
            <p:nvPr/>
          </p:nvSpPr>
          <p:spPr>
            <a:xfrm>
              <a:off x="6473" y="1268760"/>
              <a:ext cx="1050014" cy="33249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2" name="모서리가 둥근 직사각형 61"/>
            <p:cNvSpPr/>
            <p:nvPr/>
          </p:nvSpPr>
          <p:spPr>
            <a:xfrm>
              <a:off x="5761452" y="3220188"/>
              <a:ext cx="1050014" cy="316353"/>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3" name="모서리가 둥근 직사각형 62"/>
            <p:cNvSpPr/>
            <p:nvPr/>
          </p:nvSpPr>
          <p:spPr>
            <a:xfrm>
              <a:off x="3302814" y="908720"/>
              <a:ext cx="1485210" cy="576064"/>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4" name="모서리가 둥근 직사각형 63"/>
            <p:cNvSpPr/>
            <p:nvPr/>
          </p:nvSpPr>
          <p:spPr>
            <a:xfrm>
              <a:off x="3635896" y="4677632"/>
              <a:ext cx="1008112" cy="720080"/>
            </a:xfrm>
            <a:prstGeom prst="roundRect">
              <a:avLst>
                <a:gd name="adj" fmla="val 5005"/>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5" name="모서리가 둥근 직사각형 64"/>
            <p:cNvSpPr/>
            <p:nvPr/>
          </p:nvSpPr>
          <p:spPr>
            <a:xfrm>
              <a:off x="1979712" y="4498824"/>
              <a:ext cx="1283311" cy="917659"/>
            </a:xfrm>
            <a:prstGeom prst="roundRect">
              <a:avLst>
                <a:gd name="adj" fmla="val 5005"/>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nvGrpSpPr>
          <p:cNvPr id="3" name="그룹 65"/>
          <p:cNvGrpSpPr/>
          <p:nvPr/>
        </p:nvGrpSpPr>
        <p:grpSpPr>
          <a:xfrm>
            <a:off x="6156176" y="3356992"/>
            <a:ext cx="2088232" cy="2376264"/>
            <a:chOff x="5670782" y="3437164"/>
            <a:chExt cx="2088232" cy="2376264"/>
          </a:xfrm>
        </p:grpSpPr>
        <p:sp>
          <p:nvSpPr>
            <p:cNvPr id="67" name="모서리가 둥근 직사각형 66"/>
            <p:cNvSpPr/>
            <p:nvPr/>
          </p:nvSpPr>
          <p:spPr>
            <a:xfrm>
              <a:off x="5670782" y="5487489"/>
              <a:ext cx="1368152" cy="325939"/>
            </a:xfrm>
            <a:prstGeom prst="round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8" name="모서리가 둥근 직사각형 67"/>
            <p:cNvSpPr/>
            <p:nvPr/>
          </p:nvSpPr>
          <p:spPr>
            <a:xfrm>
              <a:off x="5958814" y="3437164"/>
              <a:ext cx="1800200" cy="1245564"/>
            </a:xfrm>
            <a:prstGeom prst="roundRect">
              <a:avLst>
                <a:gd name="adj" fmla="val 20566"/>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sp>
        <p:nvSpPr>
          <p:cNvPr id="69" name="TextBox 68"/>
          <p:cNvSpPr txBox="1"/>
          <p:nvPr/>
        </p:nvSpPr>
        <p:spPr>
          <a:xfrm>
            <a:off x="6664367" y="1052736"/>
            <a:ext cx="2449709" cy="707886"/>
          </a:xfrm>
          <a:prstGeom prst="rect">
            <a:avLst/>
          </a:prstGeom>
          <a:noFill/>
        </p:spPr>
        <p:txBody>
          <a:bodyPr wrap="none" rtlCol="0">
            <a:spAutoFit/>
          </a:bodyPr>
          <a:lstStyle/>
          <a:p>
            <a:pPr algn="ctr" latinLnBrk="1"/>
            <a:r>
              <a:rPr lang="en-US" altLang="ko-KR" sz="2000" b="1" dirty="0" smtClean="0">
                <a:solidFill>
                  <a:srgbClr val="C00000"/>
                </a:solidFill>
                <a:latin typeface="Arial Narrow" panose="020B0606020202030204" pitchFamily="34" charset="0"/>
                <a:cs typeface="Arial" panose="020B0604020202020204" pitchFamily="34" charset="0"/>
              </a:rPr>
              <a:t>Direct-acting antivirals</a:t>
            </a:r>
          </a:p>
          <a:p>
            <a:pPr algn="ctr" latinLnBrk="1"/>
            <a:r>
              <a:rPr lang="en-US" altLang="ko-KR" sz="2000" b="1" dirty="0" smtClean="0">
                <a:solidFill>
                  <a:srgbClr val="C00000"/>
                </a:solidFill>
                <a:latin typeface="Arial Narrow" panose="020B0606020202030204" pitchFamily="34" charset="0"/>
                <a:cs typeface="Arial" panose="020B0604020202020204" pitchFamily="34" charset="0"/>
              </a:rPr>
              <a:t>(DAAs)</a:t>
            </a:r>
            <a:endParaRPr lang="ko-KR" altLang="en-US" sz="2000" b="1" dirty="0">
              <a:solidFill>
                <a:srgbClr val="C00000"/>
              </a:solidFill>
              <a:latin typeface="Arial Narrow" panose="020B0606020202030204" pitchFamily="34" charset="0"/>
              <a:cs typeface="Arial" panose="020B0604020202020204" pitchFamily="34" charset="0"/>
            </a:endParaRPr>
          </a:p>
        </p:txBody>
      </p:sp>
      <p:sp>
        <p:nvSpPr>
          <p:cNvPr id="70" name="TextBox 69"/>
          <p:cNvSpPr txBox="1"/>
          <p:nvPr/>
        </p:nvSpPr>
        <p:spPr>
          <a:xfrm>
            <a:off x="6588224" y="1861795"/>
            <a:ext cx="2601994" cy="707886"/>
          </a:xfrm>
          <a:prstGeom prst="rect">
            <a:avLst/>
          </a:prstGeom>
          <a:noFill/>
        </p:spPr>
        <p:txBody>
          <a:bodyPr wrap="none" rtlCol="0">
            <a:spAutoFit/>
          </a:bodyPr>
          <a:lstStyle/>
          <a:p>
            <a:pPr algn="ctr" latinLnBrk="1"/>
            <a:r>
              <a:rPr lang="en-US" altLang="ko-KR" sz="2000" b="1" dirty="0" smtClean="0">
                <a:solidFill>
                  <a:srgbClr val="00B050"/>
                </a:solidFill>
                <a:latin typeface="Arial Narrow" panose="020B0606020202030204" pitchFamily="34" charset="0"/>
                <a:cs typeface="Arial" panose="020B0604020202020204" pitchFamily="34" charset="0"/>
              </a:rPr>
              <a:t>Host-targeting antivirals</a:t>
            </a:r>
          </a:p>
          <a:p>
            <a:pPr algn="ctr" latinLnBrk="1"/>
            <a:r>
              <a:rPr lang="en-US" altLang="ko-KR" sz="2000" b="1" dirty="0" smtClean="0">
                <a:solidFill>
                  <a:srgbClr val="00B050"/>
                </a:solidFill>
                <a:latin typeface="Arial Narrow" panose="020B0606020202030204" pitchFamily="34" charset="0"/>
                <a:cs typeface="Arial" panose="020B0604020202020204" pitchFamily="34" charset="0"/>
              </a:rPr>
              <a:t>(HTAs)</a:t>
            </a:r>
            <a:endParaRPr lang="ko-KR" altLang="en-US" sz="2000" b="1">
              <a:solidFill>
                <a:srgbClr val="00B050"/>
              </a:solidFill>
              <a:latin typeface="Arial Narrow" panose="020B0606020202030204" pitchFamily="34" charset="0"/>
              <a:cs typeface="Arial" panose="020B0604020202020204" pitchFamily="34" charset="0"/>
            </a:endParaRPr>
          </a:p>
        </p:txBody>
      </p:sp>
      <p:pic>
        <p:nvPicPr>
          <p:cNvPr id="20" name="Picture 11" descr="ilbslogo"/>
          <p:cNvPicPr>
            <a:picLocks noChangeAspect="1" noChangeArrowheads="1"/>
          </p:cNvPicPr>
          <p:nvPr/>
        </p:nvPicPr>
        <p:blipFill>
          <a:blip r:embed="rId4" cstate="print"/>
          <a:srcRect/>
          <a:stretch>
            <a:fillRect/>
          </a:stretch>
        </p:blipFill>
        <p:spPr bwMode="auto">
          <a:xfrm>
            <a:off x="8483623" y="6357958"/>
            <a:ext cx="577806" cy="500024"/>
          </a:xfrm>
          <a:prstGeom prst="rect">
            <a:avLst/>
          </a:prstGeom>
          <a:noFill/>
          <a:ln w="9525">
            <a:noFill/>
            <a:miter lim="800000"/>
            <a:headEnd/>
            <a:tailEnd/>
          </a:ln>
        </p:spPr>
      </p:pic>
      <p:sp>
        <p:nvSpPr>
          <p:cNvPr id="4" name="Rectangle 3"/>
          <p:cNvSpPr/>
          <p:nvPr/>
        </p:nvSpPr>
        <p:spPr>
          <a:xfrm>
            <a:off x="827584" y="1628800"/>
            <a:ext cx="390364" cy="369332"/>
          </a:xfrm>
          <a:prstGeom prst="rect">
            <a:avLst/>
          </a:prstGeom>
        </p:spPr>
        <p:txBody>
          <a:bodyPr wrap="none">
            <a:spAutoFit/>
          </a:bodyPr>
          <a:lstStyle/>
          <a:p>
            <a:r>
              <a:rPr lang="en-US" dirty="0" smtClean="0">
                <a:latin typeface="Wingdings"/>
                <a:ea typeface="Wingdings"/>
                <a:cs typeface="Wingdings"/>
              </a:rPr>
              <a:t></a:t>
            </a:r>
            <a:endParaRPr lang="en-US" dirty="0"/>
          </a:p>
        </p:txBody>
      </p:sp>
      <p:sp>
        <p:nvSpPr>
          <p:cNvPr id="5" name="Rectangle 4"/>
          <p:cNvSpPr/>
          <p:nvPr/>
        </p:nvSpPr>
        <p:spPr>
          <a:xfrm>
            <a:off x="3203848" y="1268760"/>
            <a:ext cx="216024" cy="369332"/>
          </a:xfrm>
          <a:prstGeom prst="rect">
            <a:avLst/>
          </a:prstGeom>
        </p:spPr>
        <p:txBody>
          <a:bodyPr wrap="square">
            <a:spAutoFit/>
          </a:bodyPr>
          <a:lstStyle/>
          <a:p>
            <a:r>
              <a:rPr lang="en-US" dirty="0">
                <a:latin typeface="Wingdings"/>
                <a:ea typeface="Wingdings"/>
                <a:cs typeface="Wingdings"/>
              </a:rPr>
              <a:t></a:t>
            </a:r>
            <a:endParaRPr lang="en-US" dirty="0"/>
          </a:p>
        </p:txBody>
      </p:sp>
      <p:sp>
        <p:nvSpPr>
          <p:cNvPr id="24" name="Rectangle 23"/>
          <p:cNvSpPr/>
          <p:nvPr/>
        </p:nvSpPr>
        <p:spPr>
          <a:xfrm>
            <a:off x="2483768" y="4283804"/>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25" name="Rectangle 24"/>
          <p:cNvSpPr/>
          <p:nvPr/>
        </p:nvSpPr>
        <p:spPr>
          <a:xfrm>
            <a:off x="1619672" y="2987660"/>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26" name="Rectangle 25"/>
          <p:cNvSpPr/>
          <p:nvPr/>
        </p:nvSpPr>
        <p:spPr>
          <a:xfrm>
            <a:off x="3563888" y="4499828"/>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6" name="Rectangle 5"/>
          <p:cNvSpPr/>
          <p:nvPr/>
        </p:nvSpPr>
        <p:spPr>
          <a:xfrm>
            <a:off x="6917940" y="3347700"/>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
        <p:nvSpPr>
          <p:cNvPr id="7" name="Rectangle 6"/>
          <p:cNvSpPr/>
          <p:nvPr/>
        </p:nvSpPr>
        <p:spPr>
          <a:xfrm>
            <a:off x="5796136" y="5373216"/>
            <a:ext cx="390364" cy="369332"/>
          </a:xfrm>
          <a:prstGeom prst="rect">
            <a:avLst/>
          </a:prstGeom>
        </p:spPr>
        <p:txBody>
          <a:bodyPr wrap="none">
            <a:spAutoFit/>
          </a:bodyPr>
          <a:lstStyle/>
          <a:p>
            <a:r>
              <a:rPr lang="en-US" dirty="0">
                <a:latin typeface="Wingdings"/>
                <a:ea typeface="Wingdings"/>
                <a:cs typeface="Wingdings"/>
              </a:rPr>
              <a:t></a:t>
            </a:r>
            <a:endParaRPr lang="en-US" dirty="0"/>
          </a:p>
        </p:txBody>
      </p:sp>
    </p:spTree>
    <p:extLst>
      <p:ext uri="{BB962C8B-B14F-4D97-AF65-F5344CB8AC3E}">
        <p14:creationId xmlns:p14="http://schemas.microsoft.com/office/powerpoint/2010/main" val="4176215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9"/>
                                        </p:tgtEl>
                                      </p:cBhvr>
                                    </p:animEffect>
                                    <p:set>
                                      <p:cBhvr>
                                        <p:cTn id="18" dur="1" fill="hold">
                                          <p:stCondLst>
                                            <p:cond delay="499"/>
                                          </p:stCondLst>
                                        </p:cTn>
                                        <p:tgtEl>
                                          <p:spTgt spid="6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7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sz="3200" b="1" dirty="0" smtClean="0">
                <a:solidFill>
                  <a:srgbClr val="C00000"/>
                </a:solidFill>
              </a:rPr>
              <a:t>New HBV Receptor</a:t>
            </a:r>
            <a:endParaRPr lang="en-US" sz="3200" b="1" dirty="0">
              <a:solidFill>
                <a:srgbClr val="C00000"/>
              </a:solidFill>
            </a:endParaRPr>
          </a:p>
        </p:txBody>
      </p:sp>
      <p:pic>
        <p:nvPicPr>
          <p:cNvPr id="3" name="Picture 2"/>
          <p:cNvPicPr>
            <a:picLocks noChangeAspect="1"/>
          </p:cNvPicPr>
          <p:nvPr/>
        </p:nvPicPr>
        <p:blipFill>
          <a:blip r:embed="rId2"/>
          <a:stretch>
            <a:fillRect/>
          </a:stretch>
        </p:blipFill>
        <p:spPr>
          <a:xfrm>
            <a:off x="441743" y="1016373"/>
            <a:ext cx="8416538" cy="5177654"/>
          </a:xfrm>
          <a:prstGeom prst="rect">
            <a:avLst/>
          </a:prstGeom>
        </p:spPr>
      </p:pic>
      <p:sp>
        <p:nvSpPr>
          <p:cNvPr id="4" name="TextBox 3"/>
          <p:cNvSpPr txBox="1"/>
          <p:nvPr/>
        </p:nvSpPr>
        <p:spPr>
          <a:xfrm>
            <a:off x="214282" y="6407371"/>
            <a:ext cx="5105728" cy="307777"/>
          </a:xfrm>
          <a:prstGeom prst="rect">
            <a:avLst/>
          </a:prstGeom>
          <a:noFill/>
        </p:spPr>
        <p:txBody>
          <a:bodyPr wrap="square" rtlCol="0">
            <a:spAutoFit/>
          </a:bodyPr>
          <a:lstStyle/>
          <a:p>
            <a:r>
              <a:rPr lang="en-US" sz="1400" i="1" dirty="0" err="1" smtClean="0"/>
              <a:t>Baumart</a:t>
            </a:r>
            <a:r>
              <a:rPr lang="en-US" sz="1400" i="1" dirty="0" smtClean="0"/>
              <a:t> T et al., </a:t>
            </a:r>
            <a:r>
              <a:rPr lang="en-US" sz="1400" i="1" dirty="0" err="1" smtClean="0"/>
              <a:t>Hepatology</a:t>
            </a:r>
            <a:r>
              <a:rPr lang="en-US" sz="1400" i="1" dirty="0" smtClean="0"/>
              <a:t> 2016, </a:t>
            </a:r>
            <a:r>
              <a:rPr lang="en-US" sz="1400" i="1" dirty="0" err="1" smtClean="0"/>
              <a:t>Hep</a:t>
            </a:r>
            <a:r>
              <a:rPr lang="en-US" sz="1400" i="1" dirty="0" smtClean="0"/>
              <a:t> </a:t>
            </a:r>
            <a:r>
              <a:rPr lang="en-US" sz="1400" i="1" dirty="0" err="1" smtClean="0"/>
              <a:t>Int</a:t>
            </a:r>
            <a:r>
              <a:rPr lang="en-US" sz="1400" i="1" dirty="0" smtClean="0"/>
              <a:t> 2016</a:t>
            </a:r>
            <a:endParaRPr lang="en-US" sz="1400" i="1" dirty="0"/>
          </a:p>
        </p:txBody>
      </p:sp>
      <p:pic>
        <p:nvPicPr>
          <p:cNvPr id="5" name="Picture 11" descr="ilbslogo"/>
          <p:cNvPicPr>
            <a:picLocks noChangeAspect="1" noChangeArrowheads="1"/>
          </p:cNvPicPr>
          <p:nvPr/>
        </p:nvPicPr>
        <p:blipFill>
          <a:blip r:embed="rId3"/>
          <a:srcRect/>
          <a:stretch>
            <a:fillRect/>
          </a:stretch>
        </p:blipFill>
        <p:spPr bwMode="auto">
          <a:xfrm>
            <a:off x="8401125" y="6215082"/>
            <a:ext cx="742907" cy="642900"/>
          </a:xfrm>
          <a:prstGeom prst="rect">
            <a:avLst/>
          </a:prstGeom>
          <a:noFill/>
          <a:ln w="9525">
            <a:noFill/>
            <a:miter lim="800000"/>
            <a:headEnd/>
            <a:tailEnd/>
          </a:ln>
        </p:spPr>
      </p:pic>
    </p:spTree>
    <p:extLst>
      <p:ext uri="{BB962C8B-B14F-4D97-AF65-F5344CB8AC3E}">
        <p14:creationId xmlns:p14="http://schemas.microsoft.com/office/powerpoint/2010/main" val="25774052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2264136" y="357166"/>
            <a:ext cx="4879632" cy="523220"/>
          </a:xfrm>
          <a:prstGeom prst="rect">
            <a:avLst/>
          </a:prstGeom>
          <a:noFill/>
        </p:spPr>
        <p:txBody>
          <a:bodyPr wrap="square" rtlCol="0">
            <a:spAutoFit/>
          </a:bodyPr>
          <a:lstStyle/>
          <a:p>
            <a:pPr algn="ctr" latinLnBrk="1">
              <a:defRPr/>
            </a:pPr>
            <a:r>
              <a:rPr lang="en-US" altLang="ko-KR" sz="2800" b="1" dirty="0">
                <a:solidFill>
                  <a:srgbClr val="C00000"/>
                </a:solidFill>
                <a:latin typeface="Arial Narrow" panose="020B0606020202030204" pitchFamily="34" charset="0"/>
              </a:rPr>
              <a:t>Entry inhibitor: Myrcludex-B</a:t>
            </a:r>
          </a:p>
        </p:txBody>
      </p:sp>
      <p:sp>
        <p:nvSpPr>
          <p:cNvPr id="7" name="TextBox 19"/>
          <p:cNvSpPr txBox="1">
            <a:spLocks noChangeArrowheads="1"/>
          </p:cNvSpPr>
          <p:nvPr/>
        </p:nvSpPr>
        <p:spPr bwMode="auto">
          <a:xfrm>
            <a:off x="755576" y="1412776"/>
            <a:ext cx="777686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400" b="1" dirty="0" smtClean="0">
                <a:solidFill>
                  <a:prstClr val="black">
                    <a:lumMod val="75000"/>
                    <a:lumOff val="25000"/>
                  </a:prstClr>
                </a:solidFill>
                <a:latin typeface="Arial Narrow" panose="020B0606020202030204" pitchFamily="34" charset="0"/>
                <a:ea typeface="MS PGothic" pitchFamily="34" charset="-128"/>
              </a:rPr>
              <a:t>Phase </a:t>
            </a:r>
            <a:r>
              <a:rPr lang="en-US" sz="2400" b="1" dirty="0" err="1" smtClean="0">
                <a:solidFill>
                  <a:prstClr val="black">
                    <a:lumMod val="75000"/>
                    <a:lumOff val="25000"/>
                  </a:prstClr>
                </a:solidFill>
                <a:latin typeface="Arial Narrow" panose="020B0606020202030204" pitchFamily="34" charset="0"/>
                <a:ea typeface="MS PGothic" pitchFamily="34" charset="-128"/>
              </a:rPr>
              <a:t>IIa</a:t>
            </a:r>
            <a:r>
              <a:rPr lang="en-US" sz="2400" b="1" dirty="0" smtClean="0">
                <a:solidFill>
                  <a:prstClr val="black">
                    <a:lumMod val="75000"/>
                    <a:lumOff val="25000"/>
                  </a:prstClr>
                </a:solidFill>
                <a:latin typeface="Arial Narrow" panose="020B0606020202030204" pitchFamily="34" charset="0"/>
                <a:ea typeface="MS PGothic" pitchFamily="34" charset="-128"/>
              </a:rPr>
              <a:t> clinical trial</a:t>
            </a:r>
            <a:endParaRPr lang="en-US" sz="2400" b="1" dirty="0">
              <a:solidFill>
                <a:prstClr val="black">
                  <a:lumMod val="75000"/>
                  <a:lumOff val="25000"/>
                </a:prstClr>
              </a:solidFill>
              <a:latin typeface="Arial Narrow" panose="020B0606020202030204" pitchFamily="34" charset="0"/>
              <a:ea typeface="MS PGothic" pitchFamily="34" charset="-128"/>
            </a:endParaRPr>
          </a:p>
        </p:txBody>
      </p:sp>
      <p:sp>
        <p:nvSpPr>
          <p:cNvPr id="9" name="모서리가 둥근 직사각형 18"/>
          <p:cNvSpPr/>
          <p:nvPr/>
        </p:nvSpPr>
        <p:spPr bwMode="auto">
          <a:xfrm rot="2700000">
            <a:off x="491217" y="1575552"/>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mtClean="0">
              <a:solidFill>
                <a:srgbClr val="FFFFFF"/>
              </a:solidFill>
              <a:latin typeface="Arial Narrow" pitchFamily="34" charset="0"/>
              <a:ea typeface="맑은 고딕" pitchFamily="34" charset="-127"/>
            </a:endParaRPr>
          </a:p>
        </p:txBody>
      </p:sp>
      <p:sp>
        <p:nvSpPr>
          <p:cNvPr id="11" name="모서리가 둥근 직사각형 18"/>
          <p:cNvSpPr/>
          <p:nvPr/>
        </p:nvSpPr>
        <p:spPr bwMode="auto">
          <a:xfrm rot="2700000">
            <a:off x="761619" y="2228536"/>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mtClean="0">
              <a:solidFill>
                <a:srgbClr val="FFFFFF"/>
              </a:solidFill>
              <a:latin typeface="Arial Narrow" pitchFamily="34" charset="0"/>
              <a:ea typeface="맑은 고딕" pitchFamily="34" charset="-127"/>
            </a:endParaRPr>
          </a:p>
        </p:txBody>
      </p:sp>
      <p:grpSp>
        <p:nvGrpSpPr>
          <p:cNvPr id="15" name="그룹 14"/>
          <p:cNvGrpSpPr/>
          <p:nvPr/>
        </p:nvGrpSpPr>
        <p:grpSpPr>
          <a:xfrm>
            <a:off x="1043608" y="2060848"/>
            <a:ext cx="5665620" cy="2709616"/>
            <a:chOff x="1043608" y="2298238"/>
            <a:chExt cx="5665620" cy="2709616"/>
          </a:xfrm>
        </p:grpSpPr>
        <p:sp>
          <p:nvSpPr>
            <p:cNvPr id="16" name="TextBox 19"/>
            <p:cNvSpPr txBox="1">
              <a:spLocks noChangeArrowheads="1"/>
            </p:cNvSpPr>
            <p:nvPr/>
          </p:nvSpPr>
          <p:spPr bwMode="auto">
            <a:xfrm>
              <a:off x="1043608" y="2298238"/>
              <a:ext cx="566562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95000"/>
                </a:lnSpc>
              </a:pPr>
              <a:r>
                <a:rPr lang="en-US" sz="2000" dirty="0" smtClean="0">
                  <a:solidFill>
                    <a:prstClr val="black">
                      <a:lumMod val="75000"/>
                      <a:lumOff val="25000"/>
                    </a:prstClr>
                  </a:solidFill>
                  <a:latin typeface="Arial Narrow" panose="020B0606020202030204" pitchFamily="34" charset="0"/>
                  <a:ea typeface="MS PGothic" pitchFamily="34" charset="-128"/>
                </a:rPr>
                <a:t>HBV DNA decline </a:t>
              </a:r>
              <a:r>
                <a:rPr lang="en-US" altLang="ko-KR" sz="2000" dirty="0">
                  <a:solidFill>
                    <a:prstClr val="black">
                      <a:lumMod val="75000"/>
                      <a:lumOff val="25000"/>
                    </a:prstClr>
                  </a:solidFill>
                  <a:latin typeface="Arial Narrow" panose="020B0606020202030204" pitchFamily="34" charset="0"/>
                  <a:ea typeface="MS PGothic" pitchFamily="34" charset="-128"/>
                </a:rPr>
                <a:t>&gt; </a:t>
              </a:r>
              <a:r>
                <a:rPr lang="en-US" altLang="ko-KR" sz="2000" dirty="0" smtClean="0">
                  <a:solidFill>
                    <a:prstClr val="black">
                      <a:lumMod val="75000"/>
                      <a:lumOff val="25000"/>
                    </a:prstClr>
                  </a:solidFill>
                  <a:latin typeface="Arial Narrow" panose="020B0606020202030204" pitchFamily="34" charset="0"/>
                  <a:ea typeface="MS PGothic" pitchFamily="34" charset="-128"/>
                </a:rPr>
                <a:t>1 log</a:t>
              </a:r>
              <a:r>
                <a:rPr lang="en-US" altLang="ko-KR" sz="2000" baseline="-25000" dirty="0" smtClean="0">
                  <a:solidFill>
                    <a:prstClr val="black">
                      <a:lumMod val="75000"/>
                      <a:lumOff val="25000"/>
                    </a:prstClr>
                  </a:solidFill>
                  <a:latin typeface="Arial Narrow" panose="020B0606020202030204" pitchFamily="34" charset="0"/>
                  <a:ea typeface="MS PGothic" pitchFamily="34" charset="-128"/>
                </a:rPr>
                <a:t>10</a:t>
              </a:r>
              <a:r>
                <a:rPr lang="en-US" altLang="ko-KR" sz="2000" dirty="0" smtClean="0">
                  <a:solidFill>
                    <a:prstClr val="black">
                      <a:lumMod val="75000"/>
                      <a:lumOff val="25000"/>
                    </a:prstClr>
                  </a:solidFill>
                  <a:latin typeface="Arial Narrow" panose="020B0606020202030204" pitchFamily="34" charset="0"/>
                  <a:ea typeface="MS PGothic" pitchFamily="34" charset="-128"/>
                </a:rPr>
                <a:t> at </a:t>
              </a:r>
              <a:r>
                <a:rPr lang="en-US" altLang="ko-KR" sz="2000" dirty="0" err="1" smtClean="0">
                  <a:solidFill>
                    <a:prstClr val="black">
                      <a:lumMod val="75000"/>
                      <a:lumOff val="25000"/>
                    </a:prstClr>
                  </a:solidFill>
                  <a:latin typeface="Arial Narrow" panose="020B0606020202030204" pitchFamily="34" charset="0"/>
                  <a:ea typeface="MS PGothic" pitchFamily="34" charset="-128"/>
                </a:rPr>
                <a:t>Wk</a:t>
              </a:r>
              <a:r>
                <a:rPr lang="en-US" altLang="ko-KR" sz="2000" dirty="0" smtClean="0">
                  <a:solidFill>
                    <a:prstClr val="black">
                      <a:lumMod val="75000"/>
                      <a:lumOff val="25000"/>
                    </a:prstClr>
                  </a:solidFill>
                  <a:latin typeface="Arial Narrow" panose="020B0606020202030204" pitchFamily="34" charset="0"/>
                  <a:ea typeface="MS PGothic" pitchFamily="34" charset="-128"/>
                </a:rPr>
                <a:t> 12: 6/8 (75%) patients</a:t>
              </a:r>
              <a:r>
                <a:rPr lang="ko-KR" altLang="en-US" sz="2000" dirty="0">
                  <a:solidFill>
                    <a:prstClr val="black">
                      <a:lumMod val="75000"/>
                      <a:lumOff val="25000"/>
                    </a:prstClr>
                  </a:solidFill>
                  <a:latin typeface="Arial Narrow" panose="020B0606020202030204" pitchFamily="34" charset="0"/>
                  <a:ea typeface="MS PGothic" pitchFamily="34" charset="-128"/>
                </a:rPr>
                <a:t> </a:t>
              </a:r>
              <a:r>
                <a:rPr lang="en-US" altLang="ko-KR" sz="2000" dirty="0" smtClean="0">
                  <a:solidFill>
                    <a:prstClr val="black">
                      <a:lumMod val="75000"/>
                      <a:lumOff val="25000"/>
                    </a:prstClr>
                  </a:solidFill>
                  <a:latin typeface="Arial Narrow" panose="020B0606020202030204" pitchFamily="34" charset="0"/>
                  <a:ea typeface="MS PGothic" pitchFamily="34" charset="-128"/>
                </a:rPr>
                <a:t>receiving 10 mg </a:t>
              </a:r>
              <a:r>
                <a:rPr lang="en-US" altLang="ko-KR" sz="2000" dirty="0" err="1" smtClean="0">
                  <a:solidFill>
                    <a:prstClr val="black">
                      <a:lumMod val="75000"/>
                      <a:lumOff val="25000"/>
                    </a:prstClr>
                  </a:solidFill>
                  <a:latin typeface="Arial Narrow" panose="020B0606020202030204" pitchFamily="34" charset="0"/>
                  <a:ea typeface="MS PGothic" pitchFamily="34" charset="-128"/>
                </a:rPr>
                <a:t>Myrcludex</a:t>
              </a:r>
              <a:r>
                <a:rPr lang="en-US" altLang="ko-KR" sz="2000" dirty="0" smtClean="0">
                  <a:solidFill>
                    <a:prstClr val="black">
                      <a:lumMod val="75000"/>
                      <a:lumOff val="25000"/>
                    </a:prstClr>
                  </a:solidFill>
                  <a:latin typeface="Arial Narrow" panose="020B0606020202030204" pitchFamily="34" charset="0"/>
                  <a:ea typeface="MS PGothic" pitchFamily="34" charset="-128"/>
                </a:rPr>
                <a:t>-B</a:t>
              </a:r>
              <a:endParaRPr lang="en-US" sz="2000" dirty="0">
                <a:solidFill>
                  <a:prstClr val="black">
                    <a:lumMod val="75000"/>
                    <a:lumOff val="25000"/>
                  </a:prstClr>
                </a:solidFill>
                <a:latin typeface="Arial Narrow" panose="020B0606020202030204" pitchFamily="34" charset="0"/>
                <a:ea typeface="MS PGothic" pitchFamily="34" charset="-128"/>
              </a:endParaRPr>
            </a:p>
          </p:txBody>
        </p:sp>
        <p:sp>
          <p:nvSpPr>
            <p:cNvPr id="17" name="모서리가 둥근 직사각형 18"/>
            <p:cNvSpPr/>
            <p:nvPr/>
          </p:nvSpPr>
          <p:spPr bwMode="auto">
            <a:xfrm rot="2700000">
              <a:off x="1072663" y="4893554"/>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mtClean="0">
                <a:solidFill>
                  <a:srgbClr val="FFFFFF"/>
                </a:solidFill>
                <a:latin typeface="Arial Narrow" pitchFamily="34" charset="0"/>
                <a:ea typeface="맑은 고딕" pitchFamily="34" charset="-127"/>
              </a:endParaRPr>
            </a:p>
          </p:txBody>
        </p:sp>
      </p:grpSp>
      <p:sp>
        <p:nvSpPr>
          <p:cNvPr id="29" name="Text Box 33"/>
          <p:cNvSpPr txBox="1">
            <a:spLocks noChangeArrowheads="1"/>
          </p:cNvSpPr>
          <p:nvPr/>
        </p:nvSpPr>
        <p:spPr bwMode="auto">
          <a:xfrm>
            <a:off x="179388" y="6385057"/>
            <a:ext cx="896461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1" hangingPunct="1">
              <a:spcBef>
                <a:spcPct val="0"/>
              </a:spcBef>
              <a:buFontTx/>
              <a:buNone/>
            </a:pPr>
            <a:r>
              <a:rPr lang="nb-NO" altLang="ko-KR" sz="1100" dirty="0" smtClean="0">
                <a:solidFill>
                  <a:srgbClr val="000000"/>
                </a:solidFill>
                <a:latin typeface="Arial Narrow" panose="020B0606020202030204" pitchFamily="34" charset="0"/>
                <a:cs typeface="Arial" panose="020B0604020202020204" pitchFamily="34" charset="0"/>
              </a:rPr>
              <a:t>Urban S et al. AASLD 2014 (LB-20)</a:t>
            </a:r>
            <a:endParaRPr lang="nb-NO" altLang="ko-KR" sz="1100" dirty="0">
              <a:solidFill>
                <a:srgbClr val="000000"/>
              </a:solidFill>
              <a:latin typeface="Arial Narrow" panose="020B0606020202030204" pitchFamily="34" charset="0"/>
              <a:cs typeface="Arial" panose="020B0604020202020204" pitchFamily="34" charset="0"/>
            </a:endParaRPr>
          </a:p>
        </p:txBody>
      </p:sp>
      <p:pic>
        <p:nvPicPr>
          <p:cNvPr id="30" name="Grafik 3" descr="Myrcludex B - vial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52936"/>
            <a:ext cx="1685676" cy="2825513"/>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ilbslogo"/>
          <p:cNvPicPr>
            <a:picLocks noChangeAspect="1" noChangeArrowheads="1"/>
          </p:cNvPicPr>
          <p:nvPr/>
        </p:nvPicPr>
        <p:blipFill>
          <a:blip r:embed="rId4"/>
          <a:srcRect/>
          <a:stretch>
            <a:fillRect/>
          </a:stretch>
        </p:blipFill>
        <p:spPr bwMode="auto">
          <a:xfrm>
            <a:off x="8358213" y="6177992"/>
            <a:ext cx="703215" cy="608551"/>
          </a:xfrm>
          <a:prstGeom prst="rect">
            <a:avLst/>
          </a:prstGeom>
          <a:noFill/>
          <a:ln w="9525">
            <a:noFill/>
            <a:miter lim="800000"/>
            <a:headEnd/>
            <a:tailEnd/>
          </a:ln>
        </p:spPr>
      </p:pic>
      <p:sp>
        <p:nvSpPr>
          <p:cNvPr id="2" name="TextBox 1"/>
          <p:cNvSpPr txBox="1"/>
          <p:nvPr/>
        </p:nvSpPr>
        <p:spPr>
          <a:xfrm>
            <a:off x="3203848" y="6237312"/>
            <a:ext cx="3600400" cy="369332"/>
          </a:xfrm>
          <a:prstGeom prst="rect">
            <a:avLst/>
          </a:prstGeom>
          <a:noFill/>
        </p:spPr>
        <p:txBody>
          <a:bodyPr wrap="square" rtlCol="0">
            <a:spAutoFit/>
          </a:bodyPr>
          <a:lstStyle/>
          <a:p>
            <a:r>
              <a:rPr lang="en-US" b="1" dirty="0" smtClean="0"/>
              <a:t>HBV Has Other Receptors</a:t>
            </a:r>
            <a:endParaRPr lang="en-US" b="1" dirty="0"/>
          </a:p>
        </p:txBody>
      </p:sp>
    </p:spTree>
    <p:extLst>
      <p:ext uri="{BB962C8B-B14F-4D97-AF65-F5344CB8AC3E}">
        <p14:creationId xmlns:p14="http://schemas.microsoft.com/office/powerpoint/2010/main" val="316994256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1214414" y="357166"/>
            <a:ext cx="6264696" cy="523220"/>
          </a:xfrm>
          <a:prstGeom prst="rect">
            <a:avLst/>
          </a:prstGeom>
          <a:noFill/>
        </p:spPr>
        <p:txBody>
          <a:bodyPr wrap="square" rtlCol="0">
            <a:spAutoFit/>
          </a:bodyPr>
          <a:lstStyle/>
          <a:p>
            <a:pPr latinLnBrk="1">
              <a:defRPr/>
            </a:pPr>
            <a:r>
              <a:rPr lang="en-US" altLang="ko-KR" sz="2800" b="1" dirty="0">
                <a:solidFill>
                  <a:srgbClr val="C00000"/>
                </a:solidFill>
                <a:latin typeface="Arial Narrow" panose="020B0606020202030204" pitchFamily="34" charset="0"/>
              </a:rPr>
              <a:t>HBV life cycle : New Polymerase inhibitors </a:t>
            </a:r>
          </a:p>
        </p:txBody>
      </p:sp>
      <p:pic>
        <p:nvPicPr>
          <p:cNvPr id="7"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051"/>
          <a:stretch/>
        </p:blipFill>
        <p:spPr bwMode="auto">
          <a:xfrm>
            <a:off x="0" y="1031110"/>
            <a:ext cx="8964488" cy="5710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모서리가 둥근 직사각형 8"/>
          <p:cNvSpPr/>
          <p:nvPr/>
        </p:nvSpPr>
        <p:spPr>
          <a:xfrm>
            <a:off x="2311485" y="4498824"/>
            <a:ext cx="1283311" cy="917659"/>
          </a:xfrm>
          <a:prstGeom prst="roundRect">
            <a:avLst>
              <a:gd name="adj" fmla="val 5005"/>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cxnSp>
        <p:nvCxnSpPr>
          <p:cNvPr id="10" name="직선 연결선 9"/>
          <p:cNvCxnSpPr/>
          <p:nvPr/>
        </p:nvCxnSpPr>
        <p:spPr bwMode="auto">
          <a:xfrm>
            <a:off x="139700" y="6572250"/>
            <a:ext cx="0" cy="144463"/>
          </a:xfrm>
          <a:prstGeom prst="line">
            <a:avLst/>
          </a:prstGeom>
          <a:ln w="19050">
            <a:solidFill>
              <a:srgbClr val="186E66"/>
            </a:solidFill>
          </a:ln>
          <a:effectLst/>
        </p:spPr>
        <p:style>
          <a:lnRef idx="2">
            <a:schemeClr val="accent1"/>
          </a:lnRef>
          <a:fillRef idx="0">
            <a:schemeClr val="accent1"/>
          </a:fillRef>
          <a:effectRef idx="1">
            <a:schemeClr val="accent1"/>
          </a:effectRef>
          <a:fontRef idx="minor">
            <a:schemeClr val="tx1"/>
          </a:fontRef>
        </p:style>
      </p:cxnSp>
      <p:sp>
        <p:nvSpPr>
          <p:cNvPr id="11" name="Text Box 33"/>
          <p:cNvSpPr txBox="1">
            <a:spLocks noChangeArrowheads="1"/>
          </p:cNvSpPr>
          <p:nvPr/>
        </p:nvSpPr>
        <p:spPr bwMode="auto">
          <a:xfrm>
            <a:off x="179388" y="6529073"/>
            <a:ext cx="896461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1" hangingPunct="1">
              <a:spcBef>
                <a:spcPct val="0"/>
              </a:spcBef>
              <a:buFontTx/>
              <a:buNone/>
            </a:pPr>
            <a:r>
              <a:rPr lang="en-US" altLang="ko-KR" sz="1100" dirty="0" err="1" smtClean="0">
                <a:solidFill>
                  <a:srgbClr val="000000"/>
                </a:solidFill>
                <a:latin typeface="Arial Narrow" panose="020B0606020202030204" pitchFamily="34" charset="0"/>
                <a:cs typeface="Arial" panose="020B0604020202020204" pitchFamily="34" charset="0"/>
              </a:rPr>
              <a:t>Zeisel</a:t>
            </a:r>
            <a:r>
              <a:rPr lang="en-US" altLang="ko-KR" sz="1100" dirty="0" smtClean="0">
                <a:solidFill>
                  <a:srgbClr val="000000"/>
                </a:solidFill>
                <a:latin typeface="Arial Narrow" panose="020B0606020202030204" pitchFamily="34" charset="0"/>
                <a:cs typeface="Arial" panose="020B0604020202020204" pitchFamily="34" charset="0"/>
              </a:rPr>
              <a:t> MB et al. Gut 2015 </a:t>
            </a:r>
            <a:endParaRPr lang="en-US" altLang="ko-KR" sz="1100" dirty="0">
              <a:solidFill>
                <a:srgbClr val="000000"/>
              </a:solidFill>
              <a:latin typeface="Arial Narrow" panose="020B0606020202030204" pitchFamily="34" charset="0"/>
              <a:cs typeface="Arial" panose="020B0604020202020204" pitchFamily="34" charset="0"/>
            </a:endParaRPr>
          </a:p>
        </p:txBody>
      </p:sp>
      <p:pic>
        <p:nvPicPr>
          <p:cNvPr id="12" name="Picture 11" descr="ilbslogo"/>
          <p:cNvPicPr>
            <a:picLocks noChangeAspect="1" noChangeArrowheads="1"/>
          </p:cNvPicPr>
          <p:nvPr/>
        </p:nvPicPr>
        <p:blipFill>
          <a:blip r:embed="rId4" cstate="print"/>
          <a:srcRect/>
          <a:stretch>
            <a:fillRect/>
          </a:stretch>
        </p:blipFill>
        <p:spPr bwMode="auto">
          <a:xfrm>
            <a:off x="8483623" y="6357958"/>
            <a:ext cx="577806" cy="500024"/>
          </a:xfrm>
          <a:prstGeom prst="rect">
            <a:avLst/>
          </a:prstGeom>
          <a:noFill/>
          <a:ln w="9525">
            <a:noFill/>
            <a:miter lim="800000"/>
            <a:headEnd/>
            <a:tailEnd/>
          </a:ln>
        </p:spPr>
      </p:pic>
    </p:spTree>
    <p:extLst>
      <p:ext uri="{BB962C8B-B14F-4D97-AF65-F5344CB8AC3E}">
        <p14:creationId xmlns:p14="http://schemas.microsoft.com/office/powerpoint/2010/main" val="863518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375" autoRev="1" fill="remove"/>
                                        <p:tgtEl>
                                          <p:spTgt spid="9"/>
                                        </p:tgtEl>
                                        <p:attrNameLst>
                                          <p:attrName>style.color</p:attrName>
                                        </p:attrNameLst>
                                      </p:cBhvr>
                                      <p:to>
                                        <a:schemeClr val="bg1"/>
                                      </p:to>
                                    </p:animClr>
                                    <p:animClr clrSpc="rgb" dir="cw">
                                      <p:cBhvr>
                                        <p:cTn id="7" dur="375" autoRev="1" fill="remove"/>
                                        <p:tgtEl>
                                          <p:spTgt spid="9"/>
                                        </p:tgtEl>
                                        <p:attrNameLst>
                                          <p:attrName>fillcolor</p:attrName>
                                        </p:attrNameLst>
                                      </p:cBhvr>
                                      <p:to>
                                        <a:schemeClr val="bg1"/>
                                      </p:to>
                                    </p:animClr>
                                    <p:set>
                                      <p:cBhvr>
                                        <p:cTn id="8" dur="375" autoRev="1" fill="remove"/>
                                        <p:tgtEl>
                                          <p:spTgt spid="9"/>
                                        </p:tgtEl>
                                        <p:attrNameLst>
                                          <p:attrName>fill.type</p:attrName>
                                        </p:attrNameLst>
                                      </p:cBhvr>
                                      <p:to>
                                        <p:strVal val="solid"/>
                                      </p:to>
                                    </p:set>
                                    <p:set>
                                      <p:cBhvr>
                                        <p:cTn id="9" dur="375"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352101" y="116632"/>
            <a:ext cx="6401123" cy="9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3" name="TextBox 22"/>
          <p:cNvSpPr txBox="1"/>
          <p:nvPr/>
        </p:nvSpPr>
        <p:spPr>
          <a:xfrm>
            <a:off x="1857356" y="214290"/>
            <a:ext cx="5500726" cy="646331"/>
          </a:xfrm>
          <a:prstGeom prst="rect">
            <a:avLst/>
          </a:prstGeom>
          <a:noFill/>
        </p:spPr>
        <p:txBody>
          <a:bodyPr wrap="square" rtlCol="0">
            <a:spAutoFit/>
          </a:bodyPr>
          <a:lstStyle/>
          <a:p>
            <a:pPr latinLnBrk="1">
              <a:defRPr/>
            </a:pPr>
            <a:r>
              <a:rPr lang="en-US" altLang="ko-KR" sz="3600" b="1" dirty="0">
                <a:solidFill>
                  <a:srgbClr val="C00000"/>
                </a:solidFill>
                <a:latin typeface="Arial Narrow" panose="020B0606020202030204" pitchFamily="34" charset="0"/>
              </a:rPr>
              <a:t>Tenofovir </a:t>
            </a:r>
            <a:r>
              <a:rPr lang="en-US" altLang="ko-KR" sz="3600" b="1" dirty="0" err="1">
                <a:solidFill>
                  <a:srgbClr val="C00000"/>
                </a:solidFill>
                <a:latin typeface="Arial Narrow" panose="020B0606020202030204" pitchFamily="34" charset="0"/>
              </a:rPr>
              <a:t>alafenamide</a:t>
            </a:r>
            <a:r>
              <a:rPr lang="en-US" altLang="ko-KR" sz="3600" b="1" dirty="0">
                <a:solidFill>
                  <a:srgbClr val="C00000"/>
                </a:solidFill>
                <a:latin typeface="Arial Narrow" panose="020B0606020202030204" pitchFamily="34" charset="0"/>
              </a:rPr>
              <a:t> (TAF)</a:t>
            </a:r>
          </a:p>
        </p:txBody>
      </p:sp>
      <p:cxnSp>
        <p:nvCxnSpPr>
          <p:cNvPr id="7" name="직선 연결선 6"/>
          <p:cNvCxnSpPr/>
          <p:nvPr/>
        </p:nvCxnSpPr>
        <p:spPr bwMode="auto">
          <a:xfrm>
            <a:off x="139700" y="6572250"/>
            <a:ext cx="0" cy="144463"/>
          </a:xfrm>
          <a:prstGeom prst="line">
            <a:avLst/>
          </a:prstGeom>
          <a:ln w="19050">
            <a:solidFill>
              <a:srgbClr val="186E66"/>
            </a:solidFill>
          </a:ln>
          <a:effectLst/>
        </p:spPr>
        <p:style>
          <a:lnRef idx="2">
            <a:schemeClr val="accent1"/>
          </a:lnRef>
          <a:fillRef idx="0">
            <a:schemeClr val="accent1"/>
          </a:fillRef>
          <a:effectRef idx="1">
            <a:schemeClr val="accent1"/>
          </a:effectRef>
          <a:fontRef idx="minor">
            <a:schemeClr val="tx1"/>
          </a:fontRef>
        </p:style>
      </p:cxnSp>
      <p:sp>
        <p:nvSpPr>
          <p:cNvPr id="9" name="Text Box 33"/>
          <p:cNvSpPr txBox="1">
            <a:spLocks noChangeArrowheads="1"/>
          </p:cNvSpPr>
          <p:nvPr/>
        </p:nvSpPr>
        <p:spPr bwMode="auto">
          <a:xfrm>
            <a:off x="179388" y="6529073"/>
            <a:ext cx="8964612" cy="26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spcBef>
                <a:spcPct val="20000"/>
              </a:spcBef>
              <a:buFont typeface="Arial" panose="020B0604020202020204" pitchFamily="34" charset="0"/>
              <a:buChar char="•"/>
              <a:defRPr sz="3200">
                <a:solidFill>
                  <a:schemeClr val="tx1"/>
                </a:solidFill>
                <a:latin typeface="맑은 고딕" panose="020B0503020000020004" pitchFamily="50" charset="-127"/>
                <a:ea typeface="맑은 고딕" panose="020B0503020000020004" pitchFamily="50" charset="-127"/>
              </a:defRPr>
            </a:lvl1pPr>
            <a:lvl2pPr marL="742950" indent="-285750" eaLnBrk="0" hangingPunct="0">
              <a:spcBef>
                <a:spcPct val="20000"/>
              </a:spcBef>
              <a:buFont typeface="Arial" panose="020B0604020202020204" pitchFamily="34" charset="0"/>
              <a:buChar char="–"/>
              <a:defRPr sz="2800">
                <a:solidFill>
                  <a:schemeClr val="tx1"/>
                </a:solidFill>
                <a:latin typeface="맑은 고딕" panose="020B0503020000020004" pitchFamily="50" charset="-127"/>
                <a:ea typeface="맑은 고딕" panose="020B0503020000020004" pitchFamily="50" charset="-127"/>
              </a:defRPr>
            </a:lvl2pPr>
            <a:lvl3pPr marL="1143000" indent="-228600" eaLnBrk="0" hangingPunct="0">
              <a:spcBef>
                <a:spcPct val="20000"/>
              </a:spcBef>
              <a:buFont typeface="Arial" panose="020B0604020202020204" pitchFamily="34" charset="0"/>
              <a:buChar char="•"/>
              <a:defRPr sz="2400">
                <a:solidFill>
                  <a:schemeClr val="tx1"/>
                </a:solidFill>
                <a:latin typeface="맑은 고딕" panose="020B0503020000020004" pitchFamily="50" charset="-127"/>
                <a:ea typeface="맑은 고딕" panose="020B0503020000020004" pitchFamily="50" charset="-127"/>
              </a:defRPr>
            </a:lvl3pPr>
            <a:lvl4pPr marL="16002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4pPr>
            <a:lvl5pPr marL="2057400" indent="-228600" eaLnBrk="0" hangingPunct="0">
              <a:spcBef>
                <a:spcPct val="20000"/>
              </a:spcBef>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50" charset="-127"/>
                <a:ea typeface="맑은 고딕" panose="020B0503020000020004" pitchFamily="50" charset="-127"/>
              </a:defRPr>
            </a:lvl9pPr>
          </a:lstStyle>
          <a:p>
            <a:pPr eaLnBrk="1" latinLnBrk="1" hangingPunct="1">
              <a:spcBef>
                <a:spcPct val="0"/>
              </a:spcBef>
              <a:buFontTx/>
              <a:buNone/>
            </a:pPr>
            <a:r>
              <a:rPr lang="nb-NO" altLang="ko-KR" sz="1100" dirty="0" smtClean="0">
                <a:solidFill>
                  <a:srgbClr val="000000"/>
                </a:solidFill>
                <a:latin typeface="Arial Narrow" panose="020B0606020202030204" pitchFamily="34" charset="0"/>
                <a:cs typeface="Arial" panose="020B0604020202020204" pitchFamily="34" charset="0"/>
              </a:rPr>
              <a:t>Argarwal K et al. AASLD 2013</a:t>
            </a:r>
            <a:endParaRPr lang="nb-NO" altLang="ko-KR" sz="1100" dirty="0">
              <a:solidFill>
                <a:srgbClr val="000000"/>
              </a:solidFill>
              <a:latin typeface="Arial Narrow" panose="020B0606020202030204" pitchFamily="34" charset="0"/>
              <a:cs typeface="Arial" panose="020B0604020202020204" pitchFamily="34" charset="0"/>
            </a:endParaRPr>
          </a:p>
        </p:txBody>
      </p:sp>
      <p:pic>
        <p:nvPicPr>
          <p:cNvPr id="10" name="그림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506" y="1204805"/>
            <a:ext cx="7030269" cy="1792147"/>
          </a:xfrm>
          <a:prstGeom prst="rect">
            <a:avLst/>
          </a:prstGeom>
        </p:spPr>
      </p:pic>
      <p:pic>
        <p:nvPicPr>
          <p:cNvPr id="11" name="그림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481"/>
          <a:stretch/>
        </p:blipFill>
        <p:spPr>
          <a:xfrm>
            <a:off x="179512" y="2987831"/>
            <a:ext cx="5256584" cy="3400187"/>
          </a:xfrm>
          <a:prstGeom prst="rect">
            <a:avLst/>
          </a:prstGeom>
        </p:spPr>
      </p:pic>
      <p:grpSp>
        <p:nvGrpSpPr>
          <p:cNvPr id="2" name="그룹 11"/>
          <p:cNvGrpSpPr/>
          <p:nvPr/>
        </p:nvGrpSpPr>
        <p:grpSpPr>
          <a:xfrm>
            <a:off x="5652120" y="3604258"/>
            <a:ext cx="3386176" cy="1880258"/>
            <a:chOff x="5650321" y="3604258"/>
            <a:chExt cx="3386176" cy="1880258"/>
          </a:xfrm>
        </p:grpSpPr>
        <p:sp>
          <p:nvSpPr>
            <p:cNvPr id="13" name="TextBox 19"/>
            <p:cNvSpPr txBox="1">
              <a:spLocks noChangeArrowheads="1"/>
            </p:cNvSpPr>
            <p:nvPr/>
          </p:nvSpPr>
          <p:spPr bwMode="auto">
            <a:xfrm>
              <a:off x="5788293" y="3604258"/>
              <a:ext cx="3248204" cy="188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latinLnBrk="1" hangingPunct="1">
                <a:lnSpc>
                  <a:spcPct val="150000"/>
                </a:lnSpc>
              </a:pPr>
              <a:r>
                <a:rPr lang="en-US" sz="2000" b="1" dirty="0" smtClean="0">
                  <a:solidFill>
                    <a:prstClr val="black">
                      <a:lumMod val="75000"/>
                      <a:lumOff val="25000"/>
                    </a:prstClr>
                  </a:solidFill>
                  <a:latin typeface="Arial Narrow" panose="020B0606020202030204" pitchFamily="34" charset="0"/>
                  <a:ea typeface="MS PGothic" pitchFamily="34" charset="-128"/>
                </a:rPr>
                <a:t>↑ stability in plasma</a:t>
              </a:r>
            </a:p>
            <a:p>
              <a:pPr eaLnBrk="1" latinLnBrk="1" hangingPunct="1">
                <a:lnSpc>
                  <a:spcPct val="150000"/>
                </a:lnSpc>
              </a:pPr>
              <a:r>
                <a:rPr lang="en-US" altLang="ko-KR" sz="2000" b="1" dirty="0">
                  <a:solidFill>
                    <a:prstClr val="black">
                      <a:lumMod val="75000"/>
                      <a:lumOff val="25000"/>
                    </a:prstClr>
                  </a:solidFill>
                  <a:latin typeface="Arial Narrow" panose="020B0606020202030204" pitchFamily="34" charset="0"/>
                  <a:ea typeface="MS PGothic" pitchFamily="34" charset="-128"/>
                </a:rPr>
                <a:t>↑ </a:t>
              </a:r>
              <a:r>
                <a:rPr lang="en-US" sz="2000" b="1" dirty="0" smtClean="0">
                  <a:solidFill>
                    <a:prstClr val="black">
                      <a:lumMod val="75000"/>
                      <a:lumOff val="25000"/>
                    </a:prstClr>
                  </a:solidFill>
                  <a:latin typeface="Arial Narrow" panose="020B0606020202030204" pitchFamily="34" charset="0"/>
                  <a:ea typeface="MS PGothic" pitchFamily="34" charset="-128"/>
                </a:rPr>
                <a:t>delivery to hepatocytes</a:t>
              </a:r>
            </a:p>
            <a:p>
              <a:pPr eaLnBrk="1" latinLnBrk="1" hangingPunct="1">
                <a:lnSpc>
                  <a:spcPct val="150000"/>
                </a:lnSpc>
              </a:pPr>
              <a:r>
                <a:rPr lang="en-US" altLang="ko-KR" sz="2000" b="1" dirty="0">
                  <a:solidFill>
                    <a:prstClr val="black">
                      <a:lumMod val="75000"/>
                      <a:lumOff val="25000"/>
                    </a:prstClr>
                  </a:solidFill>
                  <a:latin typeface="Arial Narrow" panose="020B0606020202030204" pitchFamily="34" charset="0"/>
                  <a:ea typeface="MS PGothic" pitchFamily="34" charset="-128"/>
                </a:rPr>
                <a:t>↓ </a:t>
              </a:r>
              <a:r>
                <a:rPr lang="en-US" sz="2000" b="1" dirty="0" smtClean="0">
                  <a:solidFill>
                    <a:prstClr val="black">
                      <a:lumMod val="75000"/>
                      <a:lumOff val="25000"/>
                    </a:prstClr>
                  </a:solidFill>
                  <a:latin typeface="Arial Narrow" panose="020B0606020202030204" pitchFamily="34" charset="0"/>
                  <a:ea typeface="MS PGothic" pitchFamily="34" charset="-128"/>
                </a:rPr>
                <a:t>doses with TAF</a:t>
              </a:r>
            </a:p>
            <a:p>
              <a:pPr eaLnBrk="1" latinLnBrk="1" hangingPunct="1">
                <a:lnSpc>
                  <a:spcPct val="150000"/>
                </a:lnSpc>
              </a:pPr>
              <a:r>
                <a:rPr lang="en-US" sz="2000" b="1" dirty="0" smtClean="0">
                  <a:solidFill>
                    <a:prstClr val="black">
                      <a:lumMod val="75000"/>
                      <a:lumOff val="25000"/>
                    </a:prstClr>
                  </a:solidFill>
                  <a:latin typeface="Arial Narrow" panose="020B0606020202030204" pitchFamily="34" charset="0"/>
                  <a:ea typeface="MS PGothic" pitchFamily="34" charset="-128"/>
                </a:rPr>
                <a:t>↓ systemic exposures of TFV</a:t>
              </a:r>
              <a:endParaRPr lang="en-US" sz="2000" b="1" dirty="0">
                <a:solidFill>
                  <a:prstClr val="black">
                    <a:lumMod val="75000"/>
                    <a:lumOff val="25000"/>
                  </a:prstClr>
                </a:solidFill>
                <a:latin typeface="Arial Narrow" panose="020B0606020202030204" pitchFamily="34" charset="0"/>
                <a:ea typeface="MS PGothic" pitchFamily="34" charset="-128"/>
              </a:endParaRPr>
            </a:p>
          </p:txBody>
        </p:sp>
        <p:sp>
          <p:nvSpPr>
            <p:cNvPr id="14" name="모서리가 둥근 직사각형 18"/>
            <p:cNvSpPr/>
            <p:nvPr/>
          </p:nvSpPr>
          <p:spPr bwMode="auto">
            <a:xfrm rot="2700000">
              <a:off x="5650321" y="3875888"/>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z="1400" b="1" smtClean="0">
                <a:solidFill>
                  <a:srgbClr val="FFFFFF"/>
                </a:solidFill>
                <a:latin typeface="Arial Narrow" pitchFamily="34" charset="0"/>
                <a:ea typeface="맑은 고딕" pitchFamily="34" charset="-127"/>
              </a:endParaRPr>
            </a:p>
          </p:txBody>
        </p:sp>
        <p:sp>
          <p:nvSpPr>
            <p:cNvPr id="15" name="모서리가 둥근 직사각형 18"/>
            <p:cNvSpPr/>
            <p:nvPr/>
          </p:nvSpPr>
          <p:spPr bwMode="auto">
            <a:xfrm rot="2700000">
              <a:off x="5650321" y="4328199"/>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z="1400" b="1" smtClean="0">
                <a:solidFill>
                  <a:srgbClr val="FFFFFF"/>
                </a:solidFill>
                <a:latin typeface="Arial Narrow" pitchFamily="34" charset="0"/>
                <a:ea typeface="맑은 고딕" pitchFamily="34" charset="-127"/>
              </a:endParaRPr>
            </a:p>
          </p:txBody>
        </p:sp>
        <p:sp>
          <p:nvSpPr>
            <p:cNvPr id="16" name="모서리가 둥근 직사각형 18"/>
            <p:cNvSpPr/>
            <p:nvPr/>
          </p:nvSpPr>
          <p:spPr bwMode="auto">
            <a:xfrm rot="2700000">
              <a:off x="5650321" y="4780510"/>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z="1400" b="1" smtClean="0">
                <a:solidFill>
                  <a:srgbClr val="FFFFFF"/>
                </a:solidFill>
                <a:latin typeface="Arial Narrow" pitchFamily="34" charset="0"/>
                <a:ea typeface="맑은 고딕" pitchFamily="34" charset="-127"/>
              </a:endParaRPr>
            </a:p>
          </p:txBody>
        </p:sp>
        <p:sp>
          <p:nvSpPr>
            <p:cNvPr id="17" name="모서리가 둥근 직사각형 18"/>
            <p:cNvSpPr/>
            <p:nvPr/>
          </p:nvSpPr>
          <p:spPr bwMode="auto">
            <a:xfrm rot="2700000">
              <a:off x="5650321" y="5232820"/>
              <a:ext cx="114300" cy="114300"/>
            </a:xfrm>
            <a:custGeom>
              <a:avLst/>
              <a:gdLst/>
              <a:ahLst/>
              <a:cxnLst/>
              <a:rect l="l" t="t" r="r" b="b"/>
              <a:pathLst>
                <a:path w="310122" h="310122">
                  <a:moveTo>
                    <a:pt x="14078" y="14078"/>
                  </a:moveTo>
                  <a:cubicBezTo>
                    <a:pt x="22777" y="5380"/>
                    <a:pt x="34794" y="0"/>
                    <a:pt x="48067" y="0"/>
                  </a:cubicBezTo>
                  <a:lnTo>
                    <a:pt x="260516" y="0"/>
                  </a:lnTo>
                  <a:cubicBezTo>
                    <a:pt x="274185" y="0"/>
                    <a:pt x="286521" y="5705"/>
                    <a:pt x="294956" y="15167"/>
                  </a:cubicBezTo>
                  <a:cubicBezTo>
                    <a:pt x="304417" y="23602"/>
                    <a:pt x="310122" y="35937"/>
                    <a:pt x="310122" y="49606"/>
                  </a:cubicBezTo>
                  <a:lnTo>
                    <a:pt x="310122" y="262055"/>
                  </a:lnTo>
                  <a:cubicBezTo>
                    <a:pt x="310122" y="288602"/>
                    <a:pt x="288602" y="310122"/>
                    <a:pt x="262055" y="310122"/>
                  </a:cubicBezTo>
                  <a:lnTo>
                    <a:pt x="245218" y="310122"/>
                  </a:lnTo>
                  <a:cubicBezTo>
                    <a:pt x="218671" y="310122"/>
                    <a:pt x="197151" y="288602"/>
                    <a:pt x="197151" y="262055"/>
                  </a:cubicBezTo>
                  <a:lnTo>
                    <a:pt x="195300" y="259223"/>
                  </a:lnTo>
                  <a:lnTo>
                    <a:pt x="195300" y="164428"/>
                  </a:lnTo>
                  <a:cubicBezTo>
                    <a:pt x="195300" y="150759"/>
                    <a:pt x="194645" y="133373"/>
                    <a:pt x="185184" y="124938"/>
                  </a:cubicBezTo>
                  <a:cubicBezTo>
                    <a:pt x="176749" y="115476"/>
                    <a:pt x="159363" y="114822"/>
                    <a:pt x="145694" y="114822"/>
                  </a:cubicBezTo>
                  <a:lnTo>
                    <a:pt x="59839" y="114822"/>
                  </a:lnTo>
                  <a:cubicBezTo>
                    <a:pt x="56409" y="113433"/>
                    <a:pt x="52469" y="112971"/>
                    <a:pt x="48067" y="112971"/>
                  </a:cubicBezTo>
                  <a:cubicBezTo>
                    <a:pt x="21520" y="112971"/>
                    <a:pt x="0" y="91451"/>
                    <a:pt x="0" y="64904"/>
                  </a:cubicBezTo>
                  <a:lnTo>
                    <a:pt x="0" y="48067"/>
                  </a:lnTo>
                  <a:cubicBezTo>
                    <a:pt x="0" y="34794"/>
                    <a:pt x="5380" y="22777"/>
                    <a:pt x="14078" y="14078"/>
                  </a:cubicBezTo>
                  <a:close/>
                </a:path>
              </a:pathLst>
            </a:custGeom>
            <a:solidFill>
              <a:srgbClr val="186E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latinLnBrk="1" hangingPunct="1">
                <a:defRPr/>
              </a:pPr>
              <a:endParaRPr kumimoji="0" lang="ko-KR" altLang="en-US" sz="1400" b="1" smtClean="0">
                <a:solidFill>
                  <a:srgbClr val="FFFFFF"/>
                </a:solidFill>
                <a:latin typeface="Arial Narrow" pitchFamily="34" charset="0"/>
                <a:ea typeface="맑은 고딕" pitchFamily="34" charset="-127"/>
              </a:endParaRPr>
            </a:p>
          </p:txBody>
        </p:sp>
      </p:grpSp>
      <p:pic>
        <p:nvPicPr>
          <p:cNvPr id="18" name="Picture 4" descr="http://www.clipartbest.com/cliparts/zyi/oMr/zyioMr6cE.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2235852"/>
            <a:ext cx="786800" cy="789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ilbslogo"/>
          <p:cNvPicPr>
            <a:picLocks noChangeAspect="1" noChangeArrowheads="1"/>
          </p:cNvPicPr>
          <p:nvPr/>
        </p:nvPicPr>
        <p:blipFill>
          <a:blip r:embed="rId6" cstate="print"/>
          <a:srcRect/>
          <a:stretch>
            <a:fillRect/>
          </a:stretch>
        </p:blipFill>
        <p:spPr bwMode="auto">
          <a:xfrm>
            <a:off x="8483623" y="6357958"/>
            <a:ext cx="577806" cy="500024"/>
          </a:xfrm>
          <a:prstGeom prst="rect">
            <a:avLst/>
          </a:prstGeom>
          <a:noFill/>
          <a:ln w="9525">
            <a:noFill/>
            <a:miter lim="800000"/>
            <a:headEnd/>
            <a:tailEnd/>
          </a:ln>
        </p:spPr>
      </p:pic>
    </p:spTree>
    <p:extLst>
      <p:ext uri="{BB962C8B-B14F-4D97-AF65-F5344CB8AC3E}">
        <p14:creationId xmlns:p14="http://schemas.microsoft.com/office/powerpoint/2010/main" val="154819338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685800"/>
            <a:ext cx="8229600" cy="1143000"/>
          </a:xfrm>
        </p:spPr>
        <p:txBody>
          <a:bodyPr>
            <a:normAutofit fontScale="90000"/>
          </a:bodyPr>
          <a:lstStyle/>
          <a:p>
            <a:r>
              <a:rPr lang="en-US" b="1">
                <a:solidFill>
                  <a:srgbClr val="C00000"/>
                </a:solidFill>
                <a:latin typeface="Calibri" charset="0"/>
              </a:rPr>
              <a:t>How many of you are Immunized against  Hepatitis  B !</a:t>
            </a:r>
          </a:p>
        </p:txBody>
      </p:sp>
      <p:pic>
        <p:nvPicPr>
          <p:cNvPr id="133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59416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8600" y="1447800"/>
            <a:ext cx="8153400" cy="1143000"/>
          </a:xfrm>
        </p:spPr>
        <p:txBody>
          <a:bodyPr>
            <a:normAutofit fontScale="90000"/>
          </a:bodyPr>
          <a:lstStyle/>
          <a:p>
            <a:pPr eaLnBrk="1" hangingPunct="1"/>
            <a:r>
              <a:rPr lang="en-US">
                <a:solidFill>
                  <a:srgbClr val="C00000"/>
                </a:solidFill>
                <a:latin typeface="Arial" charset="0"/>
              </a:rPr>
              <a:t>Vaccination is </a:t>
            </a:r>
            <a:br>
              <a:rPr lang="en-US">
                <a:solidFill>
                  <a:srgbClr val="C00000"/>
                </a:solidFill>
                <a:latin typeface="Arial" charset="0"/>
              </a:rPr>
            </a:br>
            <a:r>
              <a:rPr lang="en-US">
                <a:solidFill>
                  <a:srgbClr val="C00000"/>
                </a:solidFill>
                <a:latin typeface="Arial" charset="0"/>
              </a:rPr>
              <a:t>NOT </a:t>
            </a:r>
            <a:br>
              <a:rPr lang="en-US">
                <a:solidFill>
                  <a:srgbClr val="C00000"/>
                </a:solidFill>
                <a:latin typeface="Arial" charset="0"/>
              </a:rPr>
            </a:br>
            <a:r>
              <a:rPr lang="en-US">
                <a:solidFill>
                  <a:srgbClr val="C00000"/>
                </a:solidFill>
                <a:latin typeface="Arial" charset="0"/>
              </a:rPr>
              <a:t>	Equivalent to Immunization</a:t>
            </a:r>
            <a:br>
              <a:rPr lang="en-US">
                <a:solidFill>
                  <a:srgbClr val="C00000"/>
                </a:solidFill>
                <a:latin typeface="Arial" charset="0"/>
              </a:rPr>
            </a:br>
            <a:r>
              <a:rPr lang="en-US">
                <a:solidFill>
                  <a:srgbClr val="C00000"/>
                </a:solidFill>
                <a:latin typeface="Arial" charset="0"/>
              </a:rPr>
              <a:t>				(Protection)</a:t>
            </a:r>
            <a:endParaRPr lang="en-GB">
              <a:solidFill>
                <a:srgbClr val="C00000"/>
              </a:solidFill>
              <a:latin typeface="Arial" charset="0"/>
            </a:endParaRPr>
          </a:p>
        </p:txBody>
      </p:sp>
      <p:sp>
        <p:nvSpPr>
          <p:cNvPr id="134147" name="Text Box 4"/>
          <p:cNvSpPr txBox="1">
            <a:spLocks noChangeArrowheads="1"/>
          </p:cNvSpPr>
          <p:nvPr/>
        </p:nvSpPr>
        <p:spPr bwMode="auto">
          <a:xfrm>
            <a:off x="1219200" y="3352800"/>
            <a:ext cx="7543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2800">
                <a:latin typeface="Calibri" charset="0"/>
              </a:rPr>
              <a:t>Antibody, Anti-HBs &gt; 10 IU/L, </a:t>
            </a:r>
          </a:p>
          <a:p>
            <a:pPr eaLnBrk="1" hangingPunct="1">
              <a:spcBef>
                <a:spcPct val="50000"/>
              </a:spcBef>
            </a:pPr>
            <a:r>
              <a:rPr lang="en-GB" sz="2800">
                <a:latin typeface="Calibri" charset="0"/>
              </a:rPr>
              <a:t>	             better &gt;100 IU/L</a:t>
            </a:r>
          </a:p>
          <a:p>
            <a:pPr eaLnBrk="1" hangingPunct="1">
              <a:spcBef>
                <a:spcPct val="50000"/>
              </a:spcBef>
            </a:pPr>
            <a:r>
              <a:rPr lang="en-GB" sz="2800">
                <a:latin typeface="Calibri" charset="0"/>
              </a:rPr>
              <a:t>Non-response in doctors = 7%</a:t>
            </a:r>
          </a:p>
          <a:p>
            <a:pPr eaLnBrk="1" hangingPunct="1">
              <a:spcBef>
                <a:spcPct val="50000"/>
              </a:spcBef>
            </a:pPr>
            <a:endParaRPr lang="en-GB" sz="2800">
              <a:latin typeface="Calibri" charset="0"/>
            </a:endParaRPr>
          </a:p>
          <a:p>
            <a:pPr eaLnBrk="1" hangingPunct="1">
              <a:spcBef>
                <a:spcPct val="50000"/>
              </a:spcBef>
            </a:pPr>
            <a:r>
              <a:rPr lang="en-GB" sz="2800">
                <a:latin typeface="Calibri" charset="0"/>
              </a:rPr>
              <a:t>                   HEPATITIS B IS DECREASING </a:t>
            </a:r>
          </a:p>
        </p:txBody>
      </p:sp>
      <p:pic>
        <p:nvPicPr>
          <p:cNvPr id="134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32407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333872" y="593467"/>
            <a:ext cx="69105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COUNSELING AND PREVENTION OF TRANSMISSION</a:t>
            </a:r>
            <a:r>
              <a:rPr lang="en-US" sz="2400" b="1" dirty="0">
                <a:solidFill>
                  <a:srgbClr val="C00000"/>
                </a:solidFill>
                <a:latin typeface="Arial" pitchFamily="34" charset="0"/>
                <a:ea typeface="PMingLiU" pitchFamily="18" charset="-120"/>
                <a:cs typeface="Arial" pitchFamily="34" charset="0"/>
              </a:rPr>
              <a:t> </a:t>
            </a:r>
            <a:r>
              <a:rPr kumimoji="0" lang="en-US" sz="24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OF HBV     </a:t>
            </a:r>
            <a:r>
              <a:rPr kumimoji="0" lang="en-US" sz="2000" b="1" i="0" u="none" strike="noStrike" cap="none" normalizeH="0" baseline="0" dirty="0" smtClean="0">
                <a:ln>
                  <a:noFill/>
                </a:ln>
                <a:solidFill>
                  <a:srgbClr val="C00000"/>
                </a:solidFill>
                <a:effectLst/>
                <a:latin typeface="Arial" pitchFamily="34" charset="0"/>
                <a:ea typeface="PMingLiU" pitchFamily="18" charset="-120"/>
                <a:cs typeface="Arial" pitchFamily="34" charset="0"/>
              </a:rPr>
              <a:t> </a:t>
            </a:r>
            <a:r>
              <a:rPr kumimoji="0" lang="en-US" sz="2000" b="1" i="1" u="none" strike="noStrike" cap="none" normalizeH="0" baseline="0" dirty="0" smtClean="0">
                <a:ln>
                  <a:noFill/>
                </a:ln>
                <a:solidFill>
                  <a:srgbClr val="C00000"/>
                </a:solidFill>
                <a:effectLst/>
                <a:latin typeface="Arial" pitchFamily="34" charset="0"/>
                <a:ea typeface="PMingLiU" pitchFamily="18" charset="-120"/>
                <a:cs typeface="Arial" pitchFamily="34" charset="0"/>
              </a:rPr>
              <a:t> </a:t>
            </a:r>
            <a:endParaRPr kumimoji="0" lang="en-US" sz="3200" b="0" i="1" u="none" strike="noStrike" cap="none" normalizeH="0" baseline="0" dirty="0" smtClean="0">
              <a:ln>
                <a:noFill/>
              </a:ln>
              <a:solidFill>
                <a:srgbClr val="C00000"/>
              </a:solidFill>
              <a:effectLst/>
              <a:latin typeface="Arial" pitchFamily="34" charset="0"/>
              <a:cs typeface="Arial" pitchFamily="34" charset="0"/>
            </a:endParaRPr>
          </a:p>
        </p:txBody>
      </p:sp>
      <p:sp>
        <p:nvSpPr>
          <p:cNvPr id="20482" name="Rectangle 2"/>
          <p:cNvSpPr>
            <a:spLocks noChangeArrowheads="1"/>
          </p:cNvSpPr>
          <p:nvPr/>
        </p:nvSpPr>
        <p:spPr bwMode="auto">
          <a:xfrm>
            <a:off x="971600" y="2005004"/>
            <a:ext cx="7291004" cy="28982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endParaRPr lang="en-US" altLang="zh-TW" sz="2400" dirty="0" smtClean="0">
              <a:latin typeface="Times New Roman" pitchFamily="18" charset="0"/>
              <a:ea typeface="PMingLiU" pitchFamily="18" charset="-120"/>
              <a:cs typeface="Times New Roman" pitchFamily="18" charset="0"/>
            </a:endParaRPr>
          </a:p>
          <a:p>
            <a:pPr marL="0" marR="0" lvl="0" indent="0" algn="l" defTabSz="914400" rtl="0" eaLnBrk="0" fontAlgn="base" latinLnBrk="0" hangingPunct="0">
              <a:spcBef>
                <a:spcPct val="0"/>
              </a:spcBef>
              <a:spcAft>
                <a:spcPct val="0"/>
              </a:spcAft>
              <a:buClrTx/>
              <a:buSzTx/>
              <a:buFontTx/>
              <a:buNone/>
              <a:tabLst/>
            </a:pPr>
            <a:r>
              <a:rPr lang="en-US" altLang="zh-TW" sz="3200" dirty="0" smtClean="0">
                <a:latin typeface="Times New Roman" pitchFamily="18" charset="0"/>
                <a:ea typeface="PMingLiU" pitchFamily="18" charset="-120"/>
                <a:cs typeface="Times New Roman" pitchFamily="18" charset="0"/>
              </a:rPr>
              <a:t>Chronic HBV Infected subjects </a:t>
            </a:r>
            <a:r>
              <a:rPr lang="en-US" altLang="zh-TW" sz="3200" i="1" dirty="0" smtClean="0">
                <a:latin typeface="Times New Roman" pitchFamily="18" charset="0"/>
                <a:ea typeface="PMingLiU" pitchFamily="18" charset="-120"/>
                <a:cs typeface="Times New Roman" pitchFamily="18" charset="0"/>
              </a:rPr>
              <a:t>should not be discriminated and stigmatized. </a:t>
            </a:r>
          </a:p>
          <a:p>
            <a:pPr marL="0" marR="0" lvl="0" indent="0" algn="l" defTabSz="914400" rtl="0" eaLnBrk="0" fontAlgn="base" latinLnBrk="0" hangingPunct="0">
              <a:spcBef>
                <a:spcPct val="0"/>
              </a:spcBef>
              <a:spcAft>
                <a:spcPct val="0"/>
              </a:spcAft>
              <a:buClrTx/>
              <a:buSzTx/>
              <a:buFontTx/>
              <a:buNone/>
              <a:tabLst/>
            </a:pPr>
            <a:endParaRPr lang="en-US" altLang="zh-TW" sz="3200" i="1" dirty="0">
              <a:latin typeface="Times New Roman" pitchFamily="18" charset="0"/>
              <a:ea typeface="PMingLiU" pitchFamily="18" charset="-12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zh-TW" sz="4400" b="0" i="0" u="none" strike="noStrike" cap="none" normalizeH="0" baseline="0" dirty="0" smtClean="0">
              <a:ln>
                <a:noFill/>
              </a:ln>
              <a:effectLst/>
              <a:latin typeface="Times New Roman" pitchFamily="18" charset="0"/>
              <a:cs typeface="Times New Roman" pitchFamily="18" charset="0"/>
            </a:endParaRPr>
          </a:p>
        </p:txBody>
      </p:sp>
      <p:pic>
        <p:nvPicPr>
          <p:cNvPr id="6" name="Picture 4" descr="APASL Logo.GIF"/>
          <p:cNvPicPr>
            <a:picLocks noChangeAspect="1"/>
          </p:cNvPicPr>
          <p:nvPr/>
        </p:nvPicPr>
        <p:blipFill>
          <a:blip r:embed="rId2" cstate="print"/>
          <a:srcRect/>
          <a:stretch>
            <a:fillRect/>
          </a:stretch>
        </p:blipFill>
        <p:spPr bwMode="auto">
          <a:xfrm>
            <a:off x="0" y="0"/>
            <a:ext cx="601980" cy="609600"/>
          </a:xfrm>
          <a:prstGeom prst="rect">
            <a:avLst/>
          </a:prstGeom>
          <a:noFill/>
          <a:ln w="9525">
            <a:noFill/>
            <a:miter lim="800000"/>
            <a:headEnd/>
            <a:tailEnd/>
          </a:ln>
        </p:spPr>
      </p:pic>
      <p:pic>
        <p:nvPicPr>
          <p:cNvPr id="7"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165304"/>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22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58925" y="-76200"/>
            <a:ext cx="8229600" cy="1143000"/>
          </a:xfrm>
        </p:spPr>
        <p:txBody>
          <a:bodyPr/>
          <a:lstStyle/>
          <a:p>
            <a:pPr eaLnBrk="1" hangingPunct="1"/>
            <a:r>
              <a:rPr lang="en-GB" sz="2800" b="1" dirty="0">
                <a:solidFill>
                  <a:srgbClr val="C00000"/>
                </a:solidFill>
                <a:latin typeface="Times New Roman" charset="0"/>
              </a:rPr>
              <a:t>Carry Home Messages:</a:t>
            </a:r>
            <a:br>
              <a:rPr lang="en-GB" sz="2800" b="1" dirty="0">
                <a:solidFill>
                  <a:srgbClr val="C00000"/>
                </a:solidFill>
                <a:latin typeface="Times New Roman" charset="0"/>
              </a:rPr>
            </a:br>
            <a:r>
              <a:rPr lang="en-GB" sz="2800" b="1" dirty="0">
                <a:solidFill>
                  <a:srgbClr val="C00000"/>
                </a:solidFill>
                <a:latin typeface="Times New Roman" charset="0"/>
              </a:rPr>
              <a:t>HBV Therapy </a:t>
            </a:r>
            <a:r>
              <a:rPr lang="en-GB" sz="2800" b="1" dirty="0" smtClean="0">
                <a:solidFill>
                  <a:srgbClr val="C00000"/>
                </a:solidFill>
                <a:latin typeface="Times New Roman" charset="0"/>
              </a:rPr>
              <a:t>2016</a:t>
            </a:r>
            <a:endParaRPr lang="en-GB" sz="2800" b="1" i="1" dirty="0">
              <a:solidFill>
                <a:schemeClr val="tx1"/>
              </a:solidFill>
              <a:latin typeface="Times New Roman" charset="0"/>
            </a:endParaRPr>
          </a:p>
        </p:txBody>
      </p:sp>
      <p:sp>
        <p:nvSpPr>
          <p:cNvPr id="132099" name="Rectangle 3"/>
          <p:cNvSpPr>
            <a:spLocks noGrp="1" noChangeArrowheads="1"/>
          </p:cNvSpPr>
          <p:nvPr>
            <p:ph type="body" idx="1"/>
          </p:nvPr>
        </p:nvSpPr>
        <p:spPr>
          <a:xfrm>
            <a:off x="827584" y="1628800"/>
            <a:ext cx="8229600" cy="3733800"/>
          </a:xfrm>
        </p:spPr>
        <p:txBody>
          <a:bodyPr/>
          <a:lstStyle/>
          <a:p>
            <a:pPr eaLnBrk="1" hangingPunct="1">
              <a:spcAft>
                <a:spcPct val="35000"/>
              </a:spcAft>
            </a:pPr>
            <a:endParaRPr lang="en-GB" sz="2800" b="1" dirty="0">
              <a:latin typeface="Times New Roman" charset="0"/>
            </a:endParaRPr>
          </a:p>
          <a:p>
            <a:pPr eaLnBrk="1" hangingPunct="1">
              <a:spcAft>
                <a:spcPct val="35000"/>
              </a:spcAft>
            </a:pPr>
            <a:endParaRPr lang="en-GB" sz="2800" b="1" dirty="0">
              <a:latin typeface="Times New Roman" charset="0"/>
            </a:endParaRPr>
          </a:p>
        </p:txBody>
      </p:sp>
      <p:pic>
        <p:nvPicPr>
          <p:cNvPr id="132100" name="Picture 11" descr="ilb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150" y="6248400"/>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4"/>
          <p:cNvSpPr txBox="1">
            <a:spLocks noChangeArrowheads="1"/>
          </p:cNvSpPr>
          <p:nvPr/>
        </p:nvSpPr>
        <p:spPr bwMode="auto">
          <a:xfrm>
            <a:off x="2195736" y="1772816"/>
            <a:ext cx="702027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ts val="3363"/>
              </a:lnSpc>
              <a:buFont typeface="Arial" charset="0"/>
              <a:buChar char="•"/>
            </a:pPr>
            <a:r>
              <a:rPr lang="en-GB" b="1" dirty="0" smtClean="0">
                <a:solidFill>
                  <a:srgbClr val="000000"/>
                </a:solidFill>
              </a:rPr>
              <a:t> </a:t>
            </a:r>
            <a:r>
              <a:rPr lang="en-GB" dirty="0" smtClean="0">
                <a:solidFill>
                  <a:srgbClr val="000000"/>
                </a:solidFill>
              </a:rPr>
              <a:t>Screen Family members</a:t>
            </a:r>
          </a:p>
          <a:p>
            <a:pPr eaLnBrk="1" hangingPunct="1">
              <a:lnSpc>
                <a:spcPts val="3363"/>
              </a:lnSpc>
              <a:buFont typeface="Arial" charset="0"/>
              <a:buChar char="•"/>
            </a:pPr>
            <a:r>
              <a:rPr lang="en-GB" dirty="0" smtClean="0">
                <a:solidFill>
                  <a:srgbClr val="000000"/>
                </a:solidFill>
              </a:rPr>
              <a:t> Carrier -  X, </a:t>
            </a:r>
            <a:r>
              <a:rPr lang="en-GB" dirty="0" smtClean="0">
                <a:solidFill>
                  <a:srgbClr val="000000"/>
                </a:solidFill>
              </a:rPr>
              <a:t>Chronic </a:t>
            </a:r>
            <a:r>
              <a:rPr lang="en-GB" dirty="0" smtClean="0">
                <a:solidFill>
                  <a:srgbClr val="000000"/>
                </a:solidFill>
              </a:rPr>
              <a:t>HBV Infection, IDAHS –           	</a:t>
            </a:r>
            <a:r>
              <a:rPr lang="en-GB" sz="1800" dirty="0" smtClean="0">
                <a:solidFill>
                  <a:srgbClr val="000000"/>
                </a:solidFill>
              </a:rPr>
              <a:t>Incidentally Detected Asymptomatic </a:t>
            </a:r>
            <a:r>
              <a:rPr lang="en-GB" sz="1800" dirty="0" err="1" smtClean="0">
                <a:solidFill>
                  <a:srgbClr val="000000"/>
                </a:solidFill>
              </a:rPr>
              <a:t>HBsAg</a:t>
            </a:r>
            <a:r>
              <a:rPr lang="en-GB" sz="1800" dirty="0" smtClean="0">
                <a:solidFill>
                  <a:srgbClr val="000000"/>
                </a:solidFill>
              </a:rPr>
              <a:t> Positive Subject</a:t>
            </a:r>
          </a:p>
          <a:p>
            <a:pPr eaLnBrk="1" hangingPunct="1">
              <a:lnSpc>
                <a:spcPts val="3363"/>
              </a:lnSpc>
              <a:buFont typeface="Arial" charset="0"/>
              <a:buChar char="•"/>
            </a:pPr>
            <a:r>
              <a:rPr lang="en-GB" dirty="0" smtClean="0">
                <a:solidFill>
                  <a:srgbClr val="000000"/>
                </a:solidFill>
              </a:rPr>
              <a:t>  </a:t>
            </a:r>
            <a:r>
              <a:rPr lang="en-GB" b="1" dirty="0" smtClean="0">
                <a:solidFill>
                  <a:srgbClr val="000000"/>
                </a:solidFill>
              </a:rPr>
              <a:t>Whom</a:t>
            </a:r>
            <a:r>
              <a:rPr lang="en-GB" dirty="0" smtClean="0">
                <a:solidFill>
                  <a:srgbClr val="000000"/>
                </a:solidFill>
              </a:rPr>
              <a:t>: </a:t>
            </a:r>
            <a:r>
              <a:rPr lang="en-US" dirty="0">
                <a:latin typeface="ＭＳ ゴシック"/>
                <a:ea typeface="ＭＳ ゴシック"/>
                <a:cs typeface="ＭＳ ゴシック"/>
              </a:rPr>
              <a:t>≥</a:t>
            </a:r>
            <a:r>
              <a:rPr lang="en-GB" dirty="0" smtClean="0">
                <a:solidFill>
                  <a:srgbClr val="000000"/>
                </a:solidFill>
              </a:rPr>
              <a:t>F2,  LSM &gt;8, cirrhosis</a:t>
            </a:r>
            <a:endParaRPr lang="en-GB" dirty="0">
              <a:solidFill>
                <a:srgbClr val="000000"/>
              </a:solidFill>
            </a:endParaRPr>
          </a:p>
          <a:p>
            <a:pPr eaLnBrk="1" hangingPunct="1">
              <a:lnSpc>
                <a:spcPts val="3363"/>
              </a:lnSpc>
              <a:buFont typeface="Times" charset="0"/>
              <a:buChar char="•"/>
            </a:pPr>
            <a:r>
              <a:rPr lang="en-GB" dirty="0">
                <a:solidFill>
                  <a:srgbClr val="000000"/>
                </a:solidFill>
              </a:rPr>
              <a:t>  ALT </a:t>
            </a:r>
            <a:r>
              <a:rPr lang="en-GB" dirty="0" smtClean="0">
                <a:solidFill>
                  <a:srgbClr val="000000"/>
                </a:solidFill>
              </a:rPr>
              <a:t>&gt;48 </a:t>
            </a:r>
            <a:r>
              <a:rPr lang="en-GB" dirty="0">
                <a:solidFill>
                  <a:srgbClr val="000000"/>
                </a:solidFill>
              </a:rPr>
              <a:t>IU/ml, </a:t>
            </a:r>
            <a:r>
              <a:rPr lang="en-GB" dirty="0" smtClean="0">
                <a:solidFill>
                  <a:srgbClr val="000000"/>
                </a:solidFill>
              </a:rPr>
              <a:t>Monitor 4-6 mo. </a:t>
            </a:r>
          </a:p>
          <a:p>
            <a:pPr eaLnBrk="1" hangingPunct="1">
              <a:lnSpc>
                <a:spcPts val="3363"/>
              </a:lnSpc>
              <a:buFont typeface="Times" charset="0"/>
              <a:buChar char="•"/>
            </a:pPr>
            <a:r>
              <a:rPr lang="en-GB" dirty="0">
                <a:solidFill>
                  <a:srgbClr val="000000"/>
                </a:solidFill>
              </a:rPr>
              <a:t> </a:t>
            </a:r>
            <a:r>
              <a:rPr lang="en-GB" dirty="0" smtClean="0">
                <a:solidFill>
                  <a:srgbClr val="000000"/>
                </a:solidFill>
              </a:rPr>
              <a:t> </a:t>
            </a:r>
            <a:r>
              <a:rPr lang="en-GB" dirty="0">
                <a:solidFill>
                  <a:srgbClr val="000000"/>
                </a:solidFill>
              </a:rPr>
              <a:t>Reactivation vs. AVH B, High </a:t>
            </a:r>
            <a:r>
              <a:rPr lang="en-GB" dirty="0" smtClean="0">
                <a:solidFill>
                  <a:srgbClr val="000000"/>
                </a:solidFill>
              </a:rPr>
              <a:t>DNA </a:t>
            </a:r>
          </a:p>
          <a:p>
            <a:pPr eaLnBrk="1" hangingPunct="1">
              <a:lnSpc>
                <a:spcPts val="3363"/>
              </a:lnSpc>
              <a:buFont typeface="Times" charset="0"/>
              <a:buChar char="•"/>
            </a:pPr>
            <a:r>
              <a:rPr lang="en-GB" b="1" dirty="0">
                <a:solidFill>
                  <a:srgbClr val="000000"/>
                </a:solidFill>
              </a:rPr>
              <a:t> </a:t>
            </a:r>
            <a:r>
              <a:rPr lang="en-GB" b="1" dirty="0" smtClean="0">
                <a:solidFill>
                  <a:srgbClr val="000000"/>
                </a:solidFill>
              </a:rPr>
              <a:t>What</a:t>
            </a:r>
            <a:r>
              <a:rPr lang="en-GB" dirty="0" smtClean="0">
                <a:solidFill>
                  <a:srgbClr val="000000"/>
                </a:solidFill>
              </a:rPr>
              <a:t>: </a:t>
            </a:r>
            <a:r>
              <a:rPr lang="en-GB" dirty="0" err="1" smtClean="0">
                <a:solidFill>
                  <a:srgbClr val="000000"/>
                </a:solidFill>
              </a:rPr>
              <a:t>Tenofovir</a:t>
            </a:r>
            <a:r>
              <a:rPr lang="en-GB" dirty="0" smtClean="0">
                <a:solidFill>
                  <a:srgbClr val="000000"/>
                </a:solidFill>
              </a:rPr>
              <a:t>, </a:t>
            </a:r>
            <a:r>
              <a:rPr lang="en-GB" dirty="0" err="1" smtClean="0">
                <a:solidFill>
                  <a:srgbClr val="000000"/>
                </a:solidFill>
              </a:rPr>
              <a:t>entecavir</a:t>
            </a:r>
            <a:r>
              <a:rPr lang="en-GB" dirty="0" smtClean="0">
                <a:solidFill>
                  <a:srgbClr val="000000"/>
                </a:solidFill>
              </a:rPr>
              <a:t>, Peg IFN </a:t>
            </a:r>
          </a:p>
          <a:p>
            <a:pPr eaLnBrk="1" hangingPunct="1">
              <a:lnSpc>
                <a:spcPts val="3363"/>
              </a:lnSpc>
              <a:buFont typeface="Times" charset="0"/>
              <a:buChar char="•"/>
            </a:pPr>
            <a:r>
              <a:rPr lang="en-GB" dirty="0">
                <a:solidFill>
                  <a:srgbClr val="000000"/>
                </a:solidFill>
              </a:rPr>
              <a:t> </a:t>
            </a:r>
            <a:r>
              <a:rPr lang="en-GB" dirty="0" smtClean="0">
                <a:solidFill>
                  <a:srgbClr val="000000"/>
                </a:solidFill>
              </a:rPr>
              <a:t> On Rx, Monitor </a:t>
            </a:r>
            <a:r>
              <a:rPr lang="en-GB" dirty="0">
                <a:solidFill>
                  <a:srgbClr val="000000"/>
                </a:solidFill>
              </a:rPr>
              <a:t>DNA, then </a:t>
            </a:r>
            <a:r>
              <a:rPr lang="en-GB" dirty="0" err="1" smtClean="0">
                <a:solidFill>
                  <a:srgbClr val="000000"/>
                </a:solidFill>
              </a:rPr>
              <a:t>qHBsAg</a:t>
            </a:r>
            <a:r>
              <a:rPr lang="en-GB" dirty="0">
                <a:solidFill>
                  <a:srgbClr val="000000"/>
                </a:solidFill>
              </a:rPr>
              <a:t>,</a:t>
            </a:r>
            <a:r>
              <a:rPr lang="en-GB" dirty="0" smtClean="0">
                <a:solidFill>
                  <a:srgbClr val="000000"/>
                </a:solidFill>
              </a:rPr>
              <a:t> </a:t>
            </a:r>
            <a:endParaRPr lang="en-GB" dirty="0">
              <a:solidFill>
                <a:srgbClr val="000000"/>
              </a:solidFill>
            </a:endParaRPr>
          </a:p>
          <a:p>
            <a:pPr eaLnBrk="1" hangingPunct="1">
              <a:lnSpc>
                <a:spcPts val="3363"/>
              </a:lnSpc>
              <a:buFont typeface="Times" charset="0"/>
              <a:buChar char="•"/>
            </a:pPr>
            <a:r>
              <a:rPr lang="en-GB" i="1" dirty="0" smtClean="0">
                <a:solidFill>
                  <a:srgbClr val="000000"/>
                </a:solidFill>
              </a:rPr>
              <a:t>  Convert </a:t>
            </a:r>
            <a:r>
              <a:rPr lang="en-GB" i="1" dirty="0">
                <a:solidFill>
                  <a:srgbClr val="000000"/>
                </a:solidFill>
              </a:rPr>
              <a:t>Chronic to Acute HBV</a:t>
            </a:r>
          </a:p>
          <a:p>
            <a:pPr eaLnBrk="1" hangingPunct="1">
              <a:lnSpc>
                <a:spcPts val="3363"/>
              </a:lnSpc>
              <a:buFont typeface="Arial" charset="0"/>
              <a:buChar char="•"/>
            </a:pPr>
            <a:r>
              <a:rPr lang="en-GB" dirty="0" smtClean="0">
                <a:solidFill>
                  <a:srgbClr val="000000"/>
                </a:solidFill>
              </a:rPr>
              <a:t>  Viral </a:t>
            </a:r>
            <a:r>
              <a:rPr lang="en-GB" dirty="0">
                <a:solidFill>
                  <a:srgbClr val="000000"/>
                </a:solidFill>
              </a:rPr>
              <a:t>load ↓ - immune  restoration,  </a:t>
            </a:r>
            <a:r>
              <a:rPr lang="en-GB" dirty="0" smtClean="0">
                <a:solidFill>
                  <a:srgbClr val="000000"/>
                </a:solidFill>
              </a:rPr>
              <a:t>Sequential  Rx</a:t>
            </a:r>
          </a:p>
          <a:p>
            <a:pPr eaLnBrk="1" hangingPunct="1">
              <a:lnSpc>
                <a:spcPts val="3363"/>
              </a:lnSpc>
              <a:buFont typeface="Arial" charset="0"/>
              <a:buChar char="•"/>
            </a:pPr>
            <a:r>
              <a:rPr lang="en-GB" dirty="0" smtClean="0">
                <a:solidFill>
                  <a:srgbClr val="000000"/>
                </a:solidFill>
              </a:rPr>
              <a:t> Stop : 3 </a:t>
            </a:r>
            <a:r>
              <a:rPr lang="en-GB" dirty="0" err="1" smtClean="0">
                <a:solidFill>
                  <a:srgbClr val="000000"/>
                </a:solidFill>
              </a:rPr>
              <a:t>yr</a:t>
            </a:r>
            <a:r>
              <a:rPr lang="en-GB" dirty="0" smtClean="0">
                <a:solidFill>
                  <a:srgbClr val="000000"/>
                </a:solidFill>
              </a:rPr>
              <a:t> after </a:t>
            </a:r>
            <a:r>
              <a:rPr lang="en-GB" dirty="0" err="1" smtClean="0">
                <a:solidFill>
                  <a:srgbClr val="000000"/>
                </a:solidFill>
              </a:rPr>
              <a:t>eAb</a:t>
            </a:r>
            <a:r>
              <a:rPr lang="en-GB" dirty="0" smtClean="0">
                <a:solidFill>
                  <a:srgbClr val="000000"/>
                </a:solidFill>
              </a:rPr>
              <a:t>, and e-</a:t>
            </a:r>
            <a:r>
              <a:rPr lang="en-GB" dirty="0" err="1" smtClean="0">
                <a:solidFill>
                  <a:srgbClr val="000000"/>
                </a:solidFill>
              </a:rPr>
              <a:t>ve</a:t>
            </a:r>
            <a:r>
              <a:rPr lang="en-GB" dirty="0" smtClean="0">
                <a:solidFill>
                  <a:srgbClr val="000000"/>
                </a:solidFill>
              </a:rPr>
              <a:t>, after </a:t>
            </a:r>
            <a:r>
              <a:rPr lang="en-GB" dirty="0" err="1" smtClean="0">
                <a:solidFill>
                  <a:srgbClr val="000000"/>
                </a:solidFill>
              </a:rPr>
              <a:t>HBsAg</a:t>
            </a:r>
            <a:r>
              <a:rPr lang="en-GB" dirty="0" smtClean="0">
                <a:solidFill>
                  <a:srgbClr val="000000"/>
                </a:solidFill>
              </a:rPr>
              <a:t> loss</a:t>
            </a:r>
            <a:endParaRPr lang="en-US" dirty="0">
              <a:solidFill>
                <a:srgbClr val="000000"/>
              </a:solidFill>
            </a:endParaRPr>
          </a:p>
        </p:txBody>
      </p:sp>
      <p:sp>
        <p:nvSpPr>
          <p:cNvPr id="132102" name="Rectangle 2"/>
          <p:cNvSpPr>
            <a:spLocks noChangeArrowheads="1"/>
          </p:cNvSpPr>
          <p:nvPr/>
        </p:nvSpPr>
        <p:spPr bwMode="auto">
          <a:xfrm>
            <a:off x="0" y="0"/>
            <a:ext cx="2209800" cy="3352800"/>
          </a:xfrm>
          <a:prstGeom prst="rect">
            <a:avLst/>
          </a:prstGeom>
          <a:solidFill>
            <a:srgbClr val="CC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tLang="zh-CN" sz="2800">
              <a:solidFill>
                <a:srgbClr val="000000"/>
              </a:solidFill>
              <a:ea typeface="SimSun" charset="0"/>
              <a:cs typeface="SimSun" charset="0"/>
            </a:endParaRPr>
          </a:p>
        </p:txBody>
      </p:sp>
      <p:sp>
        <p:nvSpPr>
          <p:cNvPr id="132103" name="Rectangle 23"/>
          <p:cNvSpPr>
            <a:spLocks noChangeArrowheads="1"/>
          </p:cNvSpPr>
          <p:nvPr/>
        </p:nvSpPr>
        <p:spPr bwMode="auto">
          <a:xfrm>
            <a:off x="228600" y="228600"/>
            <a:ext cx="2209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800"/>
              </a:lnSpc>
              <a:spcBef>
                <a:spcPct val="50000"/>
              </a:spcBef>
            </a:pPr>
            <a:r>
              <a:rPr lang="en-US" altLang="zh-CN" sz="3200" b="1">
                <a:solidFill>
                  <a:srgbClr val="FFFFFF"/>
                </a:solidFill>
                <a:ea typeface="SimSun" charset="0"/>
                <a:cs typeface="SimSun" charset="0"/>
              </a:rPr>
              <a:t>ILBS</a:t>
            </a:r>
          </a:p>
        </p:txBody>
      </p:sp>
      <p:pic>
        <p:nvPicPr>
          <p:cNvPr id="132104" name="Picture 5" descr="ILB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90600"/>
            <a:ext cx="990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11318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6" name="TextBox 9"/>
          <p:cNvSpPr txBox="1">
            <a:spLocks noChangeArrowheads="1"/>
          </p:cNvSpPr>
          <p:nvPr/>
        </p:nvSpPr>
        <p:spPr bwMode="auto">
          <a:xfrm>
            <a:off x="304800" y="2209800"/>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smtClean="0">
                <a:solidFill>
                  <a:srgbClr val="000090"/>
                </a:solidFill>
              </a:rPr>
              <a:t>APASL</a:t>
            </a:r>
          </a:p>
          <a:p>
            <a:pPr eaLnBrk="1" hangingPunct="1"/>
            <a:r>
              <a:rPr lang="en-US" sz="1600" b="1" dirty="0" smtClean="0">
                <a:solidFill>
                  <a:srgbClr val="000090"/>
                </a:solidFill>
              </a:rPr>
              <a:t>15-18 March, 2018</a:t>
            </a:r>
            <a:endParaRPr lang="en-US" sz="1600" b="1" dirty="0">
              <a:solidFill>
                <a:srgbClr val="000090"/>
              </a:solidFill>
            </a:endParaRPr>
          </a:p>
        </p:txBody>
      </p:sp>
      <p:sp>
        <p:nvSpPr>
          <p:cNvPr id="132107" name="Rectangle 10"/>
          <p:cNvSpPr>
            <a:spLocks noChangeArrowheads="1"/>
          </p:cNvSpPr>
          <p:nvPr/>
        </p:nvSpPr>
        <p:spPr bwMode="auto">
          <a:xfrm>
            <a:off x="179512" y="3573016"/>
            <a:ext cx="178111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b="1" dirty="0">
                <a:solidFill>
                  <a:srgbClr val="000000"/>
                </a:solidFill>
                <a:cs typeface="ＭＳ Ｐゴシック" charset="0"/>
                <a:hlinkClick r:id="rId6"/>
              </a:rPr>
              <a:t>shivsarin@</a:t>
            </a:r>
            <a:r>
              <a:rPr lang="en-US" altLang="ja-JP" sz="1400" b="1" dirty="0" smtClean="0">
                <a:solidFill>
                  <a:srgbClr val="000000"/>
                </a:solidFill>
                <a:cs typeface="ＭＳ Ｐゴシック" charset="0"/>
                <a:hlinkClick r:id="rId6"/>
              </a:rPr>
              <a:t>gmail.com</a:t>
            </a:r>
            <a:endParaRPr lang="en-US" altLang="ja-JP" sz="1400" b="1" dirty="0">
              <a:solidFill>
                <a:srgbClr val="000000"/>
              </a:solidFill>
              <a:cs typeface="ＭＳ Ｐゴシック" charset="0"/>
            </a:endParaRPr>
          </a:p>
          <a:p>
            <a:endParaRPr lang="en-US" sz="1800" dirty="0">
              <a:solidFill>
                <a:srgbClr val="000000"/>
              </a:solidFill>
            </a:endParaRPr>
          </a:p>
        </p:txBody>
      </p:sp>
    </p:spTree>
    <p:extLst>
      <p:ext uri="{BB962C8B-B14F-4D97-AF65-F5344CB8AC3E}">
        <p14:creationId xmlns:p14="http://schemas.microsoft.com/office/powerpoint/2010/main" val="1094410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79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0594" name="Text Box 4"/>
          <p:cNvSpPr txBox="1">
            <a:spLocks noChangeArrowheads="1"/>
          </p:cNvSpPr>
          <p:nvPr/>
        </p:nvSpPr>
        <p:spPr bwMode="auto">
          <a:xfrm>
            <a:off x="6781800" y="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400" b="1" i="1">
                <a:latin typeface="Arial" charset="0"/>
              </a:rPr>
              <a:t>Nature Reviews</a:t>
            </a:r>
          </a:p>
          <a:p>
            <a:pPr algn="ctr" eaLnBrk="1" hangingPunct="1"/>
            <a:r>
              <a:rPr lang="en-US" sz="1400" b="1" i="1">
                <a:latin typeface="Arial" charset="0"/>
              </a:rPr>
              <a:t> Immunol, 2005</a:t>
            </a:r>
          </a:p>
        </p:txBody>
      </p:sp>
      <p:sp>
        <p:nvSpPr>
          <p:cNvPr id="110595" name="Text Box 5"/>
          <p:cNvSpPr txBox="1">
            <a:spLocks noChangeArrowheads="1"/>
          </p:cNvSpPr>
          <p:nvPr/>
        </p:nvSpPr>
        <p:spPr bwMode="auto">
          <a:xfrm>
            <a:off x="0" y="60960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FFFF"/>
                </a:solidFill>
                <a:latin typeface="Arial" charset="0"/>
              </a:rPr>
              <a:t>	</a:t>
            </a:r>
          </a:p>
        </p:txBody>
      </p:sp>
      <p:sp>
        <p:nvSpPr>
          <p:cNvPr id="110596" name="Rectangle 6"/>
          <p:cNvSpPr>
            <a:spLocks noChangeArrowheads="1"/>
          </p:cNvSpPr>
          <p:nvPr/>
        </p:nvSpPr>
        <p:spPr bwMode="auto">
          <a:xfrm>
            <a:off x="6370638" y="1066801"/>
            <a:ext cx="184666"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FF00"/>
              </a:buClr>
              <a:buSzPct val="75000"/>
              <a:buFont typeface="Wingdings" charset="0"/>
              <a:buNone/>
            </a:pPr>
            <a:r>
              <a:rPr lang="en-GB">
                <a:solidFill>
                  <a:srgbClr val="66FF33"/>
                </a:solidFill>
              </a:rPr>
              <a:t>        </a:t>
            </a:r>
          </a:p>
          <a:p>
            <a:pPr>
              <a:spcBef>
                <a:spcPct val="20000"/>
              </a:spcBef>
              <a:buClr>
                <a:srgbClr val="FFFF00"/>
              </a:buClr>
              <a:buSzPct val="75000"/>
              <a:buFont typeface="Wingdings" charset="0"/>
              <a:buNone/>
            </a:pPr>
            <a:endParaRPr lang="en-GB">
              <a:solidFill>
                <a:srgbClr val="66FF33"/>
              </a:solidFill>
            </a:endParaRPr>
          </a:p>
          <a:p>
            <a:pPr>
              <a:spcBef>
                <a:spcPct val="20000"/>
              </a:spcBef>
              <a:buClr>
                <a:srgbClr val="FFFF00"/>
              </a:buClr>
              <a:buSzPct val="75000"/>
              <a:buFont typeface="Wingdings" charset="0"/>
              <a:buNone/>
            </a:pPr>
            <a:r>
              <a:rPr lang="en-GB">
                <a:solidFill>
                  <a:srgbClr val="66FF33"/>
                </a:solidFill>
              </a:rPr>
              <a:t>        </a:t>
            </a:r>
          </a:p>
        </p:txBody>
      </p:sp>
      <p:sp>
        <p:nvSpPr>
          <p:cNvPr id="110597" name="Rectangle 8"/>
          <p:cNvSpPr>
            <a:spLocks noChangeArrowheads="1"/>
          </p:cNvSpPr>
          <p:nvPr/>
        </p:nvSpPr>
        <p:spPr bwMode="auto">
          <a:xfrm>
            <a:off x="3581401" y="-50800"/>
            <a:ext cx="1916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FF00"/>
              </a:buClr>
              <a:buSzPct val="75000"/>
              <a:buFont typeface="Wingdings" charset="0"/>
              <a:buNone/>
            </a:pPr>
            <a:r>
              <a:rPr lang="en-GB" sz="3600" b="1"/>
              <a:t>Liver Cell</a:t>
            </a:r>
          </a:p>
        </p:txBody>
      </p:sp>
      <p:pic>
        <p:nvPicPr>
          <p:cNvPr id="1105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97245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63" t="1496" r="2816" b="1923"/>
          <a:stretch>
            <a:fillRect/>
          </a:stretch>
        </p:blipFill>
        <p:spPr bwMode="auto">
          <a:xfrm>
            <a:off x="2143108" y="285728"/>
            <a:ext cx="4786346" cy="6500858"/>
          </a:xfrm>
          <a:prstGeom prst="rect">
            <a:avLst/>
          </a:prstGeom>
          <a:noFill/>
          <a:ln w="9525">
            <a:noFill/>
            <a:miter lim="800000"/>
            <a:headEnd/>
            <a:tailEnd/>
          </a:ln>
          <a:effectLst/>
        </p:spPr>
      </p:pic>
    </p:spTree>
    <p:extLst>
      <p:ext uri="{BB962C8B-B14F-4D97-AF65-F5344CB8AC3E}">
        <p14:creationId xmlns:p14="http://schemas.microsoft.com/office/powerpoint/2010/main" val="39274980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79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642" name="Text Box 4"/>
          <p:cNvSpPr txBox="1">
            <a:spLocks noChangeArrowheads="1"/>
          </p:cNvSpPr>
          <p:nvPr/>
        </p:nvSpPr>
        <p:spPr bwMode="auto">
          <a:xfrm>
            <a:off x="6781800" y="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400" b="1" i="1">
                <a:latin typeface="Arial" charset="0"/>
              </a:rPr>
              <a:t>Nature Reviews</a:t>
            </a:r>
          </a:p>
          <a:p>
            <a:pPr algn="ctr" eaLnBrk="1" hangingPunct="1"/>
            <a:r>
              <a:rPr lang="en-US" sz="1400" b="1" i="1">
                <a:latin typeface="Arial" charset="0"/>
              </a:rPr>
              <a:t> Immunol, 2005</a:t>
            </a:r>
          </a:p>
        </p:txBody>
      </p:sp>
      <p:sp>
        <p:nvSpPr>
          <p:cNvPr id="112643" name="Text Box 5"/>
          <p:cNvSpPr txBox="1">
            <a:spLocks noChangeArrowheads="1"/>
          </p:cNvSpPr>
          <p:nvPr/>
        </p:nvSpPr>
        <p:spPr bwMode="auto">
          <a:xfrm>
            <a:off x="0" y="60960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FFFF"/>
                </a:solidFill>
                <a:latin typeface="Arial" charset="0"/>
              </a:rPr>
              <a:t>	</a:t>
            </a:r>
          </a:p>
        </p:txBody>
      </p:sp>
      <p:sp>
        <p:nvSpPr>
          <p:cNvPr id="112644" name="Rectangle 6"/>
          <p:cNvSpPr>
            <a:spLocks noChangeArrowheads="1"/>
          </p:cNvSpPr>
          <p:nvPr/>
        </p:nvSpPr>
        <p:spPr bwMode="auto">
          <a:xfrm>
            <a:off x="6370638" y="1066801"/>
            <a:ext cx="184666"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FF00"/>
              </a:buClr>
              <a:buSzPct val="75000"/>
              <a:buFont typeface="Wingdings" charset="0"/>
              <a:buNone/>
            </a:pPr>
            <a:r>
              <a:rPr lang="en-GB">
                <a:solidFill>
                  <a:srgbClr val="66FF33"/>
                </a:solidFill>
              </a:rPr>
              <a:t>        </a:t>
            </a:r>
          </a:p>
          <a:p>
            <a:pPr>
              <a:spcBef>
                <a:spcPct val="20000"/>
              </a:spcBef>
              <a:buClr>
                <a:srgbClr val="FFFF00"/>
              </a:buClr>
              <a:buSzPct val="75000"/>
              <a:buFont typeface="Wingdings" charset="0"/>
              <a:buNone/>
            </a:pPr>
            <a:endParaRPr lang="en-GB">
              <a:solidFill>
                <a:srgbClr val="66FF33"/>
              </a:solidFill>
            </a:endParaRPr>
          </a:p>
          <a:p>
            <a:pPr>
              <a:spcBef>
                <a:spcPct val="20000"/>
              </a:spcBef>
              <a:buClr>
                <a:srgbClr val="FFFF00"/>
              </a:buClr>
              <a:buSzPct val="75000"/>
              <a:buFont typeface="Wingdings" charset="0"/>
              <a:buNone/>
            </a:pPr>
            <a:r>
              <a:rPr lang="en-GB">
                <a:solidFill>
                  <a:srgbClr val="66FF33"/>
                </a:solidFill>
              </a:rPr>
              <a:t>        </a:t>
            </a:r>
          </a:p>
        </p:txBody>
      </p:sp>
      <p:sp>
        <p:nvSpPr>
          <p:cNvPr id="112645" name="Rectangle 8"/>
          <p:cNvSpPr>
            <a:spLocks noChangeArrowheads="1"/>
          </p:cNvSpPr>
          <p:nvPr/>
        </p:nvSpPr>
        <p:spPr bwMode="auto">
          <a:xfrm>
            <a:off x="3581401" y="-50800"/>
            <a:ext cx="1916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FF00"/>
              </a:buClr>
              <a:buSzPct val="75000"/>
              <a:buFont typeface="Wingdings" charset="0"/>
              <a:buNone/>
            </a:pPr>
            <a:r>
              <a:rPr lang="en-GB" sz="3600" b="1"/>
              <a:t>Liver Cell</a:t>
            </a:r>
          </a:p>
        </p:txBody>
      </p:sp>
      <p:sp>
        <p:nvSpPr>
          <p:cNvPr id="112646" name="Text Box 10"/>
          <p:cNvSpPr txBox="1">
            <a:spLocks noChangeArrowheads="1"/>
          </p:cNvSpPr>
          <p:nvPr/>
        </p:nvSpPr>
        <p:spPr bwMode="auto">
          <a:xfrm>
            <a:off x="1752600" y="6338888"/>
            <a:ext cx="7391400" cy="5191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2800" b="1"/>
              <a:t>Once Chronic HBV infection : Always</a:t>
            </a:r>
          </a:p>
        </p:txBody>
      </p:sp>
      <p:pic>
        <p:nvPicPr>
          <p:cNvPr id="1126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3871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inv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0" name="Line 7"/>
          <p:cNvSpPr>
            <a:spLocks noChangeShapeType="1"/>
          </p:cNvSpPr>
          <p:nvPr/>
        </p:nvSpPr>
        <p:spPr bwMode="auto">
          <a:xfrm flipH="1">
            <a:off x="5940152" y="4653137"/>
            <a:ext cx="864096" cy="1"/>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51" name="Line 9"/>
          <p:cNvSpPr>
            <a:spLocks noChangeShapeType="1"/>
          </p:cNvSpPr>
          <p:nvPr/>
        </p:nvSpPr>
        <p:spPr bwMode="auto">
          <a:xfrm flipH="1">
            <a:off x="5943600" y="2062165"/>
            <a:ext cx="725488" cy="617537"/>
          </a:xfrm>
          <a:prstGeom prst="line">
            <a:avLst/>
          </a:prstGeom>
          <a:noFill/>
          <a:ln w="38100">
            <a:solidFill>
              <a:srgbClr val="3399FF"/>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53" name="Line 11"/>
          <p:cNvSpPr>
            <a:spLocks noChangeShapeType="1"/>
          </p:cNvSpPr>
          <p:nvPr/>
        </p:nvSpPr>
        <p:spPr bwMode="auto">
          <a:xfrm flipH="1" flipV="1">
            <a:off x="2252664" y="3700465"/>
            <a:ext cx="701675" cy="793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54" name="Line 12"/>
          <p:cNvSpPr>
            <a:spLocks noChangeShapeType="1"/>
          </p:cNvSpPr>
          <p:nvPr/>
        </p:nvSpPr>
        <p:spPr bwMode="auto">
          <a:xfrm flipH="1" flipV="1">
            <a:off x="2897188" y="2225675"/>
            <a:ext cx="550862" cy="51593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55" name="Rectangle 15"/>
          <p:cNvSpPr>
            <a:spLocks noChangeArrowheads="1"/>
          </p:cNvSpPr>
          <p:nvPr/>
        </p:nvSpPr>
        <p:spPr bwMode="auto">
          <a:xfrm>
            <a:off x="770646" y="3157540"/>
            <a:ext cx="137971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800" b="1" smtClean="0">
                <a:solidFill>
                  <a:srgbClr val="47FFD1"/>
                </a:solidFill>
                <a:latin typeface="Arial" charset="0"/>
                <a:ea typeface="ＭＳ Ｐゴシック" charset="0"/>
                <a:cs typeface="ＭＳ Ｐゴシック" charset="0"/>
              </a:rPr>
              <a:t>HBsAg</a:t>
            </a:r>
            <a:endParaRPr lang="en-GB" sz="2800" smtClean="0">
              <a:solidFill>
                <a:srgbClr val="47FFD1"/>
              </a:solidFill>
              <a:latin typeface="Arial" charset="0"/>
              <a:ea typeface="ＭＳ Ｐゴシック" charset="0"/>
              <a:cs typeface="ＭＳ Ｐゴシック" charset="0"/>
            </a:endParaRPr>
          </a:p>
        </p:txBody>
      </p:sp>
      <p:sp>
        <p:nvSpPr>
          <p:cNvPr id="1448976" name="Rectangle 16"/>
          <p:cNvSpPr>
            <a:spLocks noChangeArrowheads="1"/>
          </p:cNvSpPr>
          <p:nvPr/>
        </p:nvSpPr>
        <p:spPr bwMode="auto">
          <a:xfrm>
            <a:off x="711875" y="5229201"/>
            <a:ext cx="1239185" cy="489878"/>
          </a:xfrm>
          <a:prstGeom prst="rect">
            <a:avLst/>
          </a:prstGeom>
          <a:noFill/>
          <a:ln w="9525">
            <a:noFill/>
            <a:miter lim="800000"/>
            <a:headEnd/>
            <a:tailEnd/>
          </a:ln>
          <a:effectLst/>
        </p:spPr>
        <p:txBody>
          <a:bodyPr wrap="none" lIns="90488" tIns="44450" rIns="90488" bIns="44450">
            <a:spAutoFit/>
          </a:bodyPr>
          <a:lstStyle/>
          <a:p>
            <a:pPr algn="ctr" eaLnBrk="0" fontAlgn="base" hangingPunct="0">
              <a:spcBef>
                <a:spcPct val="0"/>
              </a:spcBef>
              <a:spcAft>
                <a:spcPct val="0"/>
              </a:spcAft>
              <a:defRPr/>
            </a:pPr>
            <a:r>
              <a:rPr lang="en-GB" sz="2600" dirty="0" err="1">
                <a:solidFill>
                  <a:srgbClr val="00FFFF"/>
                </a:solidFill>
                <a:effectLst>
                  <a:outerShdw blurRad="38100" dist="38100" dir="2700000" algn="tl">
                    <a:srgbClr val="DDDDDD"/>
                  </a:outerShdw>
                </a:effectLst>
                <a:latin typeface="Arial" charset="0"/>
                <a:ea typeface="ＭＳ Ｐゴシック" charset="0"/>
                <a:cs typeface="ＭＳ Ｐゴシック" charset="0"/>
              </a:rPr>
              <a:t>HBeAg</a:t>
            </a:r>
            <a:endParaRPr lang="en-GB" sz="2600" dirty="0">
              <a:solidFill>
                <a:srgbClr val="00FFFF"/>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104457" name="Rectangle 17"/>
          <p:cNvSpPr>
            <a:spLocks noChangeArrowheads="1"/>
          </p:cNvSpPr>
          <p:nvPr/>
        </p:nvSpPr>
        <p:spPr bwMode="auto">
          <a:xfrm>
            <a:off x="6334126" y="1371600"/>
            <a:ext cx="137393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z="2200" b="1" dirty="0" smtClean="0">
                <a:solidFill>
                  <a:srgbClr val="47FFD1"/>
                </a:solidFill>
                <a:latin typeface="Arial" charset="0"/>
                <a:ea typeface="ＭＳ Ｐゴシック" charset="0"/>
                <a:cs typeface="ＭＳ Ｐゴシック" charset="0"/>
              </a:rPr>
              <a:t>Anti HBs</a:t>
            </a:r>
            <a:endParaRPr lang="en-GB" sz="2200" dirty="0" smtClean="0">
              <a:solidFill>
                <a:srgbClr val="47FFD1"/>
              </a:solidFill>
              <a:latin typeface="Arial" charset="0"/>
              <a:ea typeface="ＭＳ Ｐゴシック" charset="0"/>
              <a:cs typeface="ＭＳ Ｐゴシック" charset="0"/>
            </a:endParaRPr>
          </a:p>
        </p:txBody>
      </p:sp>
      <p:sp>
        <p:nvSpPr>
          <p:cNvPr id="1448978" name="Rectangle 18"/>
          <p:cNvSpPr>
            <a:spLocks noChangeArrowheads="1"/>
          </p:cNvSpPr>
          <p:nvPr/>
        </p:nvSpPr>
        <p:spPr bwMode="auto">
          <a:xfrm>
            <a:off x="7250925" y="2852938"/>
            <a:ext cx="1265647" cy="397545"/>
          </a:xfrm>
          <a:prstGeom prst="rect">
            <a:avLst/>
          </a:prstGeom>
          <a:noFill/>
          <a:ln w="9525">
            <a:noFill/>
            <a:miter lim="800000"/>
            <a:headEnd/>
            <a:tailEnd/>
          </a:ln>
          <a:effectLst/>
        </p:spPr>
        <p:txBody>
          <a:bodyPr wrap="none" lIns="90488" tIns="44450" rIns="90488" bIns="44450">
            <a:spAutoFit/>
          </a:bodyPr>
          <a:lstStyle/>
          <a:p>
            <a:pPr algn="ctr" eaLnBrk="0" fontAlgn="base" hangingPunct="0">
              <a:spcBef>
                <a:spcPct val="0"/>
              </a:spcBef>
              <a:spcAft>
                <a:spcPct val="0"/>
              </a:spcAft>
              <a:defRPr/>
            </a:pPr>
            <a:r>
              <a:rPr lang="en-GB" sz="2000" b="1" dirty="0">
                <a:solidFill>
                  <a:schemeClr val="accent1">
                    <a:lumMod val="60000"/>
                    <a:lumOff val="40000"/>
                  </a:schemeClr>
                </a:solidFill>
                <a:effectLst>
                  <a:outerShdw blurRad="38100" dist="38100" dir="2700000" algn="tl">
                    <a:srgbClr val="C0C0C0"/>
                  </a:outerShdw>
                </a:effectLst>
                <a:latin typeface="Arial" charset="0"/>
                <a:ea typeface="ＭＳ Ｐゴシック" charset="0"/>
                <a:cs typeface="ＭＳ Ｐゴシック" charset="0"/>
              </a:rPr>
              <a:t>Anti</a:t>
            </a:r>
            <a:r>
              <a:rPr lang="en-GB" sz="2000" dirty="0">
                <a:solidFill>
                  <a:schemeClr val="accent1">
                    <a:lumMod val="60000"/>
                    <a:lumOff val="40000"/>
                  </a:schemeClr>
                </a:solidFill>
                <a:effectLst>
                  <a:outerShdw blurRad="38100" dist="38100" dir="2700000" algn="tl">
                    <a:srgbClr val="C0C0C0"/>
                  </a:outerShdw>
                </a:effectLst>
                <a:latin typeface="Arial" charset="0"/>
                <a:ea typeface="ＭＳ Ｐゴシック" charset="0"/>
                <a:cs typeface="ＭＳ Ｐゴシック" charset="0"/>
              </a:rPr>
              <a:t> </a:t>
            </a:r>
            <a:r>
              <a:rPr lang="en-GB" sz="2000" b="1" dirty="0" err="1">
                <a:solidFill>
                  <a:schemeClr val="accent1">
                    <a:lumMod val="60000"/>
                    <a:lumOff val="40000"/>
                  </a:schemeClr>
                </a:solidFill>
                <a:effectLst>
                  <a:outerShdw blurRad="38100" dist="38100" dir="2700000" algn="tl">
                    <a:srgbClr val="C0C0C0"/>
                  </a:outerShdw>
                </a:effectLst>
                <a:latin typeface="Arial" charset="0"/>
                <a:ea typeface="ＭＳ Ｐゴシック" charset="0"/>
                <a:cs typeface="ＭＳ Ｐゴシック" charset="0"/>
              </a:rPr>
              <a:t>HBe</a:t>
            </a:r>
            <a:endParaRPr lang="en-GB" sz="2000" dirty="0">
              <a:solidFill>
                <a:schemeClr val="accent1">
                  <a:lumMod val="60000"/>
                  <a:lumOff val="40000"/>
                </a:schemeClr>
              </a:solidFill>
              <a:latin typeface="Arial" charset="0"/>
              <a:ea typeface="ＭＳ Ｐゴシック" charset="0"/>
              <a:cs typeface="ＭＳ Ｐゴシック" charset="0"/>
            </a:endParaRPr>
          </a:p>
        </p:txBody>
      </p:sp>
      <p:sp>
        <p:nvSpPr>
          <p:cNvPr id="104459" name="Rectangle 19"/>
          <p:cNvSpPr>
            <a:spLocks noChangeArrowheads="1"/>
          </p:cNvSpPr>
          <p:nvPr/>
        </p:nvSpPr>
        <p:spPr bwMode="auto">
          <a:xfrm>
            <a:off x="1436894" y="1752600"/>
            <a:ext cx="146802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200" b="1" dirty="0">
                <a:solidFill>
                  <a:srgbClr val="47FFD1"/>
                </a:solidFill>
                <a:latin typeface="Arial" charset="0"/>
                <a:ea typeface="ＭＳ Ｐゴシック" charset="0"/>
                <a:cs typeface="ＭＳ Ｐゴシック" charset="0"/>
              </a:rPr>
              <a:t>HBV DNA</a:t>
            </a:r>
            <a:endParaRPr lang="en-GB" sz="2200" dirty="0">
              <a:solidFill>
                <a:srgbClr val="47FFD1"/>
              </a:solidFill>
              <a:latin typeface="Arial" charset="0"/>
              <a:ea typeface="ＭＳ Ｐゴシック" charset="0"/>
              <a:cs typeface="ＭＳ Ｐゴシック" charset="0"/>
            </a:endParaRPr>
          </a:p>
        </p:txBody>
      </p:sp>
      <p:sp>
        <p:nvSpPr>
          <p:cNvPr id="104460" name="Line 21"/>
          <p:cNvSpPr>
            <a:spLocks noChangeShapeType="1"/>
          </p:cNvSpPr>
          <p:nvPr/>
        </p:nvSpPr>
        <p:spPr bwMode="auto">
          <a:xfrm flipH="1">
            <a:off x="2479675" y="5003800"/>
            <a:ext cx="803275" cy="630238"/>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61" name="Line 22"/>
          <p:cNvSpPr>
            <a:spLocks noChangeShapeType="1"/>
          </p:cNvSpPr>
          <p:nvPr/>
        </p:nvSpPr>
        <p:spPr bwMode="auto">
          <a:xfrm flipH="1">
            <a:off x="5943600" y="2062165"/>
            <a:ext cx="725488" cy="617537"/>
          </a:xfrm>
          <a:prstGeom prst="line">
            <a:avLst/>
          </a:prstGeom>
          <a:noFill/>
          <a:ln w="38100">
            <a:solidFill>
              <a:srgbClr val="3399FF"/>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62" name="Line 23"/>
          <p:cNvSpPr>
            <a:spLocks noChangeShapeType="1"/>
          </p:cNvSpPr>
          <p:nvPr/>
        </p:nvSpPr>
        <p:spPr bwMode="auto">
          <a:xfrm>
            <a:off x="6300192" y="3212976"/>
            <a:ext cx="584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63" name="Line 24"/>
          <p:cNvSpPr>
            <a:spLocks noChangeShapeType="1"/>
          </p:cNvSpPr>
          <p:nvPr/>
        </p:nvSpPr>
        <p:spPr bwMode="auto">
          <a:xfrm flipH="1" flipV="1">
            <a:off x="2252664" y="3700465"/>
            <a:ext cx="701675" cy="793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64" name="Line 25"/>
          <p:cNvSpPr>
            <a:spLocks noChangeShapeType="1"/>
          </p:cNvSpPr>
          <p:nvPr/>
        </p:nvSpPr>
        <p:spPr bwMode="auto">
          <a:xfrm flipH="1" flipV="1">
            <a:off x="2897188" y="2225675"/>
            <a:ext cx="550862" cy="51593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448986" name="Rectangle 26"/>
          <p:cNvSpPr>
            <a:spLocks noChangeArrowheads="1"/>
          </p:cNvSpPr>
          <p:nvPr/>
        </p:nvSpPr>
        <p:spPr bwMode="auto">
          <a:xfrm>
            <a:off x="685800" y="76200"/>
            <a:ext cx="7772400" cy="762000"/>
          </a:xfrm>
          <a:prstGeom prst="rect">
            <a:avLst/>
          </a:prstGeom>
          <a:noFill/>
          <a:ln w="9525">
            <a:noFill/>
            <a:miter lim="800000"/>
            <a:headEnd/>
            <a:tailEnd/>
          </a:ln>
          <a:effectLst>
            <a:outerShdw dist="35921" dir="2700000" algn="ctr" rotWithShape="0">
              <a:schemeClr val="tx2"/>
            </a:outerShdw>
          </a:effectLst>
        </p:spPr>
        <p:txBody>
          <a:bodyPr anchor="ctr"/>
          <a:lstStyle/>
          <a:p>
            <a:pPr algn="ctr" fontAlgn="base">
              <a:spcBef>
                <a:spcPct val="0"/>
              </a:spcBef>
              <a:spcAft>
                <a:spcPct val="0"/>
              </a:spcAft>
              <a:defRPr/>
            </a:pPr>
            <a:r>
              <a:rPr lang="en-US" altLang="en-US" sz="4000" b="1">
                <a:solidFill>
                  <a:srgbClr val="FFFF00"/>
                </a:solidFill>
                <a:latin typeface="Arial" charset="0"/>
                <a:ea typeface="ＭＳ Ｐゴシック" charset="0"/>
                <a:cs typeface="ＭＳ Ｐゴシック" charset="0"/>
              </a:rPr>
              <a:t>HEPATITIS B VIRUS</a:t>
            </a:r>
          </a:p>
        </p:txBody>
      </p:sp>
      <p:pic>
        <p:nvPicPr>
          <p:cNvPr id="104466" name="Picture 27" descr="button with chevron">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4" y="6524627"/>
            <a:ext cx="8397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7" name="Rectangle 28"/>
          <p:cNvSpPr>
            <a:spLocks noChangeArrowheads="1"/>
          </p:cNvSpPr>
          <p:nvPr/>
        </p:nvSpPr>
        <p:spPr bwMode="auto">
          <a:xfrm>
            <a:off x="6019800" y="5867402"/>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sz="2400" dirty="0" smtClean="0">
                <a:solidFill>
                  <a:srgbClr val="FFFFFF"/>
                </a:solidFill>
                <a:latin typeface="Times New Roman" charset="0"/>
                <a:ea typeface="ＭＳ Ｐゴシック" charset="0"/>
                <a:cs typeface="ＭＳ Ｐゴシック" charset="0"/>
              </a:rPr>
              <a:t>		</a:t>
            </a:r>
          </a:p>
          <a:p>
            <a:pPr fontAlgn="base">
              <a:spcBef>
                <a:spcPct val="0"/>
              </a:spcBef>
              <a:spcAft>
                <a:spcPct val="0"/>
              </a:spcAft>
            </a:pPr>
            <a:r>
              <a:rPr lang="en-GB" sz="2400" b="1" dirty="0" smtClean="0">
                <a:solidFill>
                  <a:srgbClr val="FFFFFF"/>
                </a:solidFill>
                <a:latin typeface="Times New Roman" charset="0"/>
                <a:ea typeface="ＭＳ Ｐゴシック" charset="0"/>
                <a:cs typeface="ＭＳ Ｐゴシック" charset="0"/>
              </a:rPr>
              <a:t>SGPT  - I</a:t>
            </a:r>
            <a:r>
              <a:rPr lang="en-GB" sz="2400" b="1" dirty="0" smtClean="0">
                <a:solidFill>
                  <a:srgbClr val="FFFFFF"/>
                </a:solidFill>
                <a:latin typeface="Times New Roman" charset="0"/>
                <a:ea typeface="ＭＳ Ｐゴシック" charset="0"/>
                <a:cs typeface="ＭＳ Ｐゴシック" charset="0"/>
                <a:sym typeface="Symbol" charset="0"/>
              </a:rPr>
              <a:t>njury</a:t>
            </a:r>
          </a:p>
        </p:txBody>
      </p:sp>
      <p:sp>
        <p:nvSpPr>
          <p:cNvPr id="104468" name="Rectangle 29"/>
          <p:cNvSpPr>
            <a:spLocks noChangeArrowheads="1"/>
          </p:cNvSpPr>
          <p:nvPr/>
        </p:nvSpPr>
        <p:spPr bwMode="auto">
          <a:xfrm>
            <a:off x="0" y="3645026"/>
            <a:ext cx="2051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GB" dirty="0" smtClean="0">
                <a:solidFill>
                  <a:srgbClr val="FFFFFF"/>
                </a:solidFill>
                <a:latin typeface="Times New Roman" charset="0"/>
                <a:ea typeface="ＭＳ Ｐゴシック" charset="0"/>
                <a:cs typeface="ＭＳ Ｐゴシック" charset="0"/>
              </a:rPr>
              <a:t>Marker of infection</a:t>
            </a:r>
          </a:p>
          <a:p>
            <a:pPr fontAlgn="base">
              <a:spcBef>
                <a:spcPct val="0"/>
              </a:spcBef>
              <a:spcAft>
                <a:spcPct val="0"/>
              </a:spcAft>
            </a:pPr>
            <a:r>
              <a:rPr lang="en-GB" dirty="0" smtClean="0">
                <a:solidFill>
                  <a:srgbClr val="FFFFFF"/>
                </a:solidFill>
                <a:latin typeface="Times New Roman" charset="0"/>
                <a:ea typeface="ＭＳ Ｐゴシック" charset="0"/>
                <a:cs typeface="ＭＳ Ｐゴシック" charset="0"/>
              </a:rPr>
              <a:t>Replication of Virus</a:t>
            </a:r>
          </a:p>
        </p:txBody>
      </p:sp>
      <p:sp>
        <p:nvSpPr>
          <p:cNvPr id="104469" name="Rectangle 30"/>
          <p:cNvSpPr>
            <a:spLocks noChangeArrowheads="1"/>
          </p:cNvSpPr>
          <p:nvPr/>
        </p:nvSpPr>
        <p:spPr bwMode="auto">
          <a:xfrm>
            <a:off x="107505" y="5549877"/>
            <a:ext cx="456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sz="2400" smtClean="0">
                <a:solidFill>
                  <a:srgbClr val="FFFFFF"/>
                </a:solidFill>
                <a:latin typeface="Times New Roman" charset="0"/>
                <a:ea typeface="ＭＳ Ｐゴシック" charset="0"/>
                <a:cs typeface="ＭＳ Ｐゴシック" charset="0"/>
              </a:rPr>
              <a:t>Marker of replication           		</a:t>
            </a:r>
            <a:endParaRPr lang="en-US" sz="2400" smtClean="0">
              <a:solidFill>
                <a:srgbClr val="FFFFFF"/>
              </a:solidFill>
              <a:latin typeface="Times New Roman" charset="0"/>
              <a:ea typeface="ＭＳ Ｐゴシック" charset="0"/>
              <a:cs typeface="ＭＳ Ｐゴシック" charset="0"/>
            </a:endParaRPr>
          </a:p>
        </p:txBody>
      </p:sp>
      <p:sp>
        <p:nvSpPr>
          <p:cNvPr id="104470" name="Rectangle 31"/>
          <p:cNvSpPr>
            <a:spLocks noChangeArrowheads="1"/>
          </p:cNvSpPr>
          <p:nvPr/>
        </p:nvSpPr>
        <p:spPr bwMode="auto">
          <a:xfrm>
            <a:off x="6324601" y="1676400"/>
            <a:ext cx="22123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GB" dirty="0" smtClean="0">
                <a:solidFill>
                  <a:srgbClr val="FFFFFF"/>
                </a:solidFill>
                <a:latin typeface="Times New Roman" charset="0"/>
                <a:ea typeface="ＭＳ Ｐゴシック" charset="0"/>
                <a:cs typeface="ＭＳ Ｐゴシック" charset="0"/>
              </a:rPr>
              <a:t>Protection (&gt;10 IU/L)</a:t>
            </a:r>
            <a:endParaRPr lang="en-US" dirty="0" smtClean="0">
              <a:solidFill>
                <a:srgbClr val="FFFFFF"/>
              </a:solidFill>
              <a:latin typeface="Times New Roman" charset="0"/>
              <a:ea typeface="ＭＳ Ｐゴシック" charset="0"/>
              <a:cs typeface="ＭＳ Ｐゴシック" charset="0"/>
            </a:endParaRPr>
          </a:p>
        </p:txBody>
      </p:sp>
      <p:sp>
        <p:nvSpPr>
          <p:cNvPr id="104471" name="Rectangle 32"/>
          <p:cNvSpPr>
            <a:spLocks noChangeArrowheads="1"/>
          </p:cNvSpPr>
          <p:nvPr/>
        </p:nvSpPr>
        <p:spPr bwMode="auto">
          <a:xfrm>
            <a:off x="6804248" y="3186311"/>
            <a:ext cx="1751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GB" sz="2000" smtClean="0">
                <a:solidFill>
                  <a:srgbClr val="FFFFFF"/>
                </a:solidFill>
                <a:latin typeface="Times New Roman" charset="0"/>
                <a:ea typeface="ＭＳ Ｐゴシック" charset="0"/>
                <a:cs typeface="ＭＳ Ｐゴシック" charset="0"/>
              </a:rPr>
              <a:t>non-replication</a:t>
            </a:r>
            <a:r>
              <a:rPr lang="en-GB" sz="2000" smtClean="0">
                <a:solidFill>
                  <a:srgbClr val="000000"/>
                </a:solidFill>
                <a:latin typeface="Times New Roman" charset="0"/>
                <a:ea typeface="ＭＳ Ｐゴシック" charset="0"/>
                <a:cs typeface="ＭＳ Ｐゴシック" charset="0"/>
              </a:rPr>
              <a:t>  </a:t>
            </a:r>
          </a:p>
        </p:txBody>
      </p:sp>
      <p:sp>
        <p:nvSpPr>
          <p:cNvPr id="104472" name="Rectangle 33"/>
          <p:cNvSpPr>
            <a:spLocks noChangeArrowheads="1"/>
          </p:cNvSpPr>
          <p:nvPr/>
        </p:nvSpPr>
        <p:spPr bwMode="auto">
          <a:xfrm>
            <a:off x="533400" y="2057402"/>
            <a:ext cx="1716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GB" dirty="0" smtClean="0">
                <a:solidFill>
                  <a:srgbClr val="FFFFFF"/>
                </a:solidFill>
                <a:latin typeface="Times New Roman" charset="0"/>
                <a:ea typeface="ＭＳ Ｐゴシック" charset="0"/>
                <a:cs typeface="ＭＳ Ｐゴシック" charset="0"/>
              </a:rPr>
              <a:t>Genetic material</a:t>
            </a:r>
          </a:p>
          <a:p>
            <a:pPr fontAlgn="base">
              <a:spcBef>
                <a:spcPct val="0"/>
              </a:spcBef>
              <a:spcAft>
                <a:spcPct val="0"/>
              </a:spcAft>
            </a:pPr>
            <a:r>
              <a:rPr lang="en-GB" dirty="0" smtClean="0">
                <a:solidFill>
                  <a:srgbClr val="FFFFFF"/>
                </a:solidFill>
                <a:latin typeface="Times New Roman" charset="0"/>
                <a:ea typeface="ＭＳ Ｐゴシック" charset="0"/>
                <a:cs typeface="ＭＳ Ｐゴシック" charset="0"/>
              </a:rPr>
              <a:t>Replication</a:t>
            </a:r>
            <a:endParaRPr lang="en-US" dirty="0" smtClean="0">
              <a:solidFill>
                <a:srgbClr val="FFFFFF"/>
              </a:solidFill>
              <a:latin typeface="Times New Roman" charset="0"/>
              <a:ea typeface="ＭＳ Ｐゴシック" charset="0"/>
              <a:cs typeface="ＭＳ Ｐゴシック" charset="0"/>
            </a:endParaRPr>
          </a:p>
        </p:txBody>
      </p:sp>
      <p:sp>
        <p:nvSpPr>
          <p:cNvPr id="104473" name="Oval 34"/>
          <p:cNvSpPr>
            <a:spLocks noChangeArrowheads="1"/>
          </p:cNvSpPr>
          <p:nvPr/>
        </p:nvSpPr>
        <p:spPr bwMode="auto">
          <a:xfrm>
            <a:off x="5638800" y="6172200"/>
            <a:ext cx="2667000" cy="5334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4474" name="Rectangle 37"/>
          <p:cNvSpPr>
            <a:spLocks noChangeArrowheads="1"/>
          </p:cNvSpPr>
          <p:nvPr/>
        </p:nvSpPr>
        <p:spPr bwMode="auto">
          <a:xfrm>
            <a:off x="0" y="1219200"/>
            <a:ext cx="9144000" cy="76200"/>
          </a:xfrm>
          <a:prstGeom prst="rect">
            <a:avLst/>
          </a:prstGeom>
          <a:solidFill>
            <a:srgbClr val="FF00FF"/>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pic>
        <p:nvPicPr>
          <p:cNvPr id="1044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6"/>
          <p:cNvSpPr>
            <a:spLocks noChangeArrowheads="1"/>
          </p:cNvSpPr>
          <p:nvPr/>
        </p:nvSpPr>
        <p:spPr bwMode="auto">
          <a:xfrm>
            <a:off x="6660233" y="4365104"/>
            <a:ext cx="1948631" cy="643766"/>
          </a:xfrm>
          <a:prstGeom prst="rect">
            <a:avLst/>
          </a:prstGeom>
          <a:noFill/>
          <a:ln w="9525">
            <a:noFill/>
            <a:miter lim="800000"/>
            <a:headEnd/>
            <a:tailEnd/>
          </a:ln>
          <a:effectLst/>
        </p:spPr>
        <p:txBody>
          <a:bodyPr wrap="square" lIns="90488" tIns="44450" rIns="90488" bIns="44450">
            <a:spAutoFit/>
          </a:bodyPr>
          <a:lstStyle/>
          <a:p>
            <a:pPr algn="ctr" eaLnBrk="0" fontAlgn="base" hangingPunct="0">
              <a:spcBef>
                <a:spcPct val="0"/>
              </a:spcBef>
              <a:spcAft>
                <a:spcPct val="0"/>
              </a:spcAft>
              <a:defRPr/>
            </a:pPr>
            <a:r>
              <a:rPr lang="en-GB" dirty="0"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Anti </a:t>
            </a:r>
            <a:r>
              <a:rPr lang="en-GB" dirty="0" err="1"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HBc</a:t>
            </a:r>
            <a:r>
              <a:rPr lang="en-GB" dirty="0" err="1">
                <a:solidFill>
                  <a:srgbClr val="00FFFF"/>
                </a:solidFill>
                <a:effectLst>
                  <a:outerShdw blurRad="38100" dist="38100" dir="2700000" algn="tl">
                    <a:srgbClr val="DDDDDD"/>
                  </a:outerShdw>
                </a:effectLst>
                <a:latin typeface="Arial" charset="0"/>
                <a:ea typeface="ＭＳ Ｐゴシック" charset="0"/>
                <a:cs typeface="ＭＳ Ｐゴシック" charset="0"/>
              </a:rPr>
              <a:t>,</a:t>
            </a:r>
            <a:r>
              <a:rPr lang="en-GB" dirty="0" err="1"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IgG</a:t>
            </a:r>
            <a:endParaRPr lang="en-GB" dirty="0" smtClean="0">
              <a:solidFill>
                <a:srgbClr val="00FFFF"/>
              </a:solidFill>
              <a:effectLst>
                <a:outerShdw blurRad="38100" dist="38100" dir="2700000" algn="tl">
                  <a:srgbClr val="DDDDDD"/>
                </a:outerShdw>
              </a:effectLst>
              <a:latin typeface="Arial" charset="0"/>
              <a:ea typeface="ＭＳ Ｐゴシック" charset="0"/>
              <a:cs typeface="ＭＳ Ｐゴシック" charset="0"/>
            </a:endParaRPr>
          </a:p>
          <a:p>
            <a:pPr algn="ctr" eaLnBrk="0" fontAlgn="base" hangingPunct="0">
              <a:spcBef>
                <a:spcPct val="0"/>
              </a:spcBef>
              <a:spcAft>
                <a:spcPct val="0"/>
              </a:spcAft>
              <a:defRPr/>
            </a:pPr>
            <a:r>
              <a:rPr lang="en-GB" dirty="0" smtClean="0">
                <a:solidFill>
                  <a:srgbClr val="FFFFFF"/>
                </a:solidFill>
                <a:effectLst>
                  <a:outerShdw blurRad="38100" dist="38100" dir="2700000" algn="tl">
                    <a:srgbClr val="DDDDDD"/>
                  </a:outerShdw>
                </a:effectLst>
                <a:latin typeface="Arial" charset="0"/>
                <a:ea typeface="ＭＳ Ｐゴシック" charset="0"/>
                <a:cs typeface="ＭＳ Ｐゴシック" charset="0"/>
              </a:rPr>
              <a:t>Past Infection</a:t>
            </a:r>
            <a:endParaRPr lang="en-GB" dirty="0">
              <a:solidFill>
                <a:srgbClr val="FFFFFF"/>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2" name="Rectangle 16"/>
          <p:cNvSpPr>
            <a:spLocks noChangeArrowheads="1"/>
          </p:cNvSpPr>
          <p:nvPr/>
        </p:nvSpPr>
        <p:spPr bwMode="auto">
          <a:xfrm>
            <a:off x="6300193" y="5157192"/>
            <a:ext cx="1948631" cy="643766"/>
          </a:xfrm>
          <a:prstGeom prst="rect">
            <a:avLst/>
          </a:prstGeom>
          <a:noFill/>
          <a:ln w="9525">
            <a:noFill/>
            <a:miter lim="800000"/>
            <a:headEnd/>
            <a:tailEnd/>
          </a:ln>
          <a:effectLst/>
        </p:spPr>
        <p:txBody>
          <a:bodyPr wrap="square" lIns="90488" tIns="44450" rIns="90488" bIns="44450">
            <a:spAutoFit/>
          </a:bodyPr>
          <a:lstStyle/>
          <a:p>
            <a:pPr algn="ctr" eaLnBrk="0" fontAlgn="base" hangingPunct="0">
              <a:spcBef>
                <a:spcPct val="0"/>
              </a:spcBef>
              <a:spcAft>
                <a:spcPct val="0"/>
              </a:spcAft>
              <a:defRPr/>
            </a:pPr>
            <a:r>
              <a:rPr lang="en-GB" dirty="0"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Anti </a:t>
            </a:r>
            <a:r>
              <a:rPr lang="en-GB" dirty="0" err="1"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HBc</a:t>
            </a:r>
            <a:r>
              <a:rPr lang="en-GB" dirty="0" err="1">
                <a:solidFill>
                  <a:srgbClr val="00FFFF"/>
                </a:solidFill>
                <a:effectLst>
                  <a:outerShdw blurRad="38100" dist="38100" dir="2700000" algn="tl">
                    <a:srgbClr val="DDDDDD"/>
                  </a:outerShdw>
                </a:effectLst>
                <a:latin typeface="Arial" charset="0"/>
                <a:ea typeface="ＭＳ Ｐゴシック" charset="0"/>
                <a:cs typeface="ＭＳ Ｐゴシック" charset="0"/>
              </a:rPr>
              <a:t>,</a:t>
            </a:r>
            <a:r>
              <a:rPr lang="en-GB" dirty="0" err="1" smtClean="0">
                <a:solidFill>
                  <a:srgbClr val="00FFFF"/>
                </a:solidFill>
                <a:effectLst>
                  <a:outerShdw blurRad="38100" dist="38100" dir="2700000" algn="tl">
                    <a:srgbClr val="DDDDDD"/>
                  </a:outerShdw>
                </a:effectLst>
                <a:latin typeface="Arial" charset="0"/>
                <a:ea typeface="ＭＳ Ｐゴシック" charset="0"/>
                <a:cs typeface="ＭＳ Ｐゴシック" charset="0"/>
              </a:rPr>
              <a:t>IgM</a:t>
            </a:r>
            <a:endParaRPr lang="en-GB" dirty="0" smtClean="0">
              <a:solidFill>
                <a:srgbClr val="00FFFF"/>
              </a:solidFill>
              <a:effectLst>
                <a:outerShdw blurRad="38100" dist="38100" dir="2700000" algn="tl">
                  <a:srgbClr val="DDDDDD"/>
                </a:outerShdw>
              </a:effectLst>
              <a:latin typeface="Arial" charset="0"/>
              <a:ea typeface="ＭＳ Ｐゴシック" charset="0"/>
              <a:cs typeface="ＭＳ Ｐゴシック" charset="0"/>
            </a:endParaRPr>
          </a:p>
          <a:p>
            <a:pPr algn="ctr" eaLnBrk="0" fontAlgn="base" hangingPunct="0">
              <a:spcBef>
                <a:spcPct val="0"/>
              </a:spcBef>
              <a:spcAft>
                <a:spcPct val="0"/>
              </a:spcAft>
              <a:defRPr/>
            </a:pPr>
            <a:r>
              <a:rPr lang="en-GB" dirty="0" smtClean="0">
                <a:solidFill>
                  <a:schemeClr val="bg1"/>
                </a:solidFill>
                <a:effectLst>
                  <a:outerShdw blurRad="38100" dist="38100" dir="2700000" algn="tl">
                    <a:srgbClr val="DDDDDD"/>
                  </a:outerShdw>
                </a:effectLst>
                <a:latin typeface="Arial" charset="0"/>
                <a:ea typeface="ＭＳ Ｐゴシック" charset="0"/>
                <a:cs typeface="ＭＳ Ｐゴシック" charset="0"/>
              </a:rPr>
              <a:t>Acute infection</a:t>
            </a:r>
            <a:endParaRPr lang="en-GB" dirty="0">
              <a:solidFill>
                <a:schemeClr val="bg1"/>
              </a:solidFill>
              <a:effectLst>
                <a:outerShdw blurRad="38100" dist="38100" dir="2700000" algn="tl">
                  <a:srgbClr val="DDDDDD"/>
                </a:outerShdw>
              </a:effectLst>
              <a:latin typeface="Arial" charset="0"/>
              <a:ea typeface="ＭＳ Ｐゴシック" charset="0"/>
              <a:cs typeface="ＭＳ Ｐゴシック" charset="0"/>
            </a:endParaRPr>
          </a:p>
        </p:txBody>
      </p:sp>
      <p:sp>
        <p:nvSpPr>
          <p:cNvPr id="33" name="Line 21"/>
          <p:cNvSpPr>
            <a:spLocks noChangeShapeType="1"/>
          </p:cNvSpPr>
          <p:nvPr/>
        </p:nvSpPr>
        <p:spPr bwMode="auto">
          <a:xfrm flipH="1">
            <a:off x="4572001" y="1916832"/>
            <a:ext cx="83195" cy="864096"/>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34" name="Rectangle 19"/>
          <p:cNvSpPr>
            <a:spLocks noChangeArrowheads="1"/>
          </p:cNvSpPr>
          <p:nvPr/>
        </p:nvSpPr>
        <p:spPr bwMode="auto">
          <a:xfrm>
            <a:off x="4128568" y="1268760"/>
            <a:ext cx="1490794"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200" b="1" dirty="0" err="1" smtClean="0">
                <a:solidFill>
                  <a:srgbClr val="47FFD1"/>
                </a:solidFill>
                <a:latin typeface="Arial" charset="0"/>
                <a:ea typeface="ＭＳ Ｐゴシック" charset="0"/>
                <a:cs typeface="ＭＳ Ｐゴシック" charset="0"/>
              </a:rPr>
              <a:t>cccDNA</a:t>
            </a:r>
            <a:endParaRPr lang="en-GB" sz="2200" b="1" dirty="0" smtClean="0">
              <a:solidFill>
                <a:srgbClr val="47FFD1"/>
              </a:solidFill>
              <a:latin typeface="Arial" charset="0"/>
              <a:ea typeface="ＭＳ Ｐゴシック" charset="0"/>
              <a:cs typeface="ＭＳ Ｐゴシック" charset="0"/>
            </a:endParaRPr>
          </a:p>
          <a:p>
            <a:pPr algn="ctr" eaLnBrk="0" fontAlgn="base" hangingPunct="0">
              <a:spcBef>
                <a:spcPct val="0"/>
              </a:spcBef>
              <a:spcAft>
                <a:spcPct val="0"/>
              </a:spcAft>
            </a:pPr>
            <a:r>
              <a:rPr lang="en-GB" sz="1600" dirty="0" smtClean="0">
                <a:solidFill>
                  <a:srgbClr val="FFFFFF"/>
                </a:solidFill>
                <a:latin typeface="Arial" charset="0"/>
                <a:ea typeface="ＭＳ Ｐゴシック" charset="0"/>
                <a:cs typeface="ＭＳ Ｐゴシック" charset="0"/>
              </a:rPr>
              <a:t>Genomic HBV</a:t>
            </a:r>
            <a:endParaRPr lang="en-GB" sz="1600" dirty="0">
              <a:solidFill>
                <a:srgbClr val="FFFFFF"/>
              </a:solidFill>
              <a:latin typeface="Arial" charset="0"/>
              <a:ea typeface="ＭＳ Ｐゴシック" charset="0"/>
              <a:cs typeface="ＭＳ Ｐゴシック" charset="0"/>
            </a:endParaRPr>
          </a:p>
        </p:txBody>
      </p:sp>
      <p:sp>
        <p:nvSpPr>
          <p:cNvPr id="35" name="Line 7"/>
          <p:cNvSpPr>
            <a:spLocks noChangeShapeType="1"/>
          </p:cNvSpPr>
          <p:nvPr/>
        </p:nvSpPr>
        <p:spPr bwMode="auto">
          <a:xfrm flipH="1">
            <a:off x="5652120" y="5301210"/>
            <a:ext cx="864096" cy="1"/>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516909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76FF"/>
        </a:accent2>
        <a:accent3>
          <a:srgbClr val="FFFFFF"/>
        </a:accent3>
        <a:accent4>
          <a:srgbClr val="000000"/>
        </a:accent4>
        <a:accent5>
          <a:srgbClr val="DCDCDC"/>
        </a:accent5>
        <a:accent6>
          <a:srgbClr val="006A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5065</TotalTime>
  <Words>2728</Words>
  <Application>Microsoft Macintosh PowerPoint</Application>
  <PresentationFormat>On-screen Show (4:3)</PresentationFormat>
  <Paragraphs>747</Paragraphs>
  <Slides>70</Slides>
  <Notes>39</Notes>
  <HiddenSlides>0</HiddenSlides>
  <MMClips>0</MMClips>
  <ScaleCrop>false</ScaleCrop>
  <HeadingPairs>
    <vt:vector size="4" baseType="variant">
      <vt:variant>
        <vt:lpstr>Theme</vt:lpstr>
      </vt:variant>
      <vt:variant>
        <vt:i4>4</vt:i4>
      </vt:variant>
      <vt:variant>
        <vt:lpstr>Slide Titles</vt:lpstr>
      </vt:variant>
      <vt:variant>
        <vt:i4>70</vt:i4>
      </vt:variant>
    </vt:vector>
  </HeadingPairs>
  <TitlesOfParts>
    <vt:vector size="74" baseType="lpstr">
      <vt:lpstr>Office Theme</vt:lpstr>
      <vt:lpstr>Blank Presentation</vt:lpstr>
      <vt:lpstr>Default Design</vt:lpstr>
      <vt:lpstr>5_Default Design</vt:lpstr>
      <vt:lpstr>PowerPoint Presentation</vt:lpstr>
      <vt:lpstr>PowerPoint Presentation</vt:lpstr>
      <vt:lpstr>PowerPoint Presentation</vt:lpstr>
      <vt:lpstr>PowerPoint Presentation</vt:lpstr>
      <vt:lpstr>Outline </vt:lpstr>
      <vt:lpstr>Schematic representation of HBV</vt:lpstr>
      <vt:lpstr>PowerPoint Presentation</vt:lpstr>
      <vt:lpstr>PowerPoint Presentation</vt:lpstr>
      <vt:lpstr>PowerPoint Presentation</vt:lpstr>
      <vt:lpstr>PowerPoint Presentation</vt:lpstr>
      <vt:lpstr>PowerPoint Presentation</vt:lpstr>
      <vt:lpstr>PowerPoint Presentation</vt:lpstr>
      <vt:lpstr>HBV: Natural History in Adult  Depends on Host Immune Response </vt:lpstr>
      <vt:lpstr>HBV: Natural History in Adult                Depends on Host Immune Response </vt:lpstr>
      <vt:lpstr>Chronic infection Impaired Immune Response</vt:lpstr>
      <vt:lpstr>Chronic infection Impaired Immune Response</vt:lpstr>
      <vt:lpstr>Markers of HBV</vt:lpstr>
      <vt:lpstr>PowerPoint Presentation</vt:lpstr>
      <vt:lpstr>Clinical Significance of HBsAg Level: An Additional Marker of CHB</vt:lpstr>
      <vt:lpstr>Serum HBsAg quantitation</vt:lpstr>
      <vt:lpstr>Whom To Screen !</vt:lpstr>
      <vt:lpstr> Hepatitis B in  India: Mainly Mother baby </vt:lpstr>
      <vt:lpstr>PowerPoint Presentation</vt:lpstr>
      <vt:lpstr>PowerPoint Presentation</vt:lpstr>
      <vt:lpstr>Age the Virus !</vt:lpstr>
      <vt:lpstr>Healthy Carrier Is he really healthy ?</vt:lpstr>
      <vt:lpstr>Incidentally Detected Asymptomatic HBsAg Positive Subjects: (IDAHS)</vt:lpstr>
      <vt:lpstr>40% of asymptomatic Hepatitis B +ve subjects  with Normal ALT have hepatic Fibrosis</vt:lpstr>
      <vt:lpstr>PowerPoint Presentation</vt:lpstr>
      <vt:lpstr>How to Write Diagnosis and Monitor a HBV Infected Subject ?</vt:lpstr>
      <vt:lpstr>Treatment of  HBV in 2016 !  </vt:lpstr>
      <vt:lpstr>PowerPoint Presentation</vt:lpstr>
      <vt:lpstr>PowerPoint Presentation</vt:lpstr>
      <vt:lpstr>PowerPoint Presentation</vt:lpstr>
      <vt:lpstr>Treatment of HBV: Basis </vt:lpstr>
      <vt:lpstr>PowerPoint Presentation</vt:lpstr>
      <vt:lpstr>PowerPoint Presentation</vt:lpstr>
      <vt:lpstr>Hypothesis   Convert Chronic to Acute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Making </vt:lpstr>
      <vt:lpstr>AVH – B  versus Reactivation  of CHB</vt:lpstr>
      <vt:lpstr>ACLF</vt:lpstr>
      <vt:lpstr>Drugs and Degree of HBVr</vt:lpstr>
      <vt:lpstr>HBV ACLF: Antiviral vs. no antiviral: Tenofovir: Yes</vt:lpstr>
      <vt:lpstr>Reduction in HBV DNA with Tenofovir at 2 weeks predicts survival</vt:lpstr>
      <vt:lpstr>Liver Transplants </vt:lpstr>
      <vt:lpstr>Combination of IFN and NAs</vt:lpstr>
      <vt:lpstr>PowerPoint Presentation</vt:lpstr>
      <vt:lpstr>PowerPoint Presentation</vt:lpstr>
      <vt:lpstr>PowerPoint Presentation</vt:lpstr>
      <vt:lpstr>PowerPoint Presentation</vt:lpstr>
      <vt:lpstr>PowerPoint Presentation</vt:lpstr>
      <vt:lpstr>New HBV Receptor</vt:lpstr>
      <vt:lpstr>PowerPoint Presentation</vt:lpstr>
      <vt:lpstr>PowerPoint Presentation</vt:lpstr>
      <vt:lpstr>PowerPoint Presentation</vt:lpstr>
      <vt:lpstr>How many of you are Immunized against  Hepatitis  B !</vt:lpstr>
      <vt:lpstr>Vaccination is  NOT   Equivalent to Immunization     (Protection)</vt:lpstr>
      <vt:lpstr>PowerPoint Presentation</vt:lpstr>
      <vt:lpstr>Carry Home Messages: HBV Therapy 2016</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mbajaj</dc:creator>
  <cp:lastModifiedBy>Shiv Sarin</cp:lastModifiedBy>
  <cp:revision>49</cp:revision>
  <dcterms:created xsi:type="dcterms:W3CDTF">2015-12-12T04:10:14Z</dcterms:created>
  <dcterms:modified xsi:type="dcterms:W3CDTF">2016-10-15T07:05:39Z</dcterms:modified>
</cp:coreProperties>
</file>