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76"/>
  </p:notesMasterIdLst>
  <p:sldIdLst>
    <p:sldId id="360" r:id="rId2"/>
    <p:sldId id="359" r:id="rId3"/>
    <p:sldId id="367" r:id="rId4"/>
    <p:sldId id="269" r:id="rId5"/>
    <p:sldId id="270" r:id="rId6"/>
    <p:sldId id="271" r:id="rId7"/>
    <p:sldId id="272" r:id="rId8"/>
    <p:sldId id="273" r:id="rId9"/>
    <p:sldId id="275" r:id="rId10"/>
    <p:sldId id="336" r:id="rId11"/>
    <p:sldId id="276" r:id="rId12"/>
    <p:sldId id="279" r:id="rId13"/>
    <p:sldId id="280" r:id="rId14"/>
    <p:sldId id="368" r:id="rId15"/>
    <p:sldId id="366" r:id="rId16"/>
    <p:sldId id="361" r:id="rId17"/>
    <p:sldId id="365" r:id="rId18"/>
    <p:sldId id="284" r:id="rId19"/>
    <p:sldId id="285" r:id="rId20"/>
    <p:sldId id="286" r:id="rId21"/>
    <p:sldId id="283" r:id="rId22"/>
    <p:sldId id="292" r:id="rId23"/>
    <p:sldId id="293" r:id="rId24"/>
    <p:sldId id="294" r:id="rId25"/>
    <p:sldId id="296" r:id="rId26"/>
    <p:sldId id="277" r:id="rId27"/>
    <p:sldId id="260" r:id="rId28"/>
    <p:sldId id="264" r:id="rId29"/>
    <p:sldId id="262" r:id="rId30"/>
    <p:sldId id="263" r:id="rId31"/>
    <p:sldId id="324" r:id="rId32"/>
    <p:sldId id="325" r:id="rId33"/>
    <p:sldId id="326" r:id="rId34"/>
    <p:sldId id="267" r:id="rId35"/>
    <p:sldId id="342" r:id="rId36"/>
    <p:sldId id="327" r:id="rId37"/>
    <p:sldId id="343" r:id="rId38"/>
    <p:sldId id="328" r:id="rId39"/>
    <p:sldId id="347" r:id="rId40"/>
    <p:sldId id="348" r:id="rId41"/>
    <p:sldId id="349" r:id="rId42"/>
    <p:sldId id="362" r:id="rId43"/>
    <p:sldId id="352" r:id="rId44"/>
    <p:sldId id="350" r:id="rId45"/>
    <p:sldId id="353" r:id="rId46"/>
    <p:sldId id="299" r:id="rId47"/>
    <p:sldId id="300" r:id="rId48"/>
    <p:sldId id="301" r:id="rId49"/>
    <p:sldId id="302" r:id="rId50"/>
    <p:sldId id="304" r:id="rId51"/>
    <p:sldId id="355" r:id="rId52"/>
    <p:sldId id="356" r:id="rId53"/>
    <p:sldId id="357" r:id="rId54"/>
    <p:sldId id="306" r:id="rId55"/>
    <p:sldId id="307" r:id="rId56"/>
    <p:sldId id="333" r:id="rId57"/>
    <p:sldId id="308" r:id="rId58"/>
    <p:sldId id="309" r:id="rId59"/>
    <p:sldId id="358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37" r:id="rId72"/>
    <p:sldId id="338" r:id="rId73"/>
    <p:sldId id="369" r:id="rId74"/>
    <p:sldId id="363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708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52F907-C85D-4550-84F8-DABCC7570871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339F2405-0DD1-44A4-964E-86C4C001C81D}">
      <dgm:prSet phldrT="[Text]"/>
      <dgm:spPr/>
      <dgm:t>
        <a:bodyPr/>
        <a:lstStyle/>
        <a:p>
          <a:r>
            <a:rPr lang="en-US" dirty="0" smtClean="0"/>
            <a:t>CYC</a:t>
          </a:r>
          <a:endParaRPr lang="en-IN" dirty="0"/>
        </a:p>
      </dgm:t>
    </dgm:pt>
    <dgm:pt modelId="{27386F63-FD62-4209-B123-A7D44465B178}" type="parTrans" cxnId="{25D7DB4F-FC88-4DB6-838A-391CC88EAA8F}">
      <dgm:prSet/>
      <dgm:spPr/>
      <dgm:t>
        <a:bodyPr/>
        <a:lstStyle/>
        <a:p>
          <a:endParaRPr lang="en-IN"/>
        </a:p>
      </dgm:t>
    </dgm:pt>
    <dgm:pt modelId="{DF159B51-9C69-4FE9-A443-E1B87FD798E3}" type="sibTrans" cxnId="{25D7DB4F-FC88-4DB6-838A-391CC88EAA8F}">
      <dgm:prSet/>
      <dgm:spPr/>
      <dgm:t>
        <a:bodyPr/>
        <a:lstStyle/>
        <a:p>
          <a:endParaRPr lang="en-IN"/>
        </a:p>
      </dgm:t>
    </dgm:pt>
    <dgm:pt modelId="{76A2ECB2-D3F9-48A5-8DD4-178C7EF93E9E}">
      <dgm:prSet phldrT="[Text]"/>
      <dgm:spPr/>
      <dgm:t>
        <a:bodyPr/>
        <a:lstStyle/>
        <a:p>
          <a:r>
            <a:rPr lang="en-US" b="1" dirty="0" smtClean="0"/>
            <a:t>Mild FPGN</a:t>
          </a:r>
        </a:p>
        <a:p>
          <a:r>
            <a:rPr lang="en-US" b="1" dirty="0" smtClean="0"/>
            <a:t>Or severe </a:t>
          </a:r>
        </a:p>
        <a:p>
          <a:r>
            <a:rPr lang="en-US" b="1" dirty="0" smtClean="0"/>
            <a:t>DPGN</a:t>
          </a:r>
          <a:endParaRPr lang="en-IN" b="1" dirty="0"/>
        </a:p>
      </dgm:t>
    </dgm:pt>
    <dgm:pt modelId="{6F692170-D87B-4314-BD2B-F532A6EA581A}" type="parTrans" cxnId="{1919D7D3-102E-474B-A1F2-28410F87428A}">
      <dgm:prSet/>
      <dgm:spPr/>
      <dgm:t>
        <a:bodyPr/>
        <a:lstStyle/>
        <a:p>
          <a:endParaRPr lang="en-IN"/>
        </a:p>
      </dgm:t>
    </dgm:pt>
    <dgm:pt modelId="{A0C04C63-75D2-4095-A665-860BDF7A535C}" type="sibTrans" cxnId="{1919D7D3-102E-474B-A1F2-28410F87428A}">
      <dgm:prSet/>
      <dgm:spPr/>
      <dgm:t>
        <a:bodyPr/>
        <a:lstStyle/>
        <a:p>
          <a:endParaRPr lang="en-IN"/>
        </a:p>
      </dgm:t>
    </dgm:pt>
    <dgm:pt modelId="{90B38584-CC15-40B3-9CA9-35E7AB8948BA}">
      <dgm:prSet phldrT="[Text]"/>
      <dgm:spPr/>
      <dgm:t>
        <a:bodyPr/>
        <a:lstStyle/>
        <a:p>
          <a:r>
            <a:rPr lang="en-US" b="1" dirty="0" smtClean="0"/>
            <a:t>Pediatric  or adult </a:t>
          </a:r>
          <a:endParaRPr lang="en-IN" b="1" dirty="0"/>
        </a:p>
      </dgm:t>
    </dgm:pt>
    <dgm:pt modelId="{42DD3C49-4464-4AE5-AD94-AF3792A6A7AF}" type="parTrans" cxnId="{BB7DBCD5-D620-4E71-ACCD-C527F2F1A9FA}">
      <dgm:prSet/>
      <dgm:spPr/>
      <dgm:t>
        <a:bodyPr/>
        <a:lstStyle/>
        <a:p>
          <a:endParaRPr lang="en-IN"/>
        </a:p>
      </dgm:t>
    </dgm:pt>
    <dgm:pt modelId="{4AD94441-A4F0-4A57-B75B-2070DDF7D2BD}" type="sibTrans" cxnId="{BB7DBCD5-D620-4E71-ACCD-C527F2F1A9FA}">
      <dgm:prSet/>
      <dgm:spPr/>
      <dgm:t>
        <a:bodyPr/>
        <a:lstStyle/>
        <a:p>
          <a:endParaRPr lang="en-IN"/>
        </a:p>
      </dgm:t>
    </dgm:pt>
    <dgm:pt modelId="{2B140FC8-DE0E-4074-B095-A883425839BB}">
      <dgm:prSet phldrT="[Text]"/>
      <dgm:spPr/>
      <dgm:t>
        <a:bodyPr/>
        <a:lstStyle/>
        <a:p>
          <a:r>
            <a:rPr lang="en-US" b="1" dirty="0" smtClean="0"/>
            <a:t>Patient received  prior CYC</a:t>
          </a:r>
        </a:p>
        <a:p>
          <a:r>
            <a:rPr lang="en-US" b="1" dirty="0" smtClean="0"/>
            <a:t>With or without  A/E </a:t>
          </a:r>
          <a:endParaRPr lang="en-IN" b="1" dirty="0"/>
        </a:p>
      </dgm:t>
    </dgm:pt>
    <dgm:pt modelId="{B6C86A9E-6BCF-4FF4-936C-7C2ACB6EECB4}" type="parTrans" cxnId="{C95621B9-221F-429F-AF95-6F2F28A2F4E4}">
      <dgm:prSet/>
      <dgm:spPr/>
      <dgm:t>
        <a:bodyPr/>
        <a:lstStyle/>
        <a:p>
          <a:endParaRPr lang="en-IN"/>
        </a:p>
      </dgm:t>
    </dgm:pt>
    <dgm:pt modelId="{E539EA56-F524-4E8A-849B-51EBE8F63D9A}" type="sibTrans" cxnId="{C95621B9-221F-429F-AF95-6F2F28A2F4E4}">
      <dgm:prSet/>
      <dgm:spPr/>
      <dgm:t>
        <a:bodyPr/>
        <a:lstStyle/>
        <a:p>
          <a:endParaRPr lang="en-IN"/>
        </a:p>
      </dgm:t>
    </dgm:pt>
    <dgm:pt modelId="{4F4DE9F6-43F1-4D06-848A-D17690DE9D7D}">
      <dgm:prSet phldrT="[Text]" custT="1"/>
      <dgm:spPr/>
      <dgm:t>
        <a:bodyPr/>
        <a:lstStyle/>
        <a:p>
          <a:r>
            <a:rPr lang="en-US" sz="1600" b="1" dirty="0" smtClean="0"/>
            <a:t>Rheumatologist or </a:t>
          </a:r>
          <a:r>
            <a:rPr lang="en-US" sz="1600" b="1" dirty="0" err="1" smtClean="0"/>
            <a:t>Nephrologist</a:t>
          </a:r>
          <a:endParaRPr lang="en-IN" sz="1600" b="1" dirty="0"/>
        </a:p>
      </dgm:t>
    </dgm:pt>
    <dgm:pt modelId="{21685FEC-05B1-4C05-9DD1-7C65B1C84875}" type="parTrans" cxnId="{1E581159-74A0-4D74-BED5-B7859E4D6DA6}">
      <dgm:prSet/>
      <dgm:spPr/>
      <dgm:t>
        <a:bodyPr/>
        <a:lstStyle/>
        <a:p>
          <a:endParaRPr lang="en-IN"/>
        </a:p>
      </dgm:t>
    </dgm:pt>
    <dgm:pt modelId="{316253A5-A619-4FFE-BDA6-0727C0BF6516}" type="sibTrans" cxnId="{1E581159-74A0-4D74-BED5-B7859E4D6DA6}">
      <dgm:prSet/>
      <dgm:spPr/>
      <dgm:t>
        <a:bodyPr/>
        <a:lstStyle/>
        <a:p>
          <a:endParaRPr lang="en-IN"/>
        </a:p>
      </dgm:t>
    </dgm:pt>
    <dgm:pt modelId="{1F9B08C1-9831-4DAA-A3C6-39FF733D69BC}" type="pres">
      <dgm:prSet presAssocID="{2352F907-C85D-4550-84F8-DABCC757087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76C43492-3F32-4F56-B573-EAE244782D37}" type="pres">
      <dgm:prSet presAssocID="{339F2405-0DD1-44A4-964E-86C4C001C81D}" presName="centerShape" presStyleLbl="node0" presStyleIdx="0" presStyleCnt="1" custLinFactNeighborX="-16479" custLinFactNeighborY="-298"/>
      <dgm:spPr/>
      <dgm:t>
        <a:bodyPr/>
        <a:lstStyle/>
        <a:p>
          <a:endParaRPr lang="en-IN"/>
        </a:p>
      </dgm:t>
    </dgm:pt>
    <dgm:pt modelId="{19BAE17B-16E6-44F6-A059-202D1DA5DAA5}" type="pres">
      <dgm:prSet presAssocID="{76A2ECB2-D3F9-48A5-8DD4-178C7EF93E9E}" presName="node" presStyleLbl="node1" presStyleIdx="0" presStyleCnt="4" custScaleX="140034" custScaleY="136590" custRadScaleRad="130029" custRadScaleInc="-3780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373ABEC-D354-47CD-A45F-313F9254F647}" type="pres">
      <dgm:prSet presAssocID="{76A2ECB2-D3F9-48A5-8DD4-178C7EF93E9E}" presName="dummy" presStyleCnt="0"/>
      <dgm:spPr/>
    </dgm:pt>
    <dgm:pt modelId="{3E7472AA-C2F3-4C9A-9AC5-35FB8677BE2B}" type="pres">
      <dgm:prSet presAssocID="{A0C04C63-75D2-4095-A665-860BDF7A535C}" presName="sibTrans" presStyleLbl="sibTrans2D1" presStyleIdx="0" presStyleCnt="4"/>
      <dgm:spPr/>
      <dgm:t>
        <a:bodyPr/>
        <a:lstStyle/>
        <a:p>
          <a:endParaRPr lang="en-IN"/>
        </a:p>
      </dgm:t>
    </dgm:pt>
    <dgm:pt modelId="{BA433AA7-800E-4867-9AF7-0D90F47694DB}" type="pres">
      <dgm:prSet presAssocID="{90B38584-CC15-40B3-9CA9-35E7AB8948BA}" presName="node" presStyleLbl="node1" presStyleIdx="1" presStyleCnt="4" custScaleX="135817" custScaleY="133479" custRadScaleRad="106253" custRadScaleInc="-663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391A26C-4F0E-4B59-B0DC-3215090C67C0}" type="pres">
      <dgm:prSet presAssocID="{90B38584-CC15-40B3-9CA9-35E7AB8948BA}" presName="dummy" presStyleCnt="0"/>
      <dgm:spPr/>
    </dgm:pt>
    <dgm:pt modelId="{A6489FB7-438C-45F0-B16F-F208E81CA656}" type="pres">
      <dgm:prSet presAssocID="{4AD94441-A4F0-4A57-B75B-2070DDF7D2BD}" presName="sibTrans" presStyleLbl="sibTrans2D1" presStyleIdx="1" presStyleCnt="4"/>
      <dgm:spPr/>
      <dgm:t>
        <a:bodyPr/>
        <a:lstStyle/>
        <a:p>
          <a:endParaRPr lang="en-IN"/>
        </a:p>
      </dgm:t>
    </dgm:pt>
    <dgm:pt modelId="{E92A7B52-482E-479A-AC8C-66FC85E6BD5B}" type="pres">
      <dgm:prSet presAssocID="{2B140FC8-DE0E-4074-B095-A883425839BB}" presName="node" presStyleLbl="node1" presStyleIdx="2" presStyleCnt="4" custScaleX="185777" custScaleY="131403" custRadScaleRad="125555" custRadScaleInc="5465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B3FFC8B-FED5-4FB7-846A-CFCD366568B7}" type="pres">
      <dgm:prSet presAssocID="{2B140FC8-DE0E-4074-B095-A883425839BB}" presName="dummy" presStyleCnt="0"/>
      <dgm:spPr/>
    </dgm:pt>
    <dgm:pt modelId="{34B3B3E7-50E4-4A01-A908-9B781D0EB9E5}" type="pres">
      <dgm:prSet presAssocID="{E539EA56-F524-4E8A-849B-51EBE8F63D9A}" presName="sibTrans" presStyleLbl="sibTrans2D1" presStyleIdx="2" presStyleCnt="4"/>
      <dgm:spPr/>
      <dgm:t>
        <a:bodyPr/>
        <a:lstStyle/>
        <a:p>
          <a:endParaRPr lang="en-IN"/>
        </a:p>
      </dgm:t>
    </dgm:pt>
    <dgm:pt modelId="{410EE4AB-5B9A-4A20-8509-FD131AB21478}" type="pres">
      <dgm:prSet presAssocID="{4F4DE9F6-43F1-4D06-848A-D17690DE9D7D}" presName="node" presStyleLbl="node1" presStyleIdx="3" presStyleCnt="4" custScaleX="209704" custScaleY="153701" custRadScaleRad="163999" custRadScaleInc="805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120C9FC-DEF9-494B-9354-DF7E7C3219D2}" type="pres">
      <dgm:prSet presAssocID="{4F4DE9F6-43F1-4D06-848A-D17690DE9D7D}" presName="dummy" presStyleCnt="0"/>
      <dgm:spPr/>
    </dgm:pt>
    <dgm:pt modelId="{6FC5F63D-9580-46E2-81AB-0FCA6A976010}" type="pres">
      <dgm:prSet presAssocID="{316253A5-A619-4FFE-BDA6-0727C0BF6516}" presName="sibTrans" presStyleLbl="sibTrans2D1" presStyleIdx="3" presStyleCnt="4" custScaleX="102623" custScaleY="99463"/>
      <dgm:spPr/>
      <dgm:t>
        <a:bodyPr/>
        <a:lstStyle/>
        <a:p>
          <a:endParaRPr lang="en-IN"/>
        </a:p>
      </dgm:t>
    </dgm:pt>
  </dgm:ptLst>
  <dgm:cxnLst>
    <dgm:cxn modelId="{D15FBCCC-1E95-42ED-94D1-4C628E60458C}" type="presOf" srcId="{316253A5-A619-4FFE-BDA6-0727C0BF6516}" destId="{6FC5F63D-9580-46E2-81AB-0FCA6A976010}" srcOrd="0" destOrd="0" presId="urn:microsoft.com/office/officeart/2005/8/layout/radial6"/>
    <dgm:cxn modelId="{4C805569-DC61-443F-BEFE-123CDEB78F79}" type="presOf" srcId="{4AD94441-A4F0-4A57-B75B-2070DDF7D2BD}" destId="{A6489FB7-438C-45F0-B16F-F208E81CA656}" srcOrd="0" destOrd="0" presId="urn:microsoft.com/office/officeart/2005/8/layout/radial6"/>
    <dgm:cxn modelId="{25D7DB4F-FC88-4DB6-838A-391CC88EAA8F}" srcId="{2352F907-C85D-4550-84F8-DABCC7570871}" destId="{339F2405-0DD1-44A4-964E-86C4C001C81D}" srcOrd="0" destOrd="0" parTransId="{27386F63-FD62-4209-B123-A7D44465B178}" sibTransId="{DF159B51-9C69-4FE9-A443-E1B87FD798E3}"/>
    <dgm:cxn modelId="{48559D6A-F714-443C-B0B2-6ABA7507C9DE}" type="presOf" srcId="{76A2ECB2-D3F9-48A5-8DD4-178C7EF93E9E}" destId="{19BAE17B-16E6-44F6-A059-202D1DA5DAA5}" srcOrd="0" destOrd="0" presId="urn:microsoft.com/office/officeart/2005/8/layout/radial6"/>
    <dgm:cxn modelId="{1919D7D3-102E-474B-A1F2-28410F87428A}" srcId="{339F2405-0DD1-44A4-964E-86C4C001C81D}" destId="{76A2ECB2-D3F9-48A5-8DD4-178C7EF93E9E}" srcOrd="0" destOrd="0" parTransId="{6F692170-D87B-4314-BD2B-F532A6EA581A}" sibTransId="{A0C04C63-75D2-4095-A665-860BDF7A535C}"/>
    <dgm:cxn modelId="{9F61144D-0E15-4546-A7A1-73C75ABCB12D}" type="presOf" srcId="{90B38584-CC15-40B3-9CA9-35E7AB8948BA}" destId="{BA433AA7-800E-4867-9AF7-0D90F47694DB}" srcOrd="0" destOrd="0" presId="urn:microsoft.com/office/officeart/2005/8/layout/radial6"/>
    <dgm:cxn modelId="{C476EC46-2BCF-4527-8A31-A304F5313ACA}" type="presOf" srcId="{4F4DE9F6-43F1-4D06-848A-D17690DE9D7D}" destId="{410EE4AB-5B9A-4A20-8509-FD131AB21478}" srcOrd="0" destOrd="0" presId="urn:microsoft.com/office/officeart/2005/8/layout/radial6"/>
    <dgm:cxn modelId="{C2F863C9-300E-43D0-9063-D3507209C6F3}" type="presOf" srcId="{339F2405-0DD1-44A4-964E-86C4C001C81D}" destId="{76C43492-3F32-4F56-B573-EAE244782D37}" srcOrd="0" destOrd="0" presId="urn:microsoft.com/office/officeart/2005/8/layout/radial6"/>
    <dgm:cxn modelId="{A37F7CCF-6545-47A8-A95E-1AA0D0999863}" type="presOf" srcId="{A0C04C63-75D2-4095-A665-860BDF7A535C}" destId="{3E7472AA-C2F3-4C9A-9AC5-35FB8677BE2B}" srcOrd="0" destOrd="0" presId="urn:microsoft.com/office/officeart/2005/8/layout/radial6"/>
    <dgm:cxn modelId="{1E581159-74A0-4D74-BED5-B7859E4D6DA6}" srcId="{339F2405-0DD1-44A4-964E-86C4C001C81D}" destId="{4F4DE9F6-43F1-4D06-848A-D17690DE9D7D}" srcOrd="3" destOrd="0" parTransId="{21685FEC-05B1-4C05-9DD1-7C65B1C84875}" sibTransId="{316253A5-A619-4FFE-BDA6-0727C0BF6516}"/>
    <dgm:cxn modelId="{BCAAEA41-6403-4F8D-A58C-9E80B3819FC3}" type="presOf" srcId="{E539EA56-F524-4E8A-849B-51EBE8F63D9A}" destId="{34B3B3E7-50E4-4A01-A908-9B781D0EB9E5}" srcOrd="0" destOrd="0" presId="urn:microsoft.com/office/officeart/2005/8/layout/radial6"/>
    <dgm:cxn modelId="{C95621B9-221F-429F-AF95-6F2F28A2F4E4}" srcId="{339F2405-0DD1-44A4-964E-86C4C001C81D}" destId="{2B140FC8-DE0E-4074-B095-A883425839BB}" srcOrd="2" destOrd="0" parTransId="{B6C86A9E-6BCF-4FF4-936C-7C2ACB6EECB4}" sibTransId="{E539EA56-F524-4E8A-849B-51EBE8F63D9A}"/>
    <dgm:cxn modelId="{BB7DBCD5-D620-4E71-ACCD-C527F2F1A9FA}" srcId="{339F2405-0DD1-44A4-964E-86C4C001C81D}" destId="{90B38584-CC15-40B3-9CA9-35E7AB8948BA}" srcOrd="1" destOrd="0" parTransId="{42DD3C49-4464-4AE5-AD94-AF3792A6A7AF}" sibTransId="{4AD94441-A4F0-4A57-B75B-2070DDF7D2BD}"/>
    <dgm:cxn modelId="{30C81936-060C-451E-941F-D882B13F2799}" type="presOf" srcId="{2352F907-C85D-4550-84F8-DABCC7570871}" destId="{1F9B08C1-9831-4DAA-A3C6-39FF733D69BC}" srcOrd="0" destOrd="0" presId="urn:microsoft.com/office/officeart/2005/8/layout/radial6"/>
    <dgm:cxn modelId="{E42B6967-A31A-453B-BA02-FD7B53C77CC8}" type="presOf" srcId="{2B140FC8-DE0E-4074-B095-A883425839BB}" destId="{E92A7B52-482E-479A-AC8C-66FC85E6BD5B}" srcOrd="0" destOrd="0" presId="urn:microsoft.com/office/officeart/2005/8/layout/radial6"/>
    <dgm:cxn modelId="{19CF1DF7-470A-4F03-8D66-9C7EFEDCBBF2}" type="presParOf" srcId="{1F9B08C1-9831-4DAA-A3C6-39FF733D69BC}" destId="{76C43492-3F32-4F56-B573-EAE244782D37}" srcOrd="0" destOrd="0" presId="urn:microsoft.com/office/officeart/2005/8/layout/radial6"/>
    <dgm:cxn modelId="{D82C9A0C-35DD-4D66-816A-F39A8D569E07}" type="presParOf" srcId="{1F9B08C1-9831-4DAA-A3C6-39FF733D69BC}" destId="{19BAE17B-16E6-44F6-A059-202D1DA5DAA5}" srcOrd="1" destOrd="0" presId="urn:microsoft.com/office/officeart/2005/8/layout/radial6"/>
    <dgm:cxn modelId="{FA866C2A-E202-4616-AD12-80EBBC637411}" type="presParOf" srcId="{1F9B08C1-9831-4DAA-A3C6-39FF733D69BC}" destId="{8373ABEC-D354-47CD-A45F-313F9254F647}" srcOrd="2" destOrd="0" presId="urn:microsoft.com/office/officeart/2005/8/layout/radial6"/>
    <dgm:cxn modelId="{FB6E61E4-B932-47B4-BB77-183613257F05}" type="presParOf" srcId="{1F9B08C1-9831-4DAA-A3C6-39FF733D69BC}" destId="{3E7472AA-C2F3-4C9A-9AC5-35FB8677BE2B}" srcOrd="3" destOrd="0" presId="urn:microsoft.com/office/officeart/2005/8/layout/radial6"/>
    <dgm:cxn modelId="{78870628-3525-4A45-8DAF-C6ACB86CDB8C}" type="presParOf" srcId="{1F9B08C1-9831-4DAA-A3C6-39FF733D69BC}" destId="{BA433AA7-800E-4867-9AF7-0D90F47694DB}" srcOrd="4" destOrd="0" presId="urn:microsoft.com/office/officeart/2005/8/layout/radial6"/>
    <dgm:cxn modelId="{607EFF93-4D42-49B0-BDB4-93429F7E74A3}" type="presParOf" srcId="{1F9B08C1-9831-4DAA-A3C6-39FF733D69BC}" destId="{4391A26C-4F0E-4B59-B0DC-3215090C67C0}" srcOrd="5" destOrd="0" presId="urn:microsoft.com/office/officeart/2005/8/layout/radial6"/>
    <dgm:cxn modelId="{E0CD1738-AB86-418A-AC2D-E6F3D88B8083}" type="presParOf" srcId="{1F9B08C1-9831-4DAA-A3C6-39FF733D69BC}" destId="{A6489FB7-438C-45F0-B16F-F208E81CA656}" srcOrd="6" destOrd="0" presId="urn:microsoft.com/office/officeart/2005/8/layout/radial6"/>
    <dgm:cxn modelId="{E3374C5F-062C-45D0-B890-F8660E1B9986}" type="presParOf" srcId="{1F9B08C1-9831-4DAA-A3C6-39FF733D69BC}" destId="{E92A7B52-482E-479A-AC8C-66FC85E6BD5B}" srcOrd="7" destOrd="0" presId="urn:microsoft.com/office/officeart/2005/8/layout/radial6"/>
    <dgm:cxn modelId="{AB595621-F457-46EC-A578-CB37F79F2432}" type="presParOf" srcId="{1F9B08C1-9831-4DAA-A3C6-39FF733D69BC}" destId="{DB3FFC8B-FED5-4FB7-846A-CFCD366568B7}" srcOrd="8" destOrd="0" presId="urn:microsoft.com/office/officeart/2005/8/layout/radial6"/>
    <dgm:cxn modelId="{AED0EEDF-B822-4551-A64A-A05E5416603E}" type="presParOf" srcId="{1F9B08C1-9831-4DAA-A3C6-39FF733D69BC}" destId="{34B3B3E7-50E4-4A01-A908-9B781D0EB9E5}" srcOrd="9" destOrd="0" presId="urn:microsoft.com/office/officeart/2005/8/layout/radial6"/>
    <dgm:cxn modelId="{A3D333DF-BD0E-4538-A851-40885004A542}" type="presParOf" srcId="{1F9B08C1-9831-4DAA-A3C6-39FF733D69BC}" destId="{410EE4AB-5B9A-4A20-8509-FD131AB21478}" srcOrd="10" destOrd="0" presId="urn:microsoft.com/office/officeart/2005/8/layout/radial6"/>
    <dgm:cxn modelId="{29F08641-28FB-4609-B3FF-0AB21E4B6636}" type="presParOf" srcId="{1F9B08C1-9831-4DAA-A3C6-39FF733D69BC}" destId="{C120C9FC-DEF9-494B-9354-DF7E7C3219D2}" srcOrd="11" destOrd="0" presId="urn:microsoft.com/office/officeart/2005/8/layout/radial6"/>
    <dgm:cxn modelId="{15B52384-9236-46D3-BF05-AC47511F338F}" type="presParOf" srcId="{1F9B08C1-9831-4DAA-A3C6-39FF733D69BC}" destId="{6FC5F63D-9580-46E2-81AB-0FCA6A976010}" srcOrd="12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33890-DA64-4958-9AB5-14087C10010D}" type="datetimeFigureOut">
              <a:rPr lang="en-US" smtClean="0"/>
              <a:pPr/>
              <a:t>10/15/2016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34CCC-748F-4A8E-BDD9-4454CBB3AE33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E588E2-2ABB-4839-BA62-78BB006045A9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Lupus (wolf) is an ancient Roman family name; a St. Lupus lived in central France in 600 AD.  How this name became associated with a disease is obscure.  The eariliest medical use of lupus was in a 10</a:t>
            </a:r>
            <a:r>
              <a:rPr lang="en-US" altLang="en-US" baseline="30000" smtClean="0">
                <a:latin typeface="Times New Roman" pitchFamily="18" charset="0"/>
              </a:rPr>
              <a:t>th</a:t>
            </a:r>
            <a:r>
              <a:rPr lang="en-US" altLang="en-US" smtClean="0">
                <a:latin typeface="Times New Roman" pitchFamily="18" charset="0"/>
              </a:rPr>
              <a:t> century biography of St. Martin who lived in the 4</a:t>
            </a:r>
            <a:r>
              <a:rPr lang="en-US" altLang="en-US" baseline="30000" smtClean="0">
                <a:latin typeface="Times New Roman" pitchFamily="18" charset="0"/>
              </a:rPr>
              <a:t>th</a:t>
            </a:r>
            <a:r>
              <a:rPr lang="en-US" altLang="en-US" smtClean="0">
                <a:latin typeface="Times New Roman" pitchFamily="18" charset="0"/>
              </a:rPr>
              <a:t> century and used it in reference to a skin disease.  The first defined descriptions of the disease were in the 19</a:t>
            </a:r>
            <a:r>
              <a:rPr lang="en-US" altLang="en-US" baseline="30000" smtClean="0">
                <a:latin typeface="Times New Roman" pitchFamily="18" charset="0"/>
              </a:rPr>
              <a:t>th</a:t>
            </a:r>
            <a:r>
              <a:rPr lang="en-US" altLang="en-US" smtClean="0">
                <a:latin typeface="Times New Roman" pitchFamily="18" charset="0"/>
              </a:rPr>
              <a:t> century (report by Osler in 1895).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1EEA6B-FAB6-459C-BC88-051997AB49F1}" type="slidenum">
              <a:rPr lang="en-US" altLang="en-US" smtClean="0"/>
              <a:pPr/>
              <a:t>6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altLang="en-US" smtClean="0">
                <a:latin typeface="Times New Roman" pitchFamily="18" charset="0"/>
              </a:rPr>
              <a:t>Symptoms can mimic other less serious illnesses.  Although lupus can affect almost any part of the body, most people experience symptoms in only a few organs.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03F8C0-B8A9-4023-82B3-190CBC1099B4}" type="slidenum">
              <a:rPr lang="en-US" altLang="en-US" smtClean="0"/>
              <a:pPr/>
              <a:t>7</a:t>
            </a:fld>
            <a:endParaRPr lang="en-US" alt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6D6-1FDA-4B46-BF4B-84E883124ACB}" type="datetimeFigureOut">
              <a:rPr lang="en-US" smtClean="0"/>
              <a:pPr/>
              <a:t>10/15/2016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0E1F625-0CD7-4CDF-97C4-F2F8149DF0D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6D6-1FDA-4B46-BF4B-84E883124ACB}" type="datetimeFigureOut">
              <a:rPr lang="en-US" smtClean="0"/>
              <a:pPr/>
              <a:t>10/15/2016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F625-0CD7-4CDF-97C4-F2F8149DF0D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6D6-1FDA-4B46-BF4B-84E883124ACB}" type="datetimeFigureOut">
              <a:rPr lang="en-US" smtClean="0"/>
              <a:pPr/>
              <a:t>10/15/2016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F625-0CD7-4CDF-97C4-F2F8149DF0D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6D6-1FDA-4B46-BF4B-84E883124ACB}" type="datetimeFigureOut">
              <a:rPr lang="en-US" smtClean="0"/>
              <a:pPr/>
              <a:t>10/15/2016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F625-0CD7-4CDF-97C4-F2F8149DF0D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6D6-1FDA-4B46-BF4B-84E883124ACB}" type="datetimeFigureOut">
              <a:rPr lang="en-US" smtClean="0"/>
              <a:pPr/>
              <a:t>10/15/2016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0E1F625-0CD7-4CDF-97C4-F2F8149DF0D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6D6-1FDA-4B46-BF4B-84E883124ACB}" type="datetimeFigureOut">
              <a:rPr lang="en-US" smtClean="0"/>
              <a:pPr/>
              <a:t>10/15/2016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F625-0CD7-4CDF-97C4-F2F8149DF0D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6D6-1FDA-4B46-BF4B-84E883124ACB}" type="datetimeFigureOut">
              <a:rPr lang="en-US" smtClean="0"/>
              <a:pPr/>
              <a:t>10/15/2016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F625-0CD7-4CDF-97C4-F2F8149DF0D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6D6-1FDA-4B46-BF4B-84E883124ACB}" type="datetimeFigureOut">
              <a:rPr lang="en-US" smtClean="0"/>
              <a:pPr/>
              <a:t>10/15/2016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F625-0CD7-4CDF-97C4-F2F8149DF0D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6D6-1FDA-4B46-BF4B-84E883124ACB}" type="datetimeFigureOut">
              <a:rPr lang="en-US" smtClean="0"/>
              <a:pPr/>
              <a:t>10/15/2016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F625-0CD7-4CDF-97C4-F2F8149DF0D0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6D6-1FDA-4B46-BF4B-84E883124ACB}" type="datetimeFigureOut">
              <a:rPr lang="en-US" smtClean="0"/>
              <a:pPr/>
              <a:t>10/15/2016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1F625-0CD7-4CDF-97C4-F2F8149DF0D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726D6-1FDA-4B46-BF4B-84E883124ACB}" type="datetimeFigureOut">
              <a:rPr lang="en-US" smtClean="0"/>
              <a:pPr/>
              <a:t>10/15/2016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0E1F625-0CD7-4CDF-97C4-F2F8149DF0D0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D726D6-1FDA-4B46-BF4B-84E883124ACB}" type="datetimeFigureOut">
              <a:rPr lang="en-US" smtClean="0"/>
              <a:pPr/>
              <a:t>10/15/2016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0E1F625-0CD7-4CDF-97C4-F2F8149DF0D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2643174" y="785794"/>
            <a:ext cx="5986450" cy="1338262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n-IN" b="1" dirty="0" smtClean="0">
                <a:solidFill>
                  <a:schemeClr val="tx1"/>
                </a:solidFill>
                <a:latin typeface="Arial Rounded MT Bold" pitchFamily="34" charset="0"/>
              </a:rPr>
              <a:t>Dr Piyush Jain</a:t>
            </a:r>
          </a:p>
          <a:p>
            <a:pPr algn="r"/>
            <a:r>
              <a:rPr lang="en-IN" b="1" dirty="0" smtClean="0">
                <a:solidFill>
                  <a:schemeClr val="tx1"/>
                </a:solidFill>
                <a:latin typeface="Arial Rounded MT Bold" pitchFamily="34" charset="0"/>
              </a:rPr>
              <a:t>Associate Professor,</a:t>
            </a:r>
          </a:p>
          <a:p>
            <a:pPr algn="r"/>
            <a:r>
              <a:rPr lang="en-IN" b="1" dirty="0" smtClean="0">
                <a:solidFill>
                  <a:schemeClr val="tx1"/>
                </a:solidFill>
                <a:latin typeface="Arial Rounded MT Bold" pitchFamily="34" charset="0"/>
              </a:rPr>
              <a:t>Department of Medicine,</a:t>
            </a:r>
          </a:p>
          <a:p>
            <a:pPr algn="r"/>
            <a:r>
              <a:rPr lang="en-IN" b="1" dirty="0" smtClean="0">
                <a:solidFill>
                  <a:schemeClr val="tx1"/>
                </a:solidFill>
                <a:latin typeface="Arial Rounded MT Bold" pitchFamily="34" charset="0"/>
              </a:rPr>
              <a:t>PGIMER, Dr RML Hospital</a:t>
            </a:r>
          </a:p>
          <a:p>
            <a:endParaRPr lang="en-IN" b="1" dirty="0">
              <a:latin typeface="Arial Black" pitchFamily="34" charset="0"/>
            </a:endParaRPr>
          </a:p>
        </p:txBody>
      </p:sp>
      <p:pic>
        <p:nvPicPr>
          <p:cNvPr id="92162" name="Picture 2" descr="F:\LUPUS 1\Dr Piyush j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1682084" cy="216359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71472" y="2643182"/>
            <a:ext cx="80724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IN" dirty="0" smtClean="0">
                <a:latin typeface="Arial Rounded MT Bold" pitchFamily="34" charset="0"/>
              </a:rPr>
              <a:t> Graduate and Post graduate from prestigious University College of            Medical sciences (UCMS), Delhi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>
                <a:latin typeface="Arial Rounded MT Bold" pitchFamily="34" charset="0"/>
              </a:rPr>
              <a:t>Post graduate program in Rheumatology from John Hopkins school of Medicine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>
                <a:latin typeface="Arial Rounded MT Bold" pitchFamily="34" charset="0"/>
              </a:rPr>
              <a:t>Awarded Dr </a:t>
            </a:r>
            <a:r>
              <a:rPr lang="en-IN" dirty="0" err="1" smtClean="0">
                <a:latin typeface="Arial Rounded MT Bold" pitchFamily="34" charset="0"/>
              </a:rPr>
              <a:t>Madhu</a:t>
            </a:r>
            <a:r>
              <a:rPr lang="en-IN" dirty="0" smtClean="0">
                <a:latin typeface="Arial Rounded MT Bold" pitchFamily="34" charset="0"/>
              </a:rPr>
              <a:t> </a:t>
            </a:r>
            <a:r>
              <a:rPr lang="en-IN" dirty="0" err="1" smtClean="0">
                <a:latin typeface="Arial Rounded MT Bold" pitchFamily="34" charset="0"/>
              </a:rPr>
              <a:t>Saxena</a:t>
            </a:r>
            <a:r>
              <a:rPr lang="en-IN" dirty="0" smtClean="0">
                <a:latin typeface="Arial Rounded MT Bold" pitchFamily="34" charset="0"/>
              </a:rPr>
              <a:t> Award  for Best Outgoing Post Graduate in Medicine , 2010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>
                <a:latin typeface="Arial Rounded MT Bold" pitchFamily="34" charset="0"/>
              </a:rPr>
              <a:t> Awarded ICMR International  travel grant for ESH 2013, Milan.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>
                <a:latin typeface="Arial Rounded MT Bold" pitchFamily="34" charset="0"/>
              </a:rPr>
              <a:t> Member, Board of Management, Delhi Diabetic Forum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>
                <a:latin typeface="Arial Rounded MT Bold" pitchFamily="34" charset="0"/>
              </a:rPr>
              <a:t> Rheumatology  clinics at RML hospital.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>
                <a:latin typeface="Arial Rounded MT Bold" pitchFamily="34" charset="0"/>
              </a:rPr>
              <a:t> Various publications  in national and international journals &amp; textbooks.</a:t>
            </a:r>
          </a:p>
          <a:p>
            <a:pPr>
              <a:buFont typeface="Wingdings" pitchFamily="2" charset="2"/>
              <a:buChar char="ü"/>
            </a:pPr>
            <a:r>
              <a:rPr lang="en-IN" dirty="0" smtClean="0">
                <a:latin typeface="Arial Rounded MT Bold" pitchFamily="34" charset="0"/>
              </a:rPr>
              <a:t>  Reviewer for national journals.</a:t>
            </a:r>
          </a:p>
          <a:p>
            <a:pPr>
              <a:buFont typeface="Wingdings" pitchFamily="2" charset="2"/>
              <a:buChar char="Ø"/>
            </a:pPr>
            <a:endParaRPr lang="en-IN" dirty="0" smtClean="0">
              <a:latin typeface="Arial Rounded MT Bold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IN" dirty="0"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7620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smtClean="0">
                <a:solidFill>
                  <a:srgbClr val="0070C0"/>
                </a:solidFill>
              </a:rPr>
              <a:t>LUPUS  NEPHRITIS</a:t>
            </a:r>
            <a:endParaRPr lang="en-US" altLang="en-US" sz="3600" u="none" dirty="0">
              <a:solidFill>
                <a:srgbClr val="0070C0"/>
              </a:solidFill>
            </a:endParaRP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785786" y="1428737"/>
            <a:ext cx="7672414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IN" sz="2400" b="1" dirty="0" smtClean="0"/>
              <a:t>35% of adults with SLE </a:t>
            </a:r>
            <a:r>
              <a:rPr lang="en-IN" sz="2400" dirty="0" smtClean="0"/>
              <a:t>have clinical evidence of nephritis at the time of diagnosis.</a:t>
            </a:r>
          </a:p>
          <a:p>
            <a:endParaRPr lang="en-IN" sz="2400" dirty="0" smtClean="0"/>
          </a:p>
          <a:p>
            <a:r>
              <a:rPr lang="en-IN" sz="2400" b="1" dirty="0" smtClean="0"/>
              <a:t>50–60% develop nephritis during the first 10 years of disease.</a:t>
            </a:r>
          </a:p>
          <a:p>
            <a:endParaRPr lang="en-IN" sz="2400" dirty="0" smtClean="0"/>
          </a:p>
          <a:p>
            <a:r>
              <a:rPr lang="en-IN" sz="2400" b="1" dirty="0" smtClean="0"/>
              <a:t>Higher in men </a:t>
            </a:r>
            <a:r>
              <a:rPr lang="en-IN" sz="2400" dirty="0" smtClean="0"/>
              <a:t>than in women.</a:t>
            </a:r>
          </a:p>
          <a:p>
            <a:endParaRPr lang="en-IN" sz="2400" dirty="0" smtClean="0"/>
          </a:p>
          <a:p>
            <a:endParaRPr lang="en-US" altLang="en-US" sz="2000" u="none" dirty="0">
              <a:solidFill>
                <a:schemeClr val="tx1"/>
              </a:solidFill>
            </a:endParaRPr>
          </a:p>
          <a:p>
            <a:endParaRPr lang="en-US" altLang="en-US" sz="2000" u="none" dirty="0">
              <a:solidFill>
                <a:schemeClr val="tx1"/>
              </a:solidFill>
            </a:endParaRPr>
          </a:p>
          <a:p>
            <a:endParaRPr lang="en-US" altLang="en-US" sz="2400" u="none" dirty="0">
              <a:solidFill>
                <a:schemeClr val="tx1"/>
              </a:solidFill>
            </a:endParaRPr>
          </a:p>
        </p:txBody>
      </p:sp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Case definition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Persistent </a:t>
            </a:r>
            <a:r>
              <a:rPr lang="en-IN" dirty="0"/>
              <a:t>proteinuria 0.5 gm per </a:t>
            </a:r>
            <a:r>
              <a:rPr lang="en-IN" dirty="0" smtClean="0"/>
              <a:t>day</a:t>
            </a:r>
          </a:p>
          <a:p>
            <a:r>
              <a:rPr lang="en-IN" dirty="0"/>
              <a:t>O</a:t>
            </a:r>
            <a:r>
              <a:rPr lang="en-IN" dirty="0" smtClean="0"/>
              <a:t>r greater than 3+ </a:t>
            </a:r>
            <a:r>
              <a:rPr lang="en-IN" dirty="0"/>
              <a:t>by </a:t>
            </a:r>
            <a:r>
              <a:rPr lang="en-IN" dirty="0" smtClean="0"/>
              <a:t>dipstick</a:t>
            </a:r>
          </a:p>
          <a:p>
            <a:pPr>
              <a:buNone/>
            </a:pPr>
            <a:r>
              <a:rPr lang="en-IN" b="1" dirty="0" smtClean="0"/>
              <a:t>    And/or</a:t>
            </a:r>
          </a:p>
          <a:p>
            <a:r>
              <a:rPr lang="en-IN" dirty="0"/>
              <a:t>C</a:t>
            </a:r>
            <a:r>
              <a:rPr lang="en-IN" dirty="0" smtClean="0"/>
              <a:t>ellular </a:t>
            </a:r>
            <a:r>
              <a:rPr lang="en-IN" dirty="0"/>
              <a:t>casts including </a:t>
            </a:r>
            <a:r>
              <a:rPr lang="en-IN" dirty="0" smtClean="0"/>
              <a:t>red blood cells,  granular</a:t>
            </a:r>
            <a:r>
              <a:rPr lang="en-IN" dirty="0"/>
              <a:t>, tubular, </a:t>
            </a:r>
            <a:r>
              <a:rPr lang="en-IN" dirty="0" smtClean="0"/>
              <a:t>or mixed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500034" y="1357298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Active Urinary Sediment</a:t>
            </a:r>
            <a:r>
              <a:rPr lang="en-US" dirty="0" smtClean="0"/>
              <a:t>:</a:t>
            </a:r>
          </a:p>
          <a:p>
            <a:r>
              <a:rPr lang="en-IN" dirty="0" smtClean="0"/>
              <a:t>&gt;5 RBCs/</a:t>
            </a:r>
            <a:r>
              <a:rPr lang="en-IN" dirty="0" err="1" smtClean="0"/>
              <a:t>hpf</a:t>
            </a:r>
            <a:endParaRPr lang="en-IN" dirty="0" smtClean="0"/>
          </a:p>
          <a:p>
            <a:r>
              <a:rPr lang="en-IN" dirty="0" smtClean="0"/>
              <a:t>&gt;5WBCs/</a:t>
            </a:r>
            <a:r>
              <a:rPr lang="en-IN" dirty="0" err="1" smtClean="0"/>
              <a:t>hpf</a:t>
            </a:r>
            <a:r>
              <a:rPr lang="en-IN" dirty="0" smtClean="0"/>
              <a:t> in the absence of infection</a:t>
            </a:r>
          </a:p>
          <a:p>
            <a:r>
              <a:rPr lang="en-IN" dirty="0" smtClean="0"/>
              <a:t>cellular casts limited to RBC or WBC casts</a:t>
            </a:r>
            <a:endParaRPr lang="en-IN" dirty="0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Renal Biopsy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IN" dirty="0" smtClean="0"/>
          </a:p>
          <a:p>
            <a:r>
              <a:rPr lang="en-IN" dirty="0" smtClean="0"/>
              <a:t>All </a:t>
            </a:r>
            <a:r>
              <a:rPr lang="en-IN" dirty="0"/>
              <a:t>patients </a:t>
            </a:r>
            <a:r>
              <a:rPr lang="en-IN" dirty="0" smtClean="0"/>
              <a:t>with clinical </a:t>
            </a:r>
            <a:r>
              <a:rPr lang="en-IN" dirty="0"/>
              <a:t>evidence of active LN, </a:t>
            </a:r>
            <a:r>
              <a:rPr lang="en-IN" dirty="0" smtClean="0"/>
              <a:t>previously </a:t>
            </a:r>
            <a:r>
              <a:rPr lang="en-IN" dirty="0"/>
              <a:t>untreated</a:t>
            </a:r>
            <a:r>
              <a:rPr lang="en-IN" dirty="0" smtClean="0"/>
              <a:t>, undergo renal </a:t>
            </a:r>
            <a:r>
              <a:rPr lang="en-IN" dirty="0"/>
              <a:t>biopsy (unless strongly contraindicated) </a:t>
            </a:r>
            <a:r>
              <a:rPr lang="en-IN" dirty="0" smtClean="0"/>
              <a:t>so that </a:t>
            </a:r>
            <a:r>
              <a:rPr lang="en-IN" dirty="0"/>
              <a:t>glomerular disease can be classified by current </a:t>
            </a:r>
            <a:r>
              <a:rPr lang="en-IN" dirty="0" smtClean="0"/>
              <a:t>ISN/RPS classification</a:t>
            </a:r>
          </a:p>
          <a:p>
            <a:r>
              <a:rPr lang="en-IN" dirty="0" smtClean="0"/>
              <a:t>Evaluated </a:t>
            </a:r>
            <a:r>
              <a:rPr lang="en-IN" dirty="0"/>
              <a:t>for activity and </a:t>
            </a:r>
            <a:r>
              <a:rPr lang="en-IN" dirty="0" smtClean="0"/>
              <a:t>chronicity and </a:t>
            </a:r>
            <a:r>
              <a:rPr lang="en-IN" dirty="0"/>
              <a:t>for tubular and vascular changes</a:t>
            </a: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500034" y="1357298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625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06228" y="357166"/>
            <a:ext cx="793773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Investigations</a:t>
            </a:r>
            <a:endParaRPr lang="en-IN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sz="2800" dirty="0" smtClean="0"/>
              <a:t>Urine Protein </a:t>
            </a:r>
            <a:r>
              <a:rPr lang="en-US" sz="2800" dirty="0" err="1" smtClean="0"/>
              <a:t>creatinine</a:t>
            </a:r>
            <a:r>
              <a:rPr lang="en-US" sz="2800" dirty="0" smtClean="0"/>
              <a:t> ratio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24 hrs urinary protein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Creatinine</a:t>
            </a:r>
            <a:r>
              <a:rPr lang="en-US" sz="2800" dirty="0" smtClean="0"/>
              <a:t> clearance</a:t>
            </a:r>
          </a:p>
          <a:p>
            <a:pPr marL="514350" indent="-514350">
              <a:buAutoNum type="arabicPeriod"/>
            </a:pPr>
            <a:r>
              <a:rPr lang="en-US" sz="2800" dirty="0" err="1" smtClean="0"/>
              <a:t>ds</a:t>
            </a:r>
            <a:r>
              <a:rPr lang="en-US" sz="2800" dirty="0" smtClean="0"/>
              <a:t> DNA 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Complement level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Non Invasive Biomarkers</a:t>
            </a:r>
            <a:endParaRPr lang="en-IN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4993" name="Picture 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071678"/>
            <a:ext cx="794387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Non Invasive Biomarkers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Novel </a:t>
            </a:r>
            <a:r>
              <a:rPr lang="en-IN" dirty="0" smtClean="0"/>
              <a:t>biomarkers must be judged against </a:t>
            </a:r>
            <a:r>
              <a:rPr lang="en-IN" dirty="0" smtClean="0"/>
              <a:t>an activity </a:t>
            </a:r>
            <a:r>
              <a:rPr lang="en-IN" dirty="0" smtClean="0"/>
              <a:t>measurement that is superior </a:t>
            </a:r>
            <a:r>
              <a:rPr lang="en-IN" dirty="0" smtClean="0"/>
              <a:t>to the </a:t>
            </a:r>
            <a:r>
              <a:rPr lang="en-IN" dirty="0" smtClean="0"/>
              <a:t>kidney biopsy.</a:t>
            </a:r>
          </a:p>
          <a:p>
            <a:r>
              <a:rPr lang="en-IN" dirty="0" smtClean="0"/>
              <a:t>More importantly, these putative biomarkers are now </a:t>
            </a:r>
            <a:r>
              <a:rPr lang="en-IN" dirty="0" smtClean="0"/>
              <a:t>being tested  </a:t>
            </a:r>
            <a:r>
              <a:rPr lang="en-IN" dirty="0" smtClean="0"/>
              <a:t>to determine whether they </a:t>
            </a:r>
            <a:r>
              <a:rPr lang="en-IN" dirty="0" smtClean="0"/>
              <a:t>predict the </a:t>
            </a:r>
            <a:r>
              <a:rPr lang="en-IN" dirty="0" smtClean="0"/>
              <a:t>course of lupus nephritis, such as impending flare, or </a:t>
            </a:r>
            <a:r>
              <a:rPr lang="en-IN" dirty="0" smtClean="0"/>
              <a:t>future outcome.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8229600" cy="5929354"/>
          </a:xfrm>
        </p:spPr>
        <p:txBody>
          <a:bodyPr/>
          <a:lstStyle/>
          <a:p>
            <a:pPr>
              <a:buNone/>
            </a:pPr>
            <a:r>
              <a:rPr lang="en-IN" sz="4000" b="1" cap="all" dirty="0" smtClean="0">
                <a:solidFill>
                  <a:prstClr val="black"/>
                </a:solidFill>
                <a:ea typeface="+mj-ea"/>
                <a:cs typeface="+mj-cs"/>
              </a:rPr>
              <a:t>   All SLE patients should be on </a:t>
            </a:r>
            <a:r>
              <a:rPr lang="en-IN" sz="4000" b="1" cap="all" dirty="0" err="1" smtClean="0">
                <a:solidFill>
                  <a:prstClr val="black"/>
                </a:solidFill>
                <a:ea typeface="+mj-ea"/>
                <a:cs typeface="+mj-cs"/>
              </a:rPr>
              <a:t>Hydroxchloroquine</a:t>
            </a:r>
            <a:r>
              <a:rPr lang="en-IN" sz="4000" b="1" cap="all" dirty="0" smtClean="0">
                <a:solidFill>
                  <a:prstClr val="black"/>
                </a:solidFill>
                <a:ea typeface="+mj-ea"/>
                <a:cs typeface="+mj-cs"/>
              </a:rPr>
              <a:t> (HCQ)</a:t>
            </a:r>
          </a:p>
          <a:p>
            <a:pPr>
              <a:buNone/>
            </a:pPr>
            <a:r>
              <a:rPr lang="en-IN" sz="4000" b="1" cap="all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</a:p>
          <a:p>
            <a:pPr>
              <a:buNone/>
            </a:pPr>
            <a:r>
              <a:rPr lang="en-US" dirty="0" smtClean="0"/>
              <a:t>Rationale:</a:t>
            </a:r>
          </a:p>
          <a:p>
            <a:r>
              <a:rPr lang="en-US" dirty="0" smtClean="0"/>
              <a:t>Lower rates of Flare</a:t>
            </a:r>
          </a:p>
          <a:p>
            <a:r>
              <a:rPr lang="en-US" dirty="0" smtClean="0"/>
              <a:t>Reduced renal damage</a:t>
            </a:r>
          </a:p>
          <a:p>
            <a:r>
              <a:rPr lang="en-US" dirty="0" smtClean="0"/>
              <a:t>Less clotting events</a:t>
            </a:r>
          </a:p>
          <a:p>
            <a:r>
              <a:rPr lang="en-US" dirty="0" smtClean="0"/>
              <a:t>Improvement in </a:t>
            </a:r>
            <a:r>
              <a:rPr lang="en-US" dirty="0" err="1" smtClean="0"/>
              <a:t>arthralgias</a:t>
            </a:r>
            <a:r>
              <a:rPr lang="en-US" dirty="0" smtClean="0"/>
              <a:t>/arthritis</a:t>
            </a:r>
          </a:p>
          <a:p>
            <a:r>
              <a:rPr lang="en-US" dirty="0" smtClean="0"/>
              <a:t>Skin rash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500034" y="200024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42910" y="1071546"/>
            <a:ext cx="8043890" cy="49482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    LN </a:t>
            </a:r>
            <a:r>
              <a:rPr lang="en-IN" dirty="0"/>
              <a:t>patients with proteinuria </a:t>
            </a:r>
            <a:r>
              <a:rPr lang="en-IN" dirty="0" smtClean="0"/>
              <a:t>&gt;0.5 </a:t>
            </a:r>
            <a:r>
              <a:rPr lang="en-IN" dirty="0"/>
              <a:t>gm per 24 </a:t>
            </a:r>
            <a:r>
              <a:rPr lang="en-IN" dirty="0" smtClean="0"/>
              <a:t>hours should have </a:t>
            </a:r>
            <a:r>
              <a:rPr lang="en-IN" b="1" dirty="0"/>
              <a:t>blockade of the </a:t>
            </a:r>
            <a:r>
              <a:rPr lang="en-IN" b="1" dirty="0" smtClean="0"/>
              <a:t>renin–angiotensin system</a:t>
            </a:r>
            <a:r>
              <a:rPr lang="en-IN" b="1" dirty="0"/>
              <a:t>,</a:t>
            </a:r>
            <a:r>
              <a:rPr lang="en-IN" dirty="0"/>
              <a:t> </a:t>
            </a:r>
            <a:r>
              <a:rPr lang="en-IN" dirty="0" smtClean="0"/>
              <a:t>with ACE inhibitors or ARBs.</a:t>
            </a:r>
          </a:p>
          <a:p>
            <a:pPr>
              <a:buNone/>
            </a:pPr>
            <a:endParaRPr lang="en-IN" dirty="0" smtClean="0"/>
          </a:p>
          <a:p>
            <a:pPr>
              <a:buNone/>
            </a:pPr>
            <a:r>
              <a:rPr lang="en-US" b="1" dirty="0" smtClean="0"/>
              <a:t>Rationale:</a:t>
            </a:r>
          </a:p>
          <a:p>
            <a:r>
              <a:rPr lang="en-IN" dirty="0" smtClean="0"/>
              <a:t>Reduces proteinuria by 30</a:t>
            </a:r>
            <a:r>
              <a:rPr lang="en-IN" dirty="0"/>
              <a:t>%, and </a:t>
            </a:r>
            <a:endParaRPr lang="en-IN" dirty="0" smtClean="0"/>
          </a:p>
          <a:p>
            <a:r>
              <a:rPr lang="en-IN" dirty="0"/>
              <a:t>S</a:t>
            </a:r>
            <a:r>
              <a:rPr lang="en-IN" dirty="0" smtClean="0"/>
              <a:t>ignificantly delays doubling </a:t>
            </a:r>
            <a:r>
              <a:rPr lang="en-IN" dirty="0"/>
              <a:t>of serum creatinine </a:t>
            </a:r>
            <a:endParaRPr lang="en-IN" dirty="0" smtClean="0"/>
          </a:p>
          <a:p>
            <a:r>
              <a:rPr lang="en-IN" dirty="0" smtClean="0"/>
              <a:t>Delays progression </a:t>
            </a:r>
            <a:r>
              <a:rPr lang="en-IN" dirty="0"/>
              <a:t>to </a:t>
            </a:r>
            <a:r>
              <a:rPr lang="en-IN" dirty="0" smtClean="0"/>
              <a:t>end-stage renal </a:t>
            </a:r>
            <a:r>
              <a:rPr lang="en-IN" dirty="0"/>
              <a:t>disease</a:t>
            </a:r>
            <a:endParaRPr lang="en-US" dirty="0" smtClean="0"/>
          </a:p>
          <a:p>
            <a:endParaRPr lang="en-IN" dirty="0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571472" y="2428868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85852" y="4071942"/>
            <a:ext cx="6400800" cy="1600200"/>
          </a:xfrm>
        </p:spPr>
        <p:txBody>
          <a:bodyPr>
            <a:normAutofit fontScale="92500" lnSpcReduction="20000"/>
          </a:bodyPr>
          <a:lstStyle/>
          <a:p>
            <a:r>
              <a:rPr lang="en-IN" b="1" dirty="0" smtClean="0">
                <a:solidFill>
                  <a:schemeClr val="bg2">
                    <a:lumMod val="10000"/>
                  </a:schemeClr>
                </a:solidFill>
              </a:rPr>
              <a:t>Dr Piyush Jain</a:t>
            </a:r>
          </a:p>
          <a:p>
            <a:r>
              <a:rPr lang="en-IN" b="1" dirty="0" smtClean="0">
                <a:solidFill>
                  <a:schemeClr val="bg2">
                    <a:lumMod val="10000"/>
                  </a:schemeClr>
                </a:solidFill>
              </a:rPr>
              <a:t>Associate Professor,</a:t>
            </a:r>
          </a:p>
          <a:p>
            <a:r>
              <a:rPr lang="en-IN" b="1" dirty="0" smtClean="0">
                <a:solidFill>
                  <a:schemeClr val="bg2">
                    <a:lumMod val="10000"/>
                  </a:schemeClr>
                </a:solidFill>
              </a:rPr>
              <a:t>Department of Medicine,</a:t>
            </a:r>
          </a:p>
          <a:p>
            <a:r>
              <a:rPr lang="en-IN" b="1" dirty="0" smtClean="0">
                <a:solidFill>
                  <a:schemeClr val="bg2">
                    <a:lumMod val="10000"/>
                  </a:schemeClr>
                </a:solidFill>
              </a:rPr>
              <a:t>PGIMER, Dr RML Hospital</a:t>
            </a:r>
            <a:endParaRPr lang="en-IN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14282" y="1505930"/>
            <a:ext cx="8715436" cy="1470025"/>
          </a:xfrm>
        </p:spPr>
        <p:txBody>
          <a:bodyPr/>
          <a:lstStyle/>
          <a:p>
            <a:r>
              <a:rPr lang="en-IN" b="1" dirty="0" smtClean="0"/>
              <a:t>Lupus </a:t>
            </a:r>
            <a:r>
              <a:rPr lang="en-IN" b="1" dirty="0" err="1" smtClean="0"/>
              <a:t>Nepritis</a:t>
            </a:r>
            <a:r>
              <a:rPr lang="en-IN" b="1" dirty="0" smtClean="0"/>
              <a:t> – What is new in 2016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b="1" dirty="0"/>
              <a:t>C</a:t>
            </a:r>
            <a:r>
              <a:rPr lang="en-IN" b="1" dirty="0" smtClean="0"/>
              <a:t>ontrol </a:t>
            </a:r>
            <a:r>
              <a:rPr lang="en-IN" b="1" dirty="0"/>
              <a:t>of hypertension, with a target </a:t>
            </a:r>
            <a:r>
              <a:rPr lang="en-IN" b="1" dirty="0" smtClean="0"/>
              <a:t>of &lt;130/80 </a:t>
            </a:r>
            <a:r>
              <a:rPr lang="en-IN" b="1" dirty="0"/>
              <a:t>mm </a:t>
            </a:r>
            <a:r>
              <a:rPr lang="en-IN" b="1" dirty="0" smtClean="0"/>
              <a:t>Hg</a:t>
            </a:r>
          </a:p>
          <a:p>
            <a:endParaRPr lang="en-IN" b="1" dirty="0" smtClean="0"/>
          </a:p>
          <a:p>
            <a:r>
              <a:rPr lang="en-IN" b="1" dirty="0"/>
              <a:t>S</a:t>
            </a:r>
            <a:r>
              <a:rPr lang="en-IN" b="1" dirty="0" smtClean="0"/>
              <a:t>tatin </a:t>
            </a:r>
            <a:r>
              <a:rPr lang="en-IN" b="1" dirty="0"/>
              <a:t>therapy be introduced in </a:t>
            </a:r>
            <a:r>
              <a:rPr lang="en-IN" b="1" dirty="0" smtClean="0"/>
              <a:t>patients with </a:t>
            </a:r>
            <a:r>
              <a:rPr lang="en-IN" b="1" dirty="0"/>
              <a:t>low-density lipoprotein cholesterol </a:t>
            </a:r>
            <a:r>
              <a:rPr lang="en-IN" b="1" dirty="0" smtClean="0"/>
              <a:t>&gt;100 </a:t>
            </a:r>
            <a:r>
              <a:rPr lang="en-IN" b="1" dirty="0"/>
              <a:t>mg/dl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Principles of treatment</a:t>
            </a:r>
            <a:endParaRPr lang="en-IN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Class I and Class II- do not require immunosuppressive treatment.</a:t>
            </a:r>
          </a:p>
          <a:p>
            <a:r>
              <a:rPr lang="en-IN" dirty="0" smtClean="0"/>
              <a:t>Class III And Class IV aggressive therapy with glucocorticoids and immunosuppressive agents</a:t>
            </a:r>
          </a:p>
          <a:p>
            <a:r>
              <a:rPr lang="en-IN" dirty="0" smtClean="0"/>
              <a:t>Class V when combined with class III or IV should be treated in the same manner as class III or IV</a:t>
            </a:r>
          </a:p>
          <a:p>
            <a:r>
              <a:rPr lang="en-IN" dirty="0"/>
              <a:t>C</a:t>
            </a:r>
            <a:r>
              <a:rPr lang="en-IN" dirty="0" smtClean="0"/>
              <a:t>lass </a:t>
            </a:r>
            <a:r>
              <a:rPr lang="en-IN" dirty="0"/>
              <a:t>VI </a:t>
            </a:r>
            <a:r>
              <a:rPr lang="en-IN" dirty="0" smtClean="0"/>
              <a:t>requires </a:t>
            </a:r>
            <a:r>
              <a:rPr lang="en-IN" dirty="0"/>
              <a:t>preparation </a:t>
            </a:r>
            <a:r>
              <a:rPr lang="en-IN" dirty="0" smtClean="0"/>
              <a:t>for renal replacement </a:t>
            </a:r>
            <a:r>
              <a:rPr lang="en-IN" dirty="0"/>
              <a:t>therapy rather </a:t>
            </a:r>
            <a:r>
              <a:rPr lang="en-IN" dirty="0" smtClean="0"/>
              <a:t>than immunosuppression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2">
                    <a:lumMod val="10000"/>
                  </a:schemeClr>
                </a:solidFill>
              </a:rPr>
              <a:t>Class I LN (minimal-</a:t>
            </a:r>
            <a:r>
              <a:rPr lang="en-IN" b="1" dirty="0" err="1" smtClean="0">
                <a:solidFill>
                  <a:schemeClr val="bg2">
                    <a:lumMod val="10000"/>
                  </a:schemeClr>
                </a:solidFill>
              </a:rPr>
              <a:t>mesangial</a:t>
            </a:r>
            <a:r>
              <a:rPr lang="en-IN" b="1" dirty="0" smtClean="0">
                <a:solidFill>
                  <a:schemeClr val="bg2">
                    <a:lumMod val="10000"/>
                  </a:schemeClr>
                </a:solidFill>
              </a:rPr>
              <a:t> LN)</a:t>
            </a:r>
            <a:endParaRPr lang="en-IN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1472" y="1447800"/>
            <a:ext cx="8115328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 Treatment as dictated by the extrarenal clinical manifestations of lupus</a:t>
            </a:r>
          </a:p>
          <a:p>
            <a:pPr>
              <a:buNone/>
            </a:pPr>
            <a:endParaRPr lang="en-IN" b="1" i="1" u="sng" dirty="0" smtClean="0"/>
          </a:p>
          <a:p>
            <a:pPr>
              <a:buNone/>
            </a:pPr>
            <a:r>
              <a:rPr lang="en-IN" b="1" i="1" u="sng" dirty="0" smtClean="0"/>
              <a:t>RATIONALE:</a:t>
            </a:r>
          </a:p>
          <a:p>
            <a:r>
              <a:rPr lang="en-IN" dirty="0" smtClean="0"/>
              <a:t>Class I LN has no clinical kidney manifestations.</a:t>
            </a:r>
          </a:p>
          <a:p>
            <a:r>
              <a:rPr lang="en-IN" dirty="0" smtClean="0"/>
              <a:t>Class I LN is not associated with long-term impairment of kidney </a:t>
            </a:r>
            <a:r>
              <a:rPr lang="en-IN" dirty="0" smtClean="0"/>
              <a:t>function</a:t>
            </a:r>
          </a:p>
          <a:p>
            <a:endParaRPr lang="en-US" dirty="0" smtClean="0"/>
          </a:p>
          <a:p>
            <a:r>
              <a:rPr lang="en-US" dirty="0" err="1" smtClean="0"/>
              <a:t>Nephrotic</a:t>
            </a:r>
            <a:r>
              <a:rPr lang="en-US" dirty="0" smtClean="0"/>
              <a:t> syndrome due to concomitant </a:t>
            </a:r>
            <a:r>
              <a:rPr lang="en-US" dirty="0" err="1" smtClean="0"/>
              <a:t>podocytopathy</a:t>
            </a:r>
            <a:r>
              <a:rPr lang="en-US" dirty="0" smtClean="0"/>
              <a:t> would warrant treatment with corticosteroids.</a:t>
            </a:r>
            <a:endParaRPr lang="en-IN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274638"/>
            <a:ext cx="7901014" cy="1143000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 </a:t>
            </a:r>
            <a:r>
              <a:rPr lang="en-IN" b="1" dirty="0" smtClean="0">
                <a:solidFill>
                  <a:schemeClr val="bg2">
                    <a:lumMod val="10000"/>
                  </a:schemeClr>
                </a:solidFill>
              </a:rPr>
              <a:t>Class II LN (</a:t>
            </a:r>
            <a:r>
              <a:rPr lang="en-IN" b="1" dirty="0" err="1" smtClean="0">
                <a:solidFill>
                  <a:schemeClr val="bg2">
                    <a:lumMod val="10000"/>
                  </a:schemeClr>
                </a:solidFill>
              </a:rPr>
              <a:t>mesangial</a:t>
            </a:r>
            <a:r>
              <a:rPr lang="en-IN" b="1" dirty="0" smtClean="0">
                <a:solidFill>
                  <a:schemeClr val="bg2">
                    <a:lumMod val="10000"/>
                  </a:schemeClr>
                </a:solidFill>
              </a:rPr>
              <a:t>-proliferative LN)</a:t>
            </a:r>
            <a:endParaRPr lang="en-IN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8596" y="1447800"/>
            <a:ext cx="8258204" cy="4572000"/>
          </a:xfrm>
        </p:spPr>
        <p:txBody>
          <a:bodyPr>
            <a:normAutofit/>
          </a:bodyPr>
          <a:lstStyle/>
          <a:p>
            <a:r>
              <a:rPr lang="en-IN" dirty="0" smtClean="0"/>
              <a:t>Treat patients with class II LN and </a:t>
            </a:r>
            <a:r>
              <a:rPr lang="en-IN" dirty="0" err="1" smtClean="0"/>
              <a:t>proteinuria</a:t>
            </a:r>
            <a:r>
              <a:rPr lang="en-IN" dirty="0" smtClean="0"/>
              <a:t>  &lt;1 g/d as dictated by the </a:t>
            </a:r>
            <a:r>
              <a:rPr lang="en-IN" dirty="0" err="1" smtClean="0"/>
              <a:t>extrarenal</a:t>
            </a:r>
            <a:r>
              <a:rPr lang="en-IN" dirty="0" smtClean="0"/>
              <a:t> clinical manifestations of lupus. </a:t>
            </a:r>
          </a:p>
          <a:p>
            <a:r>
              <a:rPr lang="en-IN" dirty="0" smtClean="0"/>
              <a:t>Class II LN with </a:t>
            </a:r>
            <a:r>
              <a:rPr lang="en-IN" dirty="0" err="1" smtClean="0"/>
              <a:t>persitent</a:t>
            </a:r>
            <a:r>
              <a:rPr lang="en-IN" dirty="0" smtClean="0"/>
              <a:t> </a:t>
            </a:r>
            <a:r>
              <a:rPr lang="en-IN" dirty="0" err="1" smtClean="0"/>
              <a:t>proteinuria</a:t>
            </a:r>
            <a:r>
              <a:rPr lang="en-IN" dirty="0" smtClean="0"/>
              <a:t> &gt;1 g/d be treated with low dose corticosteroids with or without AZA.</a:t>
            </a:r>
          </a:p>
          <a:p>
            <a:endParaRPr lang="en-IN" dirty="0" smtClean="0"/>
          </a:p>
          <a:p>
            <a:endParaRPr lang="en-IN" dirty="0" smtClean="0"/>
          </a:p>
          <a:p>
            <a:pPr>
              <a:buNone/>
            </a:pPr>
            <a:r>
              <a:rPr lang="en-IN" b="1" i="1" u="sng" dirty="0" smtClean="0"/>
              <a:t>RATIONALE:</a:t>
            </a:r>
          </a:p>
          <a:p>
            <a:pPr>
              <a:buNone/>
            </a:pPr>
            <a:r>
              <a:rPr lang="en-IN" dirty="0" smtClean="0"/>
              <a:t>    There are no evidence-based data on the treatment of class II LN.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chemeClr val="bg2">
                    <a:lumMod val="10000"/>
                  </a:schemeClr>
                </a:solidFill>
              </a:rPr>
              <a:t>Class III LN (focal LN) and class IV LN (diffuse LN)</a:t>
            </a:r>
            <a:endParaRPr lang="en-IN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Initial therapy with corticosteroids , combined with either cyclophosphamide or MMF</a:t>
            </a:r>
          </a:p>
          <a:p>
            <a:r>
              <a:rPr lang="en-IN" dirty="0" smtClean="0"/>
              <a:t> if patients have worsening LN (rising </a:t>
            </a:r>
            <a:r>
              <a:rPr lang="en-IN" dirty="0" err="1" smtClean="0"/>
              <a:t>SCr</a:t>
            </a:r>
            <a:r>
              <a:rPr lang="en-IN" dirty="0" smtClean="0"/>
              <a:t>, worsening proteinuria) during the first 3 months of treatment, a change be made to an alternative recommended initial therapy, or a repeat kidney biopsy be performed to guide further treatment.</a:t>
            </a:r>
          </a:p>
          <a:p>
            <a:r>
              <a:rPr lang="en-IN" dirty="0" smtClean="0"/>
              <a:t>KDIGO suggest treatment change over after 3 months.</a:t>
            </a:r>
          </a:p>
          <a:p>
            <a:r>
              <a:rPr lang="en-IN" dirty="0" smtClean="0"/>
              <a:t>ACR- EULAR after 6 months.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Response Definition</a:t>
            </a:r>
            <a:endParaRPr lang="en-IN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254" y="2103904"/>
            <a:ext cx="8039274" cy="3468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 flipV="1">
            <a:off x="642910" y="1566924"/>
            <a:ext cx="7925145" cy="45719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912301"/>
          </a:xfrm>
          <a:prstGeom prst="rect">
            <a:avLst/>
          </a:prstGeom>
        </p:spPr>
        <p:txBody>
          <a:bodyPr vert="horz" wrap="square" lIns="0" tIns="365252" rIns="0" bIns="0" rtlCol="0">
            <a:spAutoFit/>
          </a:bodyPr>
          <a:lstStyle/>
          <a:p>
            <a:pPr marL="1106170">
              <a:lnSpc>
                <a:spcPts val="4560"/>
              </a:lnSpc>
            </a:pPr>
            <a:r>
              <a:rPr sz="3800" b="1" smtClean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Management</a:t>
            </a:r>
            <a:r>
              <a:rPr sz="3800" b="1" spc="-95" smtClean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 </a:t>
            </a:r>
            <a:r>
              <a:rPr sz="3800" b="1" spc="-5" dirty="0">
                <a:solidFill>
                  <a:schemeClr val="bg2">
                    <a:lumMod val="10000"/>
                  </a:schemeClr>
                </a:solidFill>
                <a:latin typeface="Verdana"/>
                <a:cs typeface="Verdana"/>
              </a:rPr>
              <a:t>Goals</a:t>
            </a:r>
            <a:endParaRPr sz="3800" b="1">
              <a:solidFill>
                <a:schemeClr val="bg2">
                  <a:lumMod val="1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1140" y="1797050"/>
            <a:ext cx="8779510" cy="303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marR="165735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481965" algn="l"/>
                <a:tab pos="482600" algn="l"/>
              </a:tabLst>
            </a:pPr>
            <a:r>
              <a:rPr lang="en-IN" sz="2600" b="1" dirty="0" smtClean="0"/>
              <a:t>Recognize serious lesions </a:t>
            </a:r>
            <a:r>
              <a:rPr lang="en-IN" sz="2600" dirty="0" smtClean="0"/>
              <a:t>early so that  aggressive treatment regimens can be initiated  before irreversible changes have occurred</a:t>
            </a:r>
          </a:p>
          <a:p>
            <a:pPr marL="274320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481965" algn="l"/>
                <a:tab pos="482600" algn="l"/>
              </a:tabLst>
            </a:pPr>
            <a:r>
              <a:rPr lang="en-IN" sz="2600" dirty="0" smtClean="0"/>
              <a:t>Attempt to </a:t>
            </a:r>
            <a:r>
              <a:rPr lang="en-IN" sz="2600" b="1" dirty="0" smtClean="0"/>
              <a:t>induce remissions </a:t>
            </a:r>
            <a:r>
              <a:rPr lang="en-IN" sz="2600" dirty="0" smtClean="0"/>
              <a:t>(complete or partial) with the safest, most effective regimen</a:t>
            </a:r>
          </a:p>
          <a:p>
            <a:pPr marL="274320" marR="5080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481965" algn="l"/>
                <a:tab pos="482600" algn="l"/>
              </a:tabLst>
            </a:pPr>
            <a:r>
              <a:rPr lang="en-IN" sz="2600" b="1" dirty="0" smtClean="0"/>
              <a:t>Maintain remission </a:t>
            </a:r>
            <a:r>
              <a:rPr lang="en-IN" sz="2600" dirty="0" smtClean="0"/>
              <a:t>(without relapses) for as  long as possible while minimizing adverse drug-  related events (especially steroid-related)</a:t>
            </a:r>
          </a:p>
          <a:p>
            <a:pPr marL="274320" indent="-274320">
              <a:lnSpc>
                <a:spcPct val="100000"/>
              </a:lnSpc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tabLst>
                <a:tab pos="481965" algn="l"/>
                <a:tab pos="482600" algn="l"/>
              </a:tabLst>
            </a:pPr>
            <a:r>
              <a:rPr lang="en-IN" sz="2600" b="1" dirty="0" smtClean="0"/>
              <a:t>Avoid need for RRT</a:t>
            </a:r>
            <a:r>
              <a:rPr lang="en-IN" sz="2600" dirty="0" smtClean="0"/>
              <a:t>; prolong life expectancy; improve quality of life</a:t>
            </a:r>
            <a:endParaRPr lang="en-IN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NIH trial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N" dirty="0" smtClean="0"/>
          </a:p>
          <a:p>
            <a:r>
              <a:rPr lang="en-IN" dirty="0" smtClean="0"/>
              <a:t>six </a:t>
            </a:r>
            <a:r>
              <a:rPr lang="en-IN" dirty="0"/>
              <a:t>pulses of </a:t>
            </a:r>
            <a:r>
              <a:rPr lang="en-IN" dirty="0" smtClean="0"/>
              <a:t>intravenous </a:t>
            </a:r>
            <a:r>
              <a:rPr lang="en-IN" dirty="0" err="1" smtClean="0"/>
              <a:t>cyclophosphamide</a:t>
            </a:r>
            <a:r>
              <a:rPr lang="en-IN" dirty="0" smtClean="0"/>
              <a:t> </a:t>
            </a:r>
            <a:r>
              <a:rPr lang="en-IN" dirty="0"/>
              <a:t>(0.5 to 1 g/m2) </a:t>
            </a:r>
            <a:r>
              <a:rPr lang="en-IN" dirty="0" smtClean="0"/>
              <a:t>on consecutive </a:t>
            </a:r>
            <a:r>
              <a:rPr lang="en-IN" dirty="0"/>
              <a:t>months, </a:t>
            </a:r>
            <a:r>
              <a:rPr lang="en-IN" dirty="0" smtClean="0"/>
              <a:t>followed </a:t>
            </a:r>
            <a:r>
              <a:rPr lang="en-IN" dirty="0"/>
              <a:t>by </a:t>
            </a:r>
            <a:r>
              <a:rPr lang="en-IN" dirty="0" smtClean="0"/>
              <a:t>every third </a:t>
            </a:r>
            <a:r>
              <a:rPr lang="en-IN" dirty="0"/>
              <a:t>month follow-up pulses with </a:t>
            </a:r>
            <a:r>
              <a:rPr lang="en-IN" dirty="0" smtClean="0"/>
              <a:t>low dose</a:t>
            </a:r>
            <a:r>
              <a:rPr lang="en-IN" dirty="0"/>
              <a:t> </a:t>
            </a:r>
            <a:r>
              <a:rPr lang="en-IN" dirty="0" smtClean="0"/>
              <a:t>corticosteroids.</a:t>
            </a:r>
          </a:p>
          <a:p>
            <a:r>
              <a:rPr lang="en-IN" dirty="0" smtClean="0"/>
              <a:t>Effective and prevented </a:t>
            </a:r>
            <a:r>
              <a:rPr lang="en-IN" dirty="0"/>
              <a:t>relapses better than a </a:t>
            </a:r>
            <a:r>
              <a:rPr lang="en-IN" dirty="0" smtClean="0"/>
              <a:t>shorter regimen </a:t>
            </a:r>
            <a:r>
              <a:rPr lang="en-IN" dirty="0"/>
              <a:t>limited to six doses </a:t>
            </a:r>
            <a:r>
              <a:rPr lang="en-IN" dirty="0" smtClean="0"/>
              <a:t>alone.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EURO LUPUS NEPRITIS TRIAL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/>
          </a:bodyPr>
          <a:lstStyle/>
          <a:p>
            <a:r>
              <a:rPr lang="en-IN" dirty="0" smtClean="0"/>
              <a:t>A </a:t>
            </a:r>
            <a:r>
              <a:rPr lang="en-IN" dirty="0"/>
              <a:t>head-to-head </a:t>
            </a:r>
            <a:r>
              <a:rPr lang="en-IN" dirty="0" smtClean="0"/>
              <a:t>comparison of low-dose </a:t>
            </a:r>
            <a:r>
              <a:rPr lang="en-IN" dirty="0"/>
              <a:t>to ‘conventional’ high-dose </a:t>
            </a:r>
            <a:r>
              <a:rPr lang="en-IN" dirty="0" err="1"/>
              <a:t>i.v</a:t>
            </a:r>
            <a:r>
              <a:rPr lang="en-IN" dirty="0"/>
              <a:t>. CYC for </a:t>
            </a:r>
            <a:r>
              <a:rPr lang="en-IN" dirty="0" smtClean="0"/>
              <a:t>active LN. </a:t>
            </a:r>
          </a:p>
          <a:p>
            <a:r>
              <a:rPr lang="en-IN" dirty="0" smtClean="0"/>
              <a:t>Ninety </a:t>
            </a:r>
            <a:r>
              <a:rPr lang="en-IN" dirty="0"/>
              <a:t>patients were randomized to either </a:t>
            </a:r>
            <a:r>
              <a:rPr lang="en-IN" dirty="0" smtClean="0"/>
              <a:t>high dose</a:t>
            </a:r>
            <a:r>
              <a:rPr lang="en-IN" dirty="0"/>
              <a:t> </a:t>
            </a:r>
            <a:r>
              <a:rPr lang="en-IN" dirty="0" smtClean="0"/>
              <a:t>CYC </a:t>
            </a:r>
            <a:r>
              <a:rPr lang="en-IN" dirty="0"/>
              <a:t>(six monthly </a:t>
            </a:r>
            <a:r>
              <a:rPr lang="en-IN" dirty="0" err="1"/>
              <a:t>i.v</a:t>
            </a:r>
            <a:r>
              <a:rPr lang="en-IN" dirty="0"/>
              <a:t>. pulses of 0.5–1 g/m2 followed </a:t>
            </a:r>
            <a:r>
              <a:rPr lang="en-IN" dirty="0" smtClean="0"/>
              <a:t>by two </a:t>
            </a:r>
            <a:r>
              <a:rPr lang="en-IN" dirty="0"/>
              <a:t>quarterly pulses) or </a:t>
            </a:r>
            <a:endParaRPr lang="en-IN" dirty="0" smtClean="0"/>
          </a:p>
          <a:p>
            <a:r>
              <a:rPr lang="en-IN" dirty="0" smtClean="0"/>
              <a:t>low-dose </a:t>
            </a:r>
            <a:r>
              <a:rPr lang="en-IN" dirty="0"/>
              <a:t>CYC (fixed </a:t>
            </a:r>
            <a:r>
              <a:rPr lang="en-IN" dirty="0" err="1"/>
              <a:t>i.v</a:t>
            </a:r>
            <a:r>
              <a:rPr lang="en-IN" dirty="0"/>
              <a:t>. pulses </a:t>
            </a:r>
            <a:r>
              <a:rPr lang="en-IN" dirty="0" smtClean="0"/>
              <a:t>of 500 </a:t>
            </a:r>
            <a:r>
              <a:rPr lang="en-IN" dirty="0"/>
              <a:t>mg given every 2 weeks for a total of six doses</a:t>
            </a:r>
            <a:r>
              <a:rPr lang="en-IN" dirty="0" smtClean="0"/>
              <a:t>).</a:t>
            </a:r>
          </a:p>
          <a:p>
            <a:r>
              <a:rPr lang="en-IN" dirty="0" smtClean="0"/>
              <a:t>Following CYC</a:t>
            </a:r>
            <a:r>
              <a:rPr lang="en-IN" dirty="0"/>
              <a:t>, both groups received oral </a:t>
            </a:r>
            <a:r>
              <a:rPr lang="en-IN" dirty="0" err="1"/>
              <a:t>azathioprine</a:t>
            </a:r>
            <a:r>
              <a:rPr lang="en-IN" dirty="0"/>
              <a:t> (AZA) </a:t>
            </a:r>
            <a:r>
              <a:rPr lang="en-IN" dirty="0" smtClean="0"/>
              <a:t>as maintenance </a:t>
            </a:r>
            <a:r>
              <a:rPr lang="en-IN" dirty="0"/>
              <a:t>therapy</a:t>
            </a:r>
          </a:p>
        </p:txBody>
      </p:sp>
      <p:sp>
        <p:nvSpPr>
          <p:cNvPr id="4" name="object 3"/>
          <p:cNvSpPr/>
          <p:nvPr/>
        </p:nvSpPr>
        <p:spPr>
          <a:xfrm flipV="1">
            <a:off x="642910" y="1566924"/>
            <a:ext cx="7925145" cy="45719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Contents</a:t>
            </a:r>
            <a:endParaRPr lang="en-IN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Introduction</a:t>
            </a:r>
          </a:p>
          <a:p>
            <a:r>
              <a:rPr lang="en-US" b="1" dirty="0" smtClean="0"/>
              <a:t>Diagnosis of lupus nephritis</a:t>
            </a:r>
          </a:p>
          <a:p>
            <a:r>
              <a:rPr lang="en-US" b="1" dirty="0" smtClean="0"/>
              <a:t>Classification</a:t>
            </a:r>
          </a:p>
          <a:p>
            <a:r>
              <a:rPr lang="en-US" b="1" dirty="0" smtClean="0"/>
              <a:t>Management of LN</a:t>
            </a:r>
          </a:p>
          <a:p>
            <a:r>
              <a:rPr lang="en-US" b="1" dirty="0" smtClean="0"/>
              <a:t>Recent trials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EURO LUPUS NEPRITIS TRIAL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   </a:t>
            </a:r>
            <a:r>
              <a:rPr lang="en-IN" b="1" dirty="0" smtClean="0"/>
              <a:t>At </a:t>
            </a:r>
            <a:r>
              <a:rPr lang="en-IN" b="1" dirty="0"/>
              <a:t>41 months, there were no significant differences in </a:t>
            </a:r>
            <a:r>
              <a:rPr lang="en-IN" b="1" dirty="0" smtClean="0"/>
              <a:t>the primary </a:t>
            </a:r>
            <a:r>
              <a:rPr lang="en-IN" b="1" dirty="0"/>
              <a:t>end point</a:t>
            </a:r>
            <a:r>
              <a:rPr lang="en-IN" dirty="0"/>
              <a:t>, </a:t>
            </a:r>
            <a:endParaRPr lang="en-IN" dirty="0" smtClean="0"/>
          </a:p>
          <a:p>
            <a:r>
              <a:rPr lang="en-IN" dirty="0" smtClean="0"/>
              <a:t>cumulative </a:t>
            </a:r>
            <a:r>
              <a:rPr lang="en-IN" dirty="0"/>
              <a:t>probability of </a:t>
            </a:r>
            <a:r>
              <a:rPr lang="en-IN" b="1" dirty="0" smtClean="0"/>
              <a:t>treatment failure</a:t>
            </a:r>
            <a:r>
              <a:rPr lang="en-IN" dirty="0"/>
              <a:t>, between the high- and low-dose treatment arms (</a:t>
            </a:r>
            <a:r>
              <a:rPr lang="en-IN" dirty="0" smtClean="0"/>
              <a:t>20 </a:t>
            </a:r>
            <a:r>
              <a:rPr lang="en-IN" dirty="0" err="1" smtClean="0"/>
              <a:t>vs</a:t>
            </a:r>
            <a:r>
              <a:rPr lang="en-IN" dirty="0" smtClean="0"/>
              <a:t> </a:t>
            </a:r>
            <a:r>
              <a:rPr lang="en-IN" dirty="0"/>
              <a:t>16%, respectively). </a:t>
            </a:r>
            <a:endParaRPr lang="en-IN" dirty="0" smtClean="0"/>
          </a:p>
          <a:p>
            <a:r>
              <a:rPr lang="en-IN" dirty="0" smtClean="0"/>
              <a:t>There </a:t>
            </a:r>
            <a:r>
              <a:rPr lang="en-IN" dirty="0"/>
              <a:t>were </a:t>
            </a:r>
            <a:r>
              <a:rPr lang="en-IN" b="1" dirty="0"/>
              <a:t>also no differences in </a:t>
            </a:r>
            <a:r>
              <a:rPr lang="en-IN" b="1" dirty="0" smtClean="0"/>
              <a:t>renal remissions </a:t>
            </a:r>
            <a:r>
              <a:rPr lang="en-IN" dirty="0"/>
              <a:t>(54 </a:t>
            </a:r>
            <a:r>
              <a:rPr lang="en-IN" dirty="0" err="1"/>
              <a:t>vs</a:t>
            </a:r>
            <a:r>
              <a:rPr lang="en-IN" dirty="0"/>
              <a:t> 71%, respectively) </a:t>
            </a:r>
            <a:r>
              <a:rPr lang="en-IN" dirty="0" smtClean="0"/>
              <a:t>or</a:t>
            </a:r>
          </a:p>
          <a:p>
            <a:r>
              <a:rPr lang="en-IN" dirty="0" smtClean="0"/>
              <a:t> </a:t>
            </a:r>
            <a:r>
              <a:rPr lang="en-IN" b="1" dirty="0" smtClean="0"/>
              <a:t>Renal </a:t>
            </a:r>
            <a:r>
              <a:rPr lang="en-IN" b="1" dirty="0"/>
              <a:t>flares </a:t>
            </a:r>
            <a:r>
              <a:rPr lang="en-IN" dirty="0"/>
              <a:t>(29 </a:t>
            </a:r>
            <a:r>
              <a:rPr lang="en-IN" dirty="0" err="1" smtClean="0"/>
              <a:t>vs</a:t>
            </a:r>
            <a:r>
              <a:rPr lang="en-IN" dirty="0" smtClean="0"/>
              <a:t> 27</a:t>
            </a:r>
            <a:r>
              <a:rPr lang="en-IN" dirty="0"/>
              <a:t>%, respectively). </a:t>
            </a:r>
            <a:endParaRPr lang="en-IN" dirty="0" smtClean="0"/>
          </a:p>
          <a:p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</a:rPr>
              <a:t>The 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>shorter regimen had less toxicity </a:t>
            </a: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</a:rPr>
              <a:t>with fewer </a:t>
            </a:r>
            <a:r>
              <a:rPr lang="en-IN" b="1" dirty="0">
                <a:solidFill>
                  <a:schemeClr val="accent1">
                    <a:lumMod val="75000"/>
                  </a:schemeClr>
                </a:solidFill>
              </a:rPr>
              <a:t>and less severe </a:t>
            </a:r>
            <a:r>
              <a:rPr lang="en-IN" b="1" dirty="0" smtClean="0">
                <a:solidFill>
                  <a:schemeClr val="accent1">
                    <a:lumMod val="75000"/>
                  </a:schemeClr>
                </a:solidFill>
              </a:rPr>
              <a:t>infections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385763"/>
            <a:ext cx="81248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214290"/>
            <a:ext cx="8406429" cy="629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385763"/>
            <a:ext cx="81248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MYCOPHENOLATE MOFETIL (MMF)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Inhibitor of the crucial enzyme involved in the </a:t>
            </a:r>
            <a:r>
              <a:rPr lang="en-IN" b="1" dirty="0" smtClean="0"/>
              <a:t>de novo synthesis</a:t>
            </a:r>
            <a:r>
              <a:rPr lang="en-IN" dirty="0" smtClean="0"/>
              <a:t> of </a:t>
            </a:r>
            <a:r>
              <a:rPr lang="en-IN" dirty="0" err="1" smtClean="0"/>
              <a:t>guanosine</a:t>
            </a:r>
            <a:r>
              <a:rPr lang="en-IN" dirty="0" smtClean="0"/>
              <a:t> nucleotides.</a:t>
            </a:r>
          </a:p>
          <a:p>
            <a:r>
              <a:rPr lang="en-IN" dirty="0" smtClean="0"/>
              <a:t> As lymphocytes </a:t>
            </a:r>
            <a:r>
              <a:rPr lang="en-IN" b="1" dirty="0" smtClean="0"/>
              <a:t>do not possess a salvage pathway </a:t>
            </a:r>
            <a:r>
              <a:rPr lang="en-IN" dirty="0" smtClean="0"/>
              <a:t>for the generation of these nucleotides, MMF results in selective blockade of B- and T-cell proliferation. </a:t>
            </a:r>
          </a:p>
          <a:p>
            <a:r>
              <a:rPr lang="en-IN" dirty="0" smtClean="0"/>
              <a:t>Unlike CYC, MPA has little impact on other tissues with high proliferative activity. </a:t>
            </a:r>
          </a:p>
          <a:p>
            <a:r>
              <a:rPr lang="en-IN" dirty="0" smtClean="0"/>
              <a:t>This accounts for </a:t>
            </a:r>
            <a:r>
              <a:rPr lang="en-IN" b="1" dirty="0" smtClean="0"/>
              <a:t>less adverse effects</a:t>
            </a:r>
            <a:r>
              <a:rPr lang="en-IN" dirty="0" smtClean="0"/>
              <a:t>.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Chan et al. randomized 42 patients with DPLN to 6 months of induction with MMF (2 g/day) or oral CYC (2.5 mg/kg/day), both with concurrent oral </a:t>
            </a:r>
            <a:r>
              <a:rPr lang="en-IN" dirty="0" err="1" smtClean="0"/>
              <a:t>prednisolone</a:t>
            </a:r>
            <a:r>
              <a:rPr lang="en-IN" dirty="0" smtClean="0"/>
              <a:t>. </a:t>
            </a:r>
          </a:p>
          <a:p>
            <a:r>
              <a:rPr lang="en-IN" dirty="0" smtClean="0"/>
              <a:t>During the maintenance phase, those in the MMF arm continued the drug at a reduced dose (1 g/day) and those in the CYC arm switched to AZA (1.5 mg/kg/day) for 6 months. </a:t>
            </a:r>
          </a:p>
          <a:p>
            <a:r>
              <a:rPr lang="en-IN" dirty="0" smtClean="0"/>
              <a:t>At 12 months, there were no differences in complete remissions (CR), partial remissions (PRs), or relapses.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358294" y="274087"/>
            <a:ext cx="8428548" cy="622674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53034"/>
          </a:xfrm>
        </p:spPr>
        <p:txBody>
          <a:bodyPr>
            <a:normAutofit fontScale="92500" lnSpcReduction="20000"/>
          </a:bodyPr>
          <a:lstStyle/>
          <a:p>
            <a:r>
              <a:rPr lang="en-IN" dirty="0"/>
              <a:t>A larger U.S. induction trial, </a:t>
            </a:r>
            <a:r>
              <a:rPr lang="en-IN" dirty="0" smtClean="0"/>
              <a:t>reported 5 </a:t>
            </a:r>
            <a:r>
              <a:rPr lang="en-IN" dirty="0"/>
              <a:t>years later in </a:t>
            </a:r>
            <a:r>
              <a:rPr lang="en-IN" dirty="0" smtClean="0"/>
              <a:t>a more </a:t>
            </a:r>
            <a:r>
              <a:rPr lang="en-IN" dirty="0"/>
              <a:t>diverse </a:t>
            </a:r>
            <a:r>
              <a:rPr lang="en-IN" dirty="0" smtClean="0"/>
              <a:t>population, </a:t>
            </a:r>
            <a:r>
              <a:rPr lang="en-IN" dirty="0"/>
              <a:t>examined</a:t>
            </a:r>
          </a:p>
          <a:p>
            <a:r>
              <a:rPr lang="en-IN" dirty="0"/>
              <a:t>140 patients with proliferative lupus </a:t>
            </a:r>
            <a:r>
              <a:rPr lang="en-IN" dirty="0" smtClean="0"/>
              <a:t>nephritis or </a:t>
            </a:r>
            <a:r>
              <a:rPr lang="en-IN" dirty="0"/>
              <a:t>membranous lupus </a:t>
            </a:r>
            <a:r>
              <a:rPr lang="en-IN" dirty="0" smtClean="0"/>
              <a:t>nephritis randomized </a:t>
            </a:r>
            <a:r>
              <a:rPr lang="en-IN" dirty="0"/>
              <a:t>to </a:t>
            </a:r>
            <a:r>
              <a:rPr lang="en-IN" b="1" dirty="0"/>
              <a:t>intravenous </a:t>
            </a:r>
            <a:r>
              <a:rPr lang="en-IN" b="1" dirty="0" smtClean="0"/>
              <a:t>CYC monthly </a:t>
            </a:r>
            <a:r>
              <a:rPr lang="en-IN" b="1" dirty="0"/>
              <a:t>pulses </a:t>
            </a:r>
            <a:r>
              <a:rPr lang="en-IN" b="1" i="1" dirty="0"/>
              <a:t>versus </a:t>
            </a:r>
            <a:r>
              <a:rPr lang="en-IN" b="1" i="1" dirty="0" smtClean="0"/>
              <a:t>oral </a:t>
            </a:r>
            <a:r>
              <a:rPr lang="en-IN" b="1" dirty="0" smtClean="0"/>
              <a:t>MMF up </a:t>
            </a:r>
            <a:r>
              <a:rPr lang="en-IN" b="1" dirty="0"/>
              <a:t>to 3 g daily</a:t>
            </a:r>
            <a:r>
              <a:rPr lang="en-IN" dirty="0"/>
              <a:t>, each in </a:t>
            </a:r>
            <a:r>
              <a:rPr lang="en-IN" dirty="0" smtClean="0"/>
              <a:t>conjunction with </a:t>
            </a:r>
            <a:r>
              <a:rPr lang="en-IN" dirty="0"/>
              <a:t>a fixed tapering dose of </a:t>
            </a:r>
            <a:r>
              <a:rPr lang="en-IN" dirty="0" smtClean="0"/>
              <a:t>corticosteroids as </a:t>
            </a:r>
            <a:r>
              <a:rPr lang="en-IN" dirty="0"/>
              <a:t>induction therapy over </a:t>
            </a:r>
            <a:r>
              <a:rPr lang="en-IN" dirty="0" smtClean="0"/>
              <a:t>6 months.</a:t>
            </a:r>
          </a:p>
          <a:p>
            <a:r>
              <a:rPr lang="en-IN" dirty="0" smtClean="0"/>
              <a:t>Although </a:t>
            </a:r>
            <a:r>
              <a:rPr lang="en-IN" dirty="0"/>
              <a:t>the study was </a:t>
            </a:r>
            <a:r>
              <a:rPr lang="en-IN" dirty="0" smtClean="0"/>
              <a:t>powered as </a:t>
            </a:r>
            <a:r>
              <a:rPr lang="en-IN" dirty="0"/>
              <a:t>a </a:t>
            </a:r>
            <a:r>
              <a:rPr lang="en-IN" dirty="0" smtClean="0"/>
              <a:t>non inferiority </a:t>
            </a:r>
            <a:r>
              <a:rPr lang="en-IN" dirty="0"/>
              <a:t>trial, </a:t>
            </a:r>
            <a:r>
              <a:rPr lang="en-IN" b="1" dirty="0" smtClean="0"/>
              <a:t>complete remissions </a:t>
            </a:r>
            <a:r>
              <a:rPr lang="en-IN" b="1" dirty="0"/>
              <a:t>and complete plus partial </a:t>
            </a:r>
            <a:r>
              <a:rPr lang="en-IN" b="1" dirty="0" smtClean="0"/>
              <a:t>remissions at </a:t>
            </a:r>
            <a:r>
              <a:rPr lang="en-IN" b="1" dirty="0"/>
              <a:t>6 months were </a:t>
            </a:r>
            <a:r>
              <a:rPr lang="en-IN" b="1" dirty="0" smtClean="0"/>
              <a:t>significantly more </a:t>
            </a:r>
            <a:r>
              <a:rPr lang="en-IN" b="1" dirty="0"/>
              <a:t>common in the MMF arm (52</a:t>
            </a:r>
            <a:r>
              <a:rPr lang="en-IN" b="1" dirty="0" smtClean="0"/>
              <a:t>%) than </a:t>
            </a:r>
            <a:r>
              <a:rPr lang="en-IN" b="1" dirty="0"/>
              <a:t>the </a:t>
            </a:r>
            <a:r>
              <a:rPr lang="en-IN" b="1" dirty="0" err="1"/>
              <a:t>cyclophosphamide</a:t>
            </a:r>
            <a:r>
              <a:rPr lang="en-IN" b="1" dirty="0"/>
              <a:t> </a:t>
            </a:r>
            <a:r>
              <a:rPr lang="en-IN" dirty="0"/>
              <a:t>arm (30%).</a:t>
            </a:r>
          </a:p>
          <a:p>
            <a:r>
              <a:rPr lang="en-IN" dirty="0"/>
              <a:t>Again, the side effect profile was better </a:t>
            </a:r>
            <a:r>
              <a:rPr lang="en-IN" dirty="0" smtClean="0"/>
              <a:t>in the MMF group</a:t>
            </a:r>
            <a:r>
              <a:rPr lang="en-IN" dirty="0"/>
              <a:t>, and at 3 years, </a:t>
            </a:r>
            <a:r>
              <a:rPr lang="en-IN" dirty="0" smtClean="0"/>
              <a:t>there were </a:t>
            </a:r>
            <a:r>
              <a:rPr lang="en-IN" dirty="0"/>
              <a:t>no significant differences in </a:t>
            </a:r>
            <a:r>
              <a:rPr lang="en-IN" dirty="0" smtClean="0"/>
              <a:t>numbers of </a:t>
            </a:r>
            <a:r>
              <a:rPr lang="en-IN" dirty="0"/>
              <a:t>patients with renal failure, </a:t>
            </a:r>
            <a:r>
              <a:rPr lang="en-IN" dirty="0" err="1" smtClean="0"/>
              <a:t>ESRD,or</a:t>
            </a:r>
            <a:r>
              <a:rPr lang="en-IN" dirty="0" smtClean="0"/>
              <a:t> </a:t>
            </a:r>
            <a:r>
              <a:rPr lang="en-IN" dirty="0"/>
              <a:t>mortality.</a:t>
            </a:r>
          </a:p>
        </p:txBody>
      </p:sp>
      <p:sp>
        <p:nvSpPr>
          <p:cNvPr id="4" name="Rectangle 3"/>
          <p:cNvSpPr/>
          <p:nvPr/>
        </p:nvSpPr>
        <p:spPr>
          <a:xfrm>
            <a:off x="6643702" y="6215082"/>
            <a:ext cx="2149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i="1" dirty="0" err="1" smtClean="0"/>
              <a:t>Ginzler</a:t>
            </a:r>
            <a:r>
              <a:rPr lang="en-IN" i="1" dirty="0" smtClean="0"/>
              <a:t> et al. NEJM 2005</a:t>
            </a:r>
            <a:endParaRPr lang="en-IN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072" y="571479"/>
            <a:ext cx="8564750" cy="5857917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8286808" cy="64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457200" y="457200"/>
            <a:ext cx="82296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4450" rIns="92075" bIns="44450" anchor="b"/>
          <a:lstStyle/>
          <a:p>
            <a:pPr algn="ctr"/>
            <a:r>
              <a:rPr lang="en-US" altLang="en-US" sz="3200" b="1" u="none" dirty="0"/>
              <a:t>Systemic Lupus </a:t>
            </a:r>
            <a:r>
              <a:rPr lang="en-US" altLang="en-US" sz="3200" b="1" u="none" dirty="0" err="1"/>
              <a:t>Erythematosus</a:t>
            </a:r>
            <a:endParaRPr lang="en-US" altLang="en-US" sz="3200" b="1" u="none" dirty="0"/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381000" y="1600200"/>
            <a:ext cx="83820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2400" u="none" dirty="0">
                <a:solidFill>
                  <a:schemeClr val="tx1"/>
                </a:solidFill>
              </a:rPr>
              <a:t>Inflammatory multisystem disease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2400" u="none" dirty="0" smtClean="0">
                <a:solidFill>
                  <a:schemeClr val="tx1"/>
                </a:solidFill>
              </a:rPr>
              <a:t>1.5 million cases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2400" u="none" dirty="0" smtClean="0">
                <a:solidFill>
                  <a:schemeClr val="tx1"/>
                </a:solidFill>
              </a:rPr>
              <a:t>Women&gt;Men- </a:t>
            </a:r>
            <a:r>
              <a:rPr lang="en-US" altLang="en-US" sz="2400" u="none" dirty="0">
                <a:solidFill>
                  <a:schemeClr val="tx1"/>
                </a:solidFill>
              </a:rPr>
              <a:t>9:1 ratio (90% cases are women)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2400" u="none" dirty="0">
                <a:solidFill>
                  <a:schemeClr val="tx1"/>
                </a:solidFill>
              </a:rPr>
              <a:t>African Americans&gt;Whites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2400" u="none" dirty="0">
                <a:solidFill>
                  <a:schemeClr val="tx1"/>
                </a:solidFill>
              </a:rPr>
              <a:t>Onset usually between ages 15 and 45 years, but can occur in childhood or later in life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2400" u="none" dirty="0">
                <a:solidFill>
                  <a:schemeClr val="tx1"/>
                </a:solidFill>
              </a:rPr>
              <a:t>Highly variable course and prognosis, ranges from mild to life threatening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2400" u="none" dirty="0">
                <a:solidFill>
                  <a:schemeClr val="tx1"/>
                </a:solidFill>
              </a:rPr>
              <a:t>Characterized by flares and remissions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Tx/>
              <a:buChar char="•"/>
            </a:pPr>
            <a:r>
              <a:rPr lang="en-US" altLang="en-US" sz="2400" u="none" dirty="0">
                <a:solidFill>
                  <a:schemeClr val="tx1"/>
                </a:solidFill>
              </a:rPr>
              <a:t>Associated with characteristic </a:t>
            </a:r>
            <a:r>
              <a:rPr lang="en-US" altLang="en-US" sz="2400" u="none" dirty="0" err="1">
                <a:solidFill>
                  <a:schemeClr val="tx1"/>
                </a:solidFill>
              </a:rPr>
              <a:t>autoantibodies</a:t>
            </a:r>
            <a:endParaRPr lang="en-US" altLang="en-US" sz="2400" u="none" dirty="0">
              <a:solidFill>
                <a:schemeClr val="tx1"/>
              </a:solidFill>
            </a:endParaRPr>
          </a:p>
        </p:txBody>
      </p:sp>
      <p:sp>
        <p:nvSpPr>
          <p:cNvPr id="6148" name="Line 7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690" y="214290"/>
            <a:ext cx="8577590" cy="642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385763"/>
            <a:ext cx="81248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588" y="381000"/>
            <a:ext cx="8124825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ALMS Maintenance Trial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b="1" dirty="0" smtClean="0"/>
              <a:t>MMF was superior to </a:t>
            </a:r>
            <a:r>
              <a:rPr lang="en-IN" b="1" dirty="0" err="1" smtClean="0"/>
              <a:t>azathioprine</a:t>
            </a:r>
            <a:r>
              <a:rPr lang="en-IN" b="1" dirty="0" smtClean="0"/>
              <a:t> </a:t>
            </a:r>
            <a:r>
              <a:rPr lang="en-IN" dirty="0" smtClean="0"/>
              <a:t>with respect to the primary end point, </a:t>
            </a:r>
            <a:r>
              <a:rPr lang="en-IN" b="1" dirty="0" smtClean="0"/>
              <a:t>time to treatment failure. and with respect to time to renal flare and time to rescue therapy</a:t>
            </a:r>
            <a:r>
              <a:rPr lang="en-IN" dirty="0" smtClean="0"/>
              <a:t>.</a:t>
            </a:r>
          </a:p>
          <a:p>
            <a:r>
              <a:rPr lang="en-IN" dirty="0" smtClean="0"/>
              <a:t>Observed rates of treatment failure were 16.4% (19 of 116 patients) in the </a:t>
            </a:r>
            <a:r>
              <a:rPr lang="en-IN" dirty="0" err="1" smtClean="0"/>
              <a:t>mycophenolate</a:t>
            </a:r>
            <a:r>
              <a:rPr lang="en-IN" dirty="0" smtClean="0"/>
              <a:t> </a:t>
            </a:r>
            <a:r>
              <a:rPr lang="en-IN" dirty="0" err="1" smtClean="0"/>
              <a:t>mofetil</a:t>
            </a:r>
            <a:r>
              <a:rPr lang="en-IN" dirty="0" smtClean="0"/>
              <a:t> group and 32.4% (36 of 111) in the </a:t>
            </a:r>
            <a:r>
              <a:rPr lang="en-IN" dirty="0" err="1" smtClean="0"/>
              <a:t>azathioprine</a:t>
            </a:r>
            <a:r>
              <a:rPr lang="en-IN" dirty="0" smtClean="0"/>
              <a:t> group. </a:t>
            </a:r>
          </a:p>
          <a:p>
            <a:r>
              <a:rPr lang="en-IN" dirty="0" smtClean="0"/>
              <a:t>rate of withdrawal due to adverse events was higher with AZA than MMF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833438"/>
            <a:ext cx="66294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385763"/>
            <a:ext cx="81248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052" y="285728"/>
            <a:ext cx="8482228" cy="63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714876" y="4071942"/>
            <a:ext cx="44291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</a:rPr>
              <a:t>LESS FLARES WITH MMF BUT NS</a:t>
            </a:r>
            <a:endParaRPr lang="en-IN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Maintenance  Therapy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MMF</a:t>
            </a:r>
          </a:p>
          <a:p>
            <a:r>
              <a:rPr lang="en-US" dirty="0" err="1" smtClean="0"/>
              <a:t>Cardioprotective</a:t>
            </a:r>
            <a:endParaRPr lang="en-US" dirty="0" smtClean="0"/>
          </a:p>
          <a:p>
            <a:r>
              <a:rPr lang="en-US" dirty="0" smtClean="0"/>
              <a:t>AZA can cause some mutations in the genes – potentially carcinogenic. (dose and duration dependent)</a:t>
            </a:r>
          </a:p>
          <a:p>
            <a:endParaRPr lang="en-US" dirty="0" smtClean="0"/>
          </a:p>
          <a:p>
            <a:pPr>
              <a:buNone/>
            </a:pPr>
            <a:r>
              <a:rPr lang="en-US" b="1" dirty="0" smtClean="0"/>
              <a:t>AZA</a:t>
            </a:r>
          </a:p>
          <a:p>
            <a:r>
              <a:rPr lang="en-US" dirty="0" smtClean="0"/>
              <a:t>Safe during pregnancy</a:t>
            </a:r>
          </a:p>
          <a:p>
            <a:r>
              <a:rPr lang="en-US" dirty="0" smtClean="0"/>
              <a:t>Cost effective</a:t>
            </a:r>
            <a:endParaRPr lang="en-IN" dirty="0" smtClean="0"/>
          </a:p>
          <a:p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7277100" y="1214422"/>
            <a:ext cx="3733800" cy="762000"/>
          </a:xfrm>
        </p:spPr>
        <p:txBody>
          <a:bodyPr/>
          <a:lstStyle/>
          <a:p>
            <a:pPr algn="ctr">
              <a:buNone/>
            </a:pP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15717" y="2542159"/>
            <a:ext cx="4519295" cy="1218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b="1" spc="-10" dirty="0">
                <a:latin typeface="Verdana"/>
                <a:cs typeface="Verdana"/>
              </a:rPr>
              <a:t>Rituximab</a:t>
            </a:r>
            <a:r>
              <a:rPr sz="4000" b="1" spc="-45" dirty="0">
                <a:latin typeface="Verdana"/>
                <a:cs typeface="Verdana"/>
              </a:rPr>
              <a:t> </a:t>
            </a:r>
            <a:r>
              <a:rPr sz="4000" b="1" spc="-5" dirty="0">
                <a:latin typeface="Verdana"/>
                <a:cs typeface="Verdana"/>
              </a:rPr>
              <a:t>in</a:t>
            </a:r>
            <a:endParaRPr sz="4000">
              <a:latin typeface="Verdana"/>
              <a:cs typeface="Verdana"/>
            </a:endParaRPr>
          </a:p>
          <a:p>
            <a:pPr algn="ctr">
              <a:lnSpc>
                <a:spcPts val="4790"/>
              </a:lnSpc>
            </a:pPr>
            <a:r>
              <a:rPr sz="4000" b="1" spc="-5" dirty="0">
                <a:latin typeface="Verdana"/>
                <a:cs typeface="Verdana"/>
              </a:rPr>
              <a:t>Lupus</a:t>
            </a:r>
            <a:r>
              <a:rPr sz="4000" b="1" spc="-65" dirty="0">
                <a:latin typeface="Verdana"/>
                <a:cs typeface="Verdana"/>
              </a:rPr>
              <a:t> </a:t>
            </a:r>
            <a:r>
              <a:rPr sz="4000" b="1" spc="-5" dirty="0">
                <a:latin typeface="Verdana"/>
                <a:cs typeface="Verdana"/>
              </a:rPr>
              <a:t>Nephritis</a:t>
            </a:r>
            <a:endParaRPr sz="40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4400" y="274638"/>
            <a:ext cx="7772400" cy="953850"/>
          </a:xfrm>
          <a:prstGeom prst="rect">
            <a:avLst/>
          </a:prstGeom>
        </p:spPr>
        <p:txBody>
          <a:bodyPr vert="horz" wrap="square" lIns="0" tIns="395477" rIns="0" bIns="0" rtlCol="0">
            <a:spAutoFit/>
          </a:bodyPr>
          <a:lstStyle/>
          <a:p>
            <a:pPr marL="960755">
              <a:lnSpc>
                <a:spcPts val="4555"/>
              </a:lnSpc>
            </a:pPr>
            <a:r>
              <a:rPr sz="3800" b="1" spc="-5" dirty="0">
                <a:solidFill>
                  <a:schemeClr val="tx1"/>
                </a:solidFill>
              </a:rPr>
              <a:t>LUNAR Study</a:t>
            </a:r>
            <a:r>
              <a:rPr sz="3800" b="1" spc="-45" dirty="0">
                <a:solidFill>
                  <a:schemeClr val="tx1"/>
                </a:solidFill>
              </a:rPr>
              <a:t> </a:t>
            </a:r>
            <a:r>
              <a:rPr sz="3800" b="1" spc="-5" dirty="0">
                <a:solidFill>
                  <a:schemeClr val="tx1"/>
                </a:solidFill>
              </a:rPr>
              <a:t>Design</a:t>
            </a:r>
            <a:endParaRPr sz="3800" b="1">
              <a:solidFill>
                <a:schemeClr val="tx1"/>
              </a:solidFill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52692" y="3775202"/>
            <a:ext cx="146494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Follow-up</a:t>
            </a:r>
            <a:r>
              <a:rPr sz="1400" b="1" spc="-1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Period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02000" y="1998217"/>
            <a:ext cx="20656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Rituximab </a:t>
            </a:r>
            <a:r>
              <a:rPr sz="1400" b="1" dirty="0">
                <a:latin typeface="Arial"/>
                <a:cs typeface="Arial"/>
              </a:rPr>
              <a:t>+ </a:t>
            </a:r>
            <a:r>
              <a:rPr sz="1400" b="1" spc="5" dirty="0">
                <a:latin typeface="Arial"/>
                <a:cs typeface="Arial"/>
              </a:rPr>
              <a:t>MMF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(n=72)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93185" y="3798951"/>
            <a:ext cx="18878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Placebo + </a:t>
            </a:r>
            <a:r>
              <a:rPr sz="1400" b="1" spc="5" dirty="0">
                <a:latin typeface="Arial"/>
                <a:cs typeface="Arial"/>
              </a:rPr>
              <a:t>MMF</a:t>
            </a:r>
            <a:r>
              <a:rPr sz="1400" b="1" spc="-1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(n=72)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46453" y="2830321"/>
            <a:ext cx="4511040" cy="4375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75"/>
              </a:lnSpc>
            </a:pPr>
            <a:r>
              <a:rPr sz="1400" b="1" spc="-5" dirty="0">
                <a:latin typeface="Arial"/>
                <a:cs typeface="Arial"/>
              </a:rPr>
              <a:t>Screening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ts val="1680"/>
              </a:lnSpc>
            </a:pPr>
            <a:r>
              <a:rPr sz="1400" b="1" spc="-5" dirty="0">
                <a:latin typeface="Arial"/>
                <a:cs typeface="Arial"/>
              </a:rPr>
              <a:t>Prednisone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taper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91004" y="4669154"/>
            <a:ext cx="1325880" cy="5626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350520" indent="-50165" algn="ctr">
              <a:lnSpc>
                <a:spcPts val="1390"/>
              </a:lnSpc>
            </a:pPr>
            <a:r>
              <a:rPr sz="1400" b="1" spc="-5" dirty="0">
                <a:latin typeface="Arial"/>
                <a:cs typeface="Arial"/>
              </a:rPr>
              <a:t>Weeks  </a:t>
            </a:r>
            <a:r>
              <a:rPr sz="1400" b="1" dirty="0">
                <a:latin typeface="Arial"/>
                <a:cs typeface="Arial"/>
              </a:rPr>
              <a:t>1 </a:t>
            </a:r>
            <a:r>
              <a:rPr sz="1400" b="1" spc="-5" dirty="0">
                <a:latin typeface="Arial"/>
                <a:cs typeface="Arial"/>
              </a:rPr>
              <a:t>and</a:t>
            </a:r>
            <a:r>
              <a:rPr sz="1400" b="1" spc="-1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ts val="1565"/>
              </a:lnSpc>
            </a:pPr>
            <a:r>
              <a:rPr sz="1400" b="1" spc="-10" dirty="0">
                <a:latin typeface="Arial"/>
                <a:cs typeface="Arial"/>
              </a:rPr>
              <a:t>(Days </a:t>
            </a:r>
            <a:r>
              <a:rPr sz="1400" b="1" dirty="0">
                <a:latin typeface="Arial"/>
                <a:cs typeface="Arial"/>
              </a:rPr>
              <a:t>1 </a:t>
            </a:r>
            <a:r>
              <a:rPr sz="1400" b="1" spc="-5" dirty="0">
                <a:latin typeface="Arial"/>
                <a:cs typeface="Arial"/>
              </a:rPr>
              <a:t>and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15)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29710" y="4619752"/>
            <a:ext cx="487680" cy="401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535"/>
              </a:lnSpc>
            </a:pPr>
            <a:r>
              <a:rPr sz="1400" b="1" spc="-30" dirty="0">
                <a:latin typeface="Arial"/>
                <a:cs typeface="Arial"/>
              </a:rPr>
              <a:t>W</a:t>
            </a:r>
            <a:r>
              <a:rPr sz="1400" b="1" dirty="0">
                <a:latin typeface="Arial"/>
                <a:cs typeface="Arial"/>
              </a:rPr>
              <a:t>eek</a:t>
            </a:r>
            <a:endParaRPr sz="1400">
              <a:latin typeface="Arial"/>
              <a:cs typeface="Arial"/>
            </a:endParaRPr>
          </a:p>
          <a:p>
            <a:pPr marL="50165" algn="ctr">
              <a:lnSpc>
                <a:spcPts val="1535"/>
              </a:lnSpc>
            </a:pPr>
            <a:r>
              <a:rPr sz="1400" b="1" dirty="0">
                <a:latin typeface="Arial"/>
                <a:cs typeface="Arial"/>
              </a:rPr>
              <a:t>16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86809" y="4669154"/>
            <a:ext cx="833755" cy="364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96520">
              <a:lnSpc>
                <a:spcPts val="1390"/>
              </a:lnSpc>
            </a:pPr>
            <a:r>
              <a:rPr sz="1400" b="1" spc="-5" dirty="0">
                <a:latin typeface="Arial"/>
                <a:cs typeface="Arial"/>
              </a:rPr>
              <a:t>Weeks  </a:t>
            </a:r>
            <a:r>
              <a:rPr sz="1400" b="1" dirty="0">
                <a:latin typeface="Arial"/>
                <a:cs typeface="Arial"/>
              </a:rPr>
              <a:t>24 </a:t>
            </a:r>
            <a:r>
              <a:rPr sz="1400" b="1" spc="-5" dirty="0">
                <a:latin typeface="Arial"/>
                <a:cs typeface="Arial"/>
              </a:rPr>
              <a:t>and</a:t>
            </a:r>
            <a:r>
              <a:rPr sz="1400" b="1" spc="-1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907663" y="5007102"/>
            <a:ext cx="162306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(Days </a:t>
            </a:r>
            <a:r>
              <a:rPr sz="1400" b="1" dirty="0">
                <a:latin typeface="Arial"/>
                <a:cs typeface="Arial"/>
              </a:rPr>
              <a:t>168 </a:t>
            </a:r>
            <a:r>
              <a:rPr sz="1400" b="1" spc="-5" dirty="0">
                <a:latin typeface="Arial"/>
                <a:cs typeface="Arial"/>
              </a:rPr>
              <a:t>and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182)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12865" y="4669154"/>
            <a:ext cx="487680" cy="364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5095" marR="5080" indent="-113030">
              <a:lnSpc>
                <a:spcPts val="1390"/>
              </a:lnSpc>
            </a:pPr>
            <a:r>
              <a:rPr sz="1400" b="1" spc="-30" dirty="0">
                <a:latin typeface="Arial"/>
                <a:cs typeface="Arial"/>
              </a:rPr>
              <a:t>W</a:t>
            </a:r>
            <a:r>
              <a:rPr sz="1400" b="1" dirty="0">
                <a:latin typeface="Arial"/>
                <a:cs typeface="Arial"/>
              </a:rPr>
              <a:t>eek  </a:t>
            </a:r>
            <a:r>
              <a:rPr sz="1400" b="1" spc="-5" dirty="0">
                <a:latin typeface="Arial"/>
                <a:cs typeface="Arial"/>
              </a:rPr>
              <a:t>52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18297" y="4669154"/>
            <a:ext cx="487680" cy="364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 marR="5080" indent="-152400">
              <a:lnSpc>
                <a:spcPts val="1390"/>
              </a:lnSpc>
            </a:pPr>
            <a:r>
              <a:rPr sz="1400" b="1" spc="-30" dirty="0">
                <a:latin typeface="Arial"/>
                <a:cs typeface="Arial"/>
              </a:rPr>
              <a:t>W</a:t>
            </a:r>
            <a:r>
              <a:rPr sz="1400" b="1" dirty="0">
                <a:latin typeface="Arial"/>
                <a:cs typeface="Arial"/>
              </a:rPr>
              <a:t>eek  </a:t>
            </a:r>
            <a:r>
              <a:rPr sz="1400" b="1" spc="-5" dirty="0">
                <a:latin typeface="Arial"/>
                <a:cs typeface="Arial"/>
              </a:rPr>
              <a:t>78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2601" y="5558231"/>
            <a:ext cx="6390640" cy="1236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= Study drug</a:t>
            </a:r>
            <a:r>
              <a:rPr sz="1400" spc="-1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infusion.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</a:pPr>
            <a:r>
              <a:rPr sz="1400" dirty="0">
                <a:latin typeface="Arial"/>
                <a:cs typeface="Arial"/>
              </a:rPr>
              <a:t>=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Corticosteroids:</a:t>
            </a:r>
            <a:endParaRPr sz="14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buChar char="•"/>
              <a:tabLst>
                <a:tab pos="124460" algn="l"/>
              </a:tabLst>
            </a:pPr>
            <a:r>
              <a:rPr sz="1400" dirty="0">
                <a:latin typeface="Arial"/>
                <a:cs typeface="Arial"/>
              </a:rPr>
              <a:t>1000 </a:t>
            </a:r>
            <a:r>
              <a:rPr sz="1400" spc="-5" dirty="0">
                <a:latin typeface="Arial"/>
                <a:cs typeface="Arial"/>
              </a:rPr>
              <a:t>mg </a:t>
            </a:r>
            <a:r>
              <a:rPr sz="1400" dirty="0">
                <a:latin typeface="Arial"/>
                <a:cs typeface="Arial"/>
              </a:rPr>
              <a:t>IV </a:t>
            </a:r>
            <a:r>
              <a:rPr sz="1400" spc="-5" dirty="0">
                <a:latin typeface="Arial"/>
                <a:cs typeface="Arial"/>
              </a:rPr>
              <a:t>methlyprednisolone given </a:t>
            </a:r>
            <a:r>
              <a:rPr sz="1400" dirty="0">
                <a:latin typeface="Arial"/>
                <a:cs typeface="Arial"/>
              </a:rPr>
              <a:t>at </a:t>
            </a:r>
            <a:r>
              <a:rPr sz="1400" spc="-5" dirty="0">
                <a:latin typeface="Arial"/>
                <a:cs typeface="Arial"/>
              </a:rPr>
              <a:t>days </a:t>
            </a:r>
            <a:r>
              <a:rPr sz="1400" dirty="0">
                <a:latin typeface="Arial"/>
                <a:cs typeface="Arial"/>
              </a:rPr>
              <a:t>1 and then </a:t>
            </a:r>
            <a:r>
              <a:rPr sz="1400" spc="-5" dirty="0">
                <a:latin typeface="Arial"/>
                <a:cs typeface="Arial"/>
              </a:rPr>
              <a:t>days </a:t>
            </a:r>
            <a:r>
              <a:rPr sz="1400" dirty="0">
                <a:latin typeface="Arial"/>
                <a:cs typeface="Arial"/>
              </a:rPr>
              <a:t>2, 3, or</a:t>
            </a:r>
            <a:r>
              <a:rPr sz="1400" spc="-1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  <a:p>
            <a:pPr marL="123825" indent="-111125">
              <a:lnSpc>
                <a:spcPct val="100000"/>
              </a:lnSpc>
              <a:buChar char="•"/>
              <a:tabLst>
                <a:tab pos="124460" algn="l"/>
              </a:tabLst>
            </a:pPr>
            <a:r>
              <a:rPr sz="1400" dirty="0">
                <a:latin typeface="Arial"/>
                <a:cs typeface="Arial"/>
              </a:rPr>
              <a:t>Oral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prednisone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initiated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at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0.75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mg/kg/day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after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IV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steroids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then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tapered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  <a:p>
            <a:pPr marL="257810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10 mg/day by day</a:t>
            </a:r>
            <a:r>
              <a:rPr sz="1400" spc="-150" dirty="0">
                <a:latin typeface="Arial"/>
                <a:cs typeface="Arial"/>
              </a:rPr>
              <a:t> </a:t>
            </a:r>
            <a:r>
              <a:rPr sz="1400" spc="-35" dirty="0">
                <a:latin typeface="Arial"/>
                <a:cs typeface="Arial"/>
              </a:rPr>
              <a:t>112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59050" y="2384425"/>
            <a:ext cx="3546475" cy="0"/>
          </a:xfrm>
          <a:custGeom>
            <a:avLst/>
            <a:gdLst/>
            <a:ahLst/>
            <a:cxnLst/>
            <a:rect l="l" t="t" r="r" b="b"/>
            <a:pathLst>
              <a:path w="3546475">
                <a:moveTo>
                  <a:pt x="0" y="0"/>
                </a:moveTo>
                <a:lnTo>
                  <a:pt x="3546475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59050" y="2365375"/>
            <a:ext cx="3546475" cy="38100"/>
          </a:xfrm>
          <a:custGeom>
            <a:avLst/>
            <a:gdLst/>
            <a:ahLst/>
            <a:cxnLst/>
            <a:rect l="l" t="t" r="r" b="b"/>
            <a:pathLst>
              <a:path w="3546475" h="38100">
                <a:moveTo>
                  <a:pt x="0" y="0"/>
                </a:moveTo>
                <a:lnTo>
                  <a:pt x="0" y="34925"/>
                </a:lnTo>
                <a:lnTo>
                  <a:pt x="3546475" y="38100"/>
                </a:lnTo>
                <a:lnTo>
                  <a:pt x="3546475" y="1524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571750" y="4217130"/>
            <a:ext cx="3533775" cy="0"/>
          </a:xfrm>
          <a:custGeom>
            <a:avLst/>
            <a:gdLst/>
            <a:ahLst/>
            <a:cxnLst/>
            <a:rect l="l" t="t" r="r" b="b"/>
            <a:pathLst>
              <a:path w="3533775">
                <a:moveTo>
                  <a:pt x="0" y="0"/>
                </a:moveTo>
                <a:lnTo>
                  <a:pt x="3533775" y="0"/>
                </a:lnTo>
              </a:path>
            </a:pathLst>
          </a:custGeom>
          <a:ln w="460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571750" y="4194111"/>
            <a:ext cx="3533775" cy="46355"/>
          </a:xfrm>
          <a:custGeom>
            <a:avLst/>
            <a:gdLst/>
            <a:ahLst/>
            <a:cxnLst/>
            <a:rect l="l" t="t" r="r" b="b"/>
            <a:pathLst>
              <a:path w="3533775" h="46354">
                <a:moveTo>
                  <a:pt x="0" y="46037"/>
                </a:moveTo>
                <a:lnTo>
                  <a:pt x="3533775" y="46037"/>
                </a:lnTo>
                <a:lnTo>
                  <a:pt x="3533775" y="0"/>
                </a:lnTo>
                <a:lnTo>
                  <a:pt x="0" y="0"/>
                </a:lnTo>
                <a:lnTo>
                  <a:pt x="0" y="46037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574988" y="226377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47168" y="226377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ln w="269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105525" y="2265298"/>
            <a:ext cx="30480" cy="243204"/>
          </a:xfrm>
          <a:custGeom>
            <a:avLst/>
            <a:gdLst/>
            <a:ahLst/>
            <a:cxnLst/>
            <a:rect l="l" t="t" r="r" b="b"/>
            <a:pathLst>
              <a:path w="30479" h="243205">
                <a:moveTo>
                  <a:pt x="30225" y="0"/>
                </a:moveTo>
                <a:lnTo>
                  <a:pt x="1524" y="0"/>
                </a:lnTo>
                <a:lnTo>
                  <a:pt x="0" y="242950"/>
                </a:lnTo>
                <a:lnTo>
                  <a:pt x="27050" y="242950"/>
                </a:lnTo>
                <a:lnTo>
                  <a:pt x="30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346638" y="226377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19612" y="226377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94768" y="2697162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7787"/>
                </a:lnTo>
              </a:path>
            </a:pathLst>
          </a:custGeom>
          <a:ln w="26987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01900" y="2530475"/>
            <a:ext cx="187325" cy="171450"/>
          </a:xfrm>
          <a:custGeom>
            <a:avLst/>
            <a:gdLst/>
            <a:ahLst/>
            <a:cxnLst/>
            <a:rect l="l" t="t" r="r" b="b"/>
            <a:pathLst>
              <a:path w="187325" h="171450">
                <a:moveTo>
                  <a:pt x="95250" y="0"/>
                </a:moveTo>
                <a:lnTo>
                  <a:pt x="0" y="171450"/>
                </a:lnTo>
                <a:lnTo>
                  <a:pt x="187325" y="171450"/>
                </a:lnTo>
                <a:lnTo>
                  <a:pt x="9525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69393" y="2697162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7787"/>
                </a:lnTo>
              </a:path>
            </a:pathLst>
          </a:custGeom>
          <a:ln w="26987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78176" y="2530475"/>
            <a:ext cx="186055" cy="171450"/>
          </a:xfrm>
          <a:custGeom>
            <a:avLst/>
            <a:gdLst/>
            <a:ahLst/>
            <a:cxnLst/>
            <a:rect l="l" t="t" r="r" b="b"/>
            <a:pathLst>
              <a:path w="186055" h="171450">
                <a:moveTo>
                  <a:pt x="93599" y="0"/>
                </a:moveTo>
                <a:lnTo>
                  <a:pt x="0" y="169799"/>
                </a:lnTo>
                <a:lnTo>
                  <a:pt x="185674" y="171450"/>
                </a:lnTo>
                <a:lnTo>
                  <a:pt x="93599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42669" y="2681287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7787"/>
                </a:lnTo>
              </a:path>
            </a:pathLst>
          </a:custGeom>
          <a:ln w="26987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249801" y="2514600"/>
            <a:ext cx="187325" cy="171450"/>
          </a:xfrm>
          <a:custGeom>
            <a:avLst/>
            <a:gdLst/>
            <a:ahLst/>
            <a:cxnLst/>
            <a:rect l="l" t="t" r="r" b="b"/>
            <a:pathLst>
              <a:path w="187325" h="171450">
                <a:moveTo>
                  <a:pt x="96774" y="0"/>
                </a:moveTo>
                <a:lnTo>
                  <a:pt x="0" y="169799"/>
                </a:lnTo>
                <a:lnTo>
                  <a:pt x="187325" y="171450"/>
                </a:lnTo>
                <a:lnTo>
                  <a:pt x="96774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19612" y="2681287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7787"/>
                </a:lnTo>
              </a:path>
            </a:pathLst>
          </a:custGeom>
          <a:ln w="28575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27601" y="2514600"/>
            <a:ext cx="186055" cy="171450"/>
          </a:xfrm>
          <a:custGeom>
            <a:avLst/>
            <a:gdLst/>
            <a:ahLst/>
            <a:cxnLst/>
            <a:rect l="l" t="t" r="r" b="b"/>
            <a:pathLst>
              <a:path w="186054" h="171450">
                <a:moveTo>
                  <a:pt x="93599" y="0"/>
                </a:moveTo>
                <a:lnTo>
                  <a:pt x="0" y="171450"/>
                </a:lnTo>
                <a:lnTo>
                  <a:pt x="185674" y="171450"/>
                </a:lnTo>
                <a:lnTo>
                  <a:pt x="93599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11651" y="2263775"/>
            <a:ext cx="30480" cy="244475"/>
          </a:xfrm>
          <a:custGeom>
            <a:avLst/>
            <a:gdLst/>
            <a:ahLst/>
            <a:cxnLst/>
            <a:rect l="l" t="t" r="r" b="b"/>
            <a:pathLst>
              <a:path w="30479" h="244475">
                <a:moveTo>
                  <a:pt x="30099" y="0"/>
                </a:moveTo>
                <a:lnTo>
                  <a:pt x="1524" y="0"/>
                </a:lnTo>
                <a:lnTo>
                  <a:pt x="0" y="244475"/>
                </a:lnTo>
                <a:lnTo>
                  <a:pt x="26924" y="244475"/>
                </a:lnTo>
                <a:lnTo>
                  <a:pt x="30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97100" y="2409825"/>
            <a:ext cx="323850" cy="946150"/>
          </a:xfrm>
          <a:custGeom>
            <a:avLst/>
            <a:gdLst/>
            <a:ahLst/>
            <a:cxnLst/>
            <a:rect l="l" t="t" r="r" b="b"/>
            <a:pathLst>
              <a:path w="323850" h="946150">
                <a:moveTo>
                  <a:pt x="288036" y="0"/>
                </a:moveTo>
                <a:lnTo>
                  <a:pt x="0" y="936625"/>
                </a:lnTo>
                <a:lnTo>
                  <a:pt x="35813" y="946150"/>
                </a:lnTo>
                <a:lnTo>
                  <a:pt x="323850" y="9525"/>
                </a:lnTo>
                <a:lnTo>
                  <a:pt x="28803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97100" y="2409825"/>
            <a:ext cx="323850" cy="946150"/>
          </a:xfrm>
          <a:custGeom>
            <a:avLst/>
            <a:gdLst/>
            <a:ahLst/>
            <a:cxnLst/>
            <a:rect l="l" t="t" r="r" b="b"/>
            <a:pathLst>
              <a:path w="323850" h="946150">
                <a:moveTo>
                  <a:pt x="0" y="936625"/>
                </a:moveTo>
                <a:lnTo>
                  <a:pt x="35813" y="946150"/>
                </a:lnTo>
                <a:lnTo>
                  <a:pt x="323850" y="9525"/>
                </a:lnTo>
                <a:lnTo>
                  <a:pt x="288036" y="0"/>
                </a:lnTo>
                <a:lnTo>
                  <a:pt x="0" y="9366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198751" y="3313176"/>
            <a:ext cx="317500" cy="927100"/>
          </a:xfrm>
          <a:custGeom>
            <a:avLst/>
            <a:gdLst/>
            <a:ahLst/>
            <a:cxnLst/>
            <a:rect l="l" t="t" r="r" b="b"/>
            <a:pathLst>
              <a:path w="317500" h="927100">
                <a:moveTo>
                  <a:pt x="35687" y="0"/>
                </a:moveTo>
                <a:lnTo>
                  <a:pt x="0" y="9525"/>
                </a:lnTo>
                <a:lnTo>
                  <a:pt x="281686" y="927100"/>
                </a:lnTo>
                <a:lnTo>
                  <a:pt x="317500" y="917575"/>
                </a:lnTo>
                <a:lnTo>
                  <a:pt x="356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198751" y="3313176"/>
            <a:ext cx="317500" cy="927100"/>
          </a:xfrm>
          <a:custGeom>
            <a:avLst/>
            <a:gdLst/>
            <a:ahLst/>
            <a:cxnLst/>
            <a:rect l="l" t="t" r="r" b="b"/>
            <a:pathLst>
              <a:path w="317500" h="927100">
                <a:moveTo>
                  <a:pt x="35687" y="0"/>
                </a:moveTo>
                <a:lnTo>
                  <a:pt x="0" y="9525"/>
                </a:lnTo>
                <a:lnTo>
                  <a:pt x="281686" y="927100"/>
                </a:lnTo>
                <a:lnTo>
                  <a:pt x="317500" y="917575"/>
                </a:lnTo>
                <a:lnTo>
                  <a:pt x="3568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31001" y="3343275"/>
            <a:ext cx="342900" cy="898525"/>
          </a:xfrm>
          <a:custGeom>
            <a:avLst/>
            <a:gdLst/>
            <a:ahLst/>
            <a:cxnLst/>
            <a:rect l="l" t="t" r="r" b="b"/>
            <a:pathLst>
              <a:path w="342900" h="898525">
                <a:moveTo>
                  <a:pt x="41275" y="0"/>
                </a:moveTo>
                <a:lnTo>
                  <a:pt x="0" y="9525"/>
                </a:lnTo>
                <a:lnTo>
                  <a:pt x="301498" y="898525"/>
                </a:lnTo>
                <a:lnTo>
                  <a:pt x="342900" y="890651"/>
                </a:lnTo>
                <a:lnTo>
                  <a:pt x="412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231001" y="3343275"/>
            <a:ext cx="342900" cy="898525"/>
          </a:xfrm>
          <a:custGeom>
            <a:avLst/>
            <a:gdLst/>
            <a:ahLst/>
            <a:cxnLst/>
            <a:rect l="l" t="t" r="r" b="b"/>
            <a:pathLst>
              <a:path w="342900" h="898525">
                <a:moveTo>
                  <a:pt x="41275" y="0"/>
                </a:moveTo>
                <a:lnTo>
                  <a:pt x="0" y="9525"/>
                </a:lnTo>
                <a:lnTo>
                  <a:pt x="301498" y="898525"/>
                </a:lnTo>
                <a:lnTo>
                  <a:pt x="342900" y="890651"/>
                </a:lnTo>
                <a:lnTo>
                  <a:pt x="41275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159500" y="2536825"/>
            <a:ext cx="92075" cy="1527175"/>
          </a:xfrm>
          <a:custGeom>
            <a:avLst/>
            <a:gdLst/>
            <a:ahLst/>
            <a:cxnLst/>
            <a:rect l="l" t="t" r="r" b="b"/>
            <a:pathLst>
              <a:path w="92075" h="1527175">
                <a:moveTo>
                  <a:pt x="0" y="0"/>
                </a:moveTo>
                <a:lnTo>
                  <a:pt x="32765" y="37846"/>
                </a:lnTo>
                <a:lnTo>
                  <a:pt x="43434" y="77088"/>
                </a:lnTo>
                <a:lnTo>
                  <a:pt x="46609" y="128524"/>
                </a:lnTo>
                <a:lnTo>
                  <a:pt x="46609" y="636524"/>
                </a:lnTo>
                <a:lnTo>
                  <a:pt x="47625" y="663828"/>
                </a:lnTo>
                <a:lnTo>
                  <a:pt x="53975" y="707644"/>
                </a:lnTo>
                <a:lnTo>
                  <a:pt x="74040" y="752983"/>
                </a:lnTo>
                <a:lnTo>
                  <a:pt x="92075" y="763524"/>
                </a:lnTo>
                <a:lnTo>
                  <a:pt x="83565" y="765048"/>
                </a:lnTo>
                <a:lnTo>
                  <a:pt x="60325" y="801370"/>
                </a:lnTo>
                <a:lnTo>
                  <a:pt x="49784" y="842263"/>
                </a:lnTo>
                <a:lnTo>
                  <a:pt x="46609" y="892175"/>
                </a:lnTo>
                <a:lnTo>
                  <a:pt x="46609" y="1400175"/>
                </a:lnTo>
                <a:lnTo>
                  <a:pt x="45465" y="1427352"/>
                </a:lnTo>
                <a:lnTo>
                  <a:pt x="39115" y="1471168"/>
                </a:lnTo>
                <a:lnTo>
                  <a:pt x="19050" y="1516633"/>
                </a:lnTo>
                <a:lnTo>
                  <a:pt x="9525" y="1525651"/>
                </a:lnTo>
                <a:lnTo>
                  <a:pt x="0" y="1527175"/>
                </a:lnTo>
              </a:path>
            </a:pathLst>
          </a:custGeom>
          <a:ln w="142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40500" y="4224337"/>
            <a:ext cx="1417955" cy="0"/>
          </a:xfrm>
          <a:custGeom>
            <a:avLst/>
            <a:gdLst/>
            <a:ahLst/>
            <a:cxnLst/>
            <a:rect l="l" t="t" r="r" b="b"/>
            <a:pathLst>
              <a:path w="1417954">
                <a:moveTo>
                  <a:pt x="0" y="0"/>
                </a:moveTo>
                <a:lnTo>
                  <a:pt x="1417701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540500" y="4206875"/>
            <a:ext cx="1417955" cy="34925"/>
          </a:xfrm>
          <a:custGeom>
            <a:avLst/>
            <a:gdLst/>
            <a:ahLst/>
            <a:cxnLst/>
            <a:rect l="l" t="t" r="r" b="b"/>
            <a:pathLst>
              <a:path w="1417954" h="34925">
                <a:moveTo>
                  <a:pt x="0" y="34925"/>
                </a:moveTo>
                <a:lnTo>
                  <a:pt x="1417701" y="34925"/>
                </a:lnTo>
                <a:lnTo>
                  <a:pt x="1417701" y="0"/>
                </a:lnTo>
                <a:lnTo>
                  <a:pt x="0" y="0"/>
                </a:lnTo>
                <a:lnTo>
                  <a:pt x="0" y="349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39837" y="3292538"/>
            <a:ext cx="1003300" cy="68580"/>
          </a:xfrm>
          <a:custGeom>
            <a:avLst/>
            <a:gdLst/>
            <a:ahLst/>
            <a:cxnLst/>
            <a:rect l="l" t="t" r="r" b="b"/>
            <a:pathLst>
              <a:path w="1003300" h="68579">
                <a:moveTo>
                  <a:pt x="0" y="68262"/>
                </a:moveTo>
                <a:lnTo>
                  <a:pt x="1003300" y="68262"/>
                </a:lnTo>
                <a:lnTo>
                  <a:pt x="1003300" y="0"/>
                </a:lnTo>
                <a:lnTo>
                  <a:pt x="0" y="0"/>
                </a:lnTo>
                <a:lnTo>
                  <a:pt x="0" y="682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06500" y="2987675"/>
            <a:ext cx="76200" cy="685800"/>
          </a:xfrm>
          <a:custGeom>
            <a:avLst/>
            <a:gdLst/>
            <a:ahLst/>
            <a:cxnLst/>
            <a:rect l="l" t="t" r="r" b="b"/>
            <a:pathLst>
              <a:path w="76200" h="685800">
                <a:moveTo>
                  <a:pt x="72009" y="0"/>
                </a:moveTo>
                <a:lnTo>
                  <a:pt x="0" y="0"/>
                </a:lnTo>
                <a:lnTo>
                  <a:pt x="4229" y="685800"/>
                </a:lnTo>
                <a:lnTo>
                  <a:pt x="76200" y="685800"/>
                </a:lnTo>
                <a:lnTo>
                  <a:pt x="720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62225" y="4105275"/>
            <a:ext cx="30480" cy="244475"/>
          </a:xfrm>
          <a:custGeom>
            <a:avLst/>
            <a:gdLst/>
            <a:ahLst/>
            <a:cxnLst/>
            <a:rect l="l" t="t" r="r" b="b"/>
            <a:pathLst>
              <a:path w="30480" h="244475">
                <a:moveTo>
                  <a:pt x="30225" y="0"/>
                </a:moveTo>
                <a:lnTo>
                  <a:pt x="1524" y="0"/>
                </a:lnTo>
                <a:lnTo>
                  <a:pt x="0" y="244475"/>
                </a:lnTo>
                <a:lnTo>
                  <a:pt x="27050" y="244475"/>
                </a:lnTo>
                <a:lnTo>
                  <a:pt x="30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43200" y="4105275"/>
            <a:ext cx="30480" cy="244475"/>
          </a:xfrm>
          <a:custGeom>
            <a:avLst/>
            <a:gdLst/>
            <a:ahLst/>
            <a:cxnLst/>
            <a:rect l="l" t="t" r="r" b="b"/>
            <a:pathLst>
              <a:path w="30480" h="244475">
                <a:moveTo>
                  <a:pt x="30225" y="0"/>
                </a:moveTo>
                <a:lnTo>
                  <a:pt x="1524" y="0"/>
                </a:lnTo>
                <a:lnTo>
                  <a:pt x="0" y="244475"/>
                </a:lnTo>
                <a:lnTo>
                  <a:pt x="27050" y="244475"/>
                </a:lnTo>
                <a:lnTo>
                  <a:pt x="30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111144" y="4106862"/>
            <a:ext cx="0" cy="243204"/>
          </a:xfrm>
          <a:custGeom>
            <a:avLst/>
            <a:gdLst/>
            <a:ahLst/>
            <a:cxnLst/>
            <a:rect l="l" t="t" r="r" b="b"/>
            <a:pathLst>
              <a:path h="243204">
                <a:moveTo>
                  <a:pt x="0" y="0"/>
                </a:moveTo>
                <a:lnTo>
                  <a:pt x="0" y="242887"/>
                </a:lnTo>
              </a:path>
            </a:pathLst>
          </a:custGeom>
          <a:ln w="269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341876" y="4105275"/>
            <a:ext cx="30480" cy="244475"/>
          </a:xfrm>
          <a:custGeom>
            <a:avLst/>
            <a:gdLst/>
            <a:ahLst/>
            <a:cxnLst/>
            <a:rect l="l" t="t" r="r" b="b"/>
            <a:pathLst>
              <a:path w="30479" h="244475">
                <a:moveTo>
                  <a:pt x="30099" y="0"/>
                </a:moveTo>
                <a:lnTo>
                  <a:pt x="3175" y="0"/>
                </a:lnTo>
                <a:lnTo>
                  <a:pt x="0" y="244475"/>
                </a:lnTo>
                <a:lnTo>
                  <a:pt x="28575" y="244475"/>
                </a:lnTo>
                <a:lnTo>
                  <a:pt x="30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14850" y="4105275"/>
            <a:ext cx="30480" cy="244475"/>
          </a:xfrm>
          <a:custGeom>
            <a:avLst/>
            <a:gdLst/>
            <a:ahLst/>
            <a:cxnLst/>
            <a:rect l="l" t="t" r="r" b="b"/>
            <a:pathLst>
              <a:path w="30479" h="244475">
                <a:moveTo>
                  <a:pt x="30225" y="0"/>
                </a:moveTo>
                <a:lnTo>
                  <a:pt x="1524" y="0"/>
                </a:lnTo>
                <a:lnTo>
                  <a:pt x="0" y="244475"/>
                </a:lnTo>
                <a:lnTo>
                  <a:pt x="27050" y="244475"/>
                </a:lnTo>
                <a:lnTo>
                  <a:pt x="302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81338" y="4521200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375"/>
                </a:lnTo>
              </a:path>
            </a:pathLst>
          </a:custGeom>
          <a:ln w="28575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489200" y="4357623"/>
            <a:ext cx="187325" cy="170180"/>
          </a:xfrm>
          <a:custGeom>
            <a:avLst/>
            <a:gdLst/>
            <a:ahLst/>
            <a:cxnLst/>
            <a:rect l="l" t="t" r="r" b="b"/>
            <a:pathLst>
              <a:path w="187325" h="170179">
                <a:moveTo>
                  <a:pt x="95250" y="0"/>
                </a:moveTo>
                <a:lnTo>
                  <a:pt x="0" y="169925"/>
                </a:lnTo>
                <a:lnTo>
                  <a:pt x="187325" y="169925"/>
                </a:lnTo>
                <a:lnTo>
                  <a:pt x="9525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759138" y="4521200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375"/>
                </a:lnTo>
              </a:path>
            </a:pathLst>
          </a:custGeom>
          <a:ln w="28575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67000" y="4357623"/>
            <a:ext cx="186055" cy="170180"/>
          </a:xfrm>
          <a:custGeom>
            <a:avLst/>
            <a:gdLst/>
            <a:ahLst/>
            <a:cxnLst/>
            <a:rect l="l" t="t" r="r" b="b"/>
            <a:pathLst>
              <a:path w="186055" h="170179">
                <a:moveTo>
                  <a:pt x="92075" y="0"/>
                </a:moveTo>
                <a:lnTo>
                  <a:pt x="0" y="169925"/>
                </a:lnTo>
                <a:lnTo>
                  <a:pt x="185800" y="169925"/>
                </a:lnTo>
                <a:lnTo>
                  <a:pt x="92075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51337" y="4521200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375"/>
                </a:lnTo>
              </a:path>
            </a:pathLst>
          </a:custGeom>
          <a:ln w="28575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259326" y="4357623"/>
            <a:ext cx="187325" cy="170180"/>
          </a:xfrm>
          <a:custGeom>
            <a:avLst/>
            <a:gdLst/>
            <a:ahLst/>
            <a:cxnLst/>
            <a:rect l="l" t="t" r="r" b="b"/>
            <a:pathLst>
              <a:path w="187325" h="170179">
                <a:moveTo>
                  <a:pt x="96774" y="0"/>
                </a:moveTo>
                <a:lnTo>
                  <a:pt x="0" y="168275"/>
                </a:lnTo>
                <a:lnTo>
                  <a:pt x="187325" y="169925"/>
                </a:lnTo>
                <a:lnTo>
                  <a:pt x="96774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28343" y="4521200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0"/>
                </a:moveTo>
                <a:lnTo>
                  <a:pt x="0" y="79375"/>
                </a:lnTo>
              </a:path>
            </a:pathLst>
          </a:custGeom>
          <a:ln w="26987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37126" y="4357623"/>
            <a:ext cx="186055" cy="170180"/>
          </a:xfrm>
          <a:custGeom>
            <a:avLst/>
            <a:gdLst/>
            <a:ahLst/>
            <a:cxnLst/>
            <a:rect l="l" t="t" r="r" b="b"/>
            <a:pathLst>
              <a:path w="186054" h="170179">
                <a:moveTo>
                  <a:pt x="93599" y="0"/>
                </a:moveTo>
                <a:lnTo>
                  <a:pt x="0" y="168275"/>
                </a:lnTo>
                <a:lnTo>
                  <a:pt x="185674" y="169925"/>
                </a:lnTo>
                <a:lnTo>
                  <a:pt x="93599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98887" y="410527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0"/>
                </a:moveTo>
                <a:lnTo>
                  <a:pt x="0" y="244475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730500" y="2997200"/>
            <a:ext cx="3429000" cy="45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544826" y="3124200"/>
            <a:ext cx="368300" cy="304800"/>
          </a:xfrm>
          <a:custGeom>
            <a:avLst/>
            <a:gdLst/>
            <a:ahLst/>
            <a:cxnLst/>
            <a:rect l="l" t="t" r="r" b="b"/>
            <a:pathLst>
              <a:path w="368300" h="304800">
                <a:moveTo>
                  <a:pt x="184150" y="0"/>
                </a:moveTo>
                <a:lnTo>
                  <a:pt x="0" y="152400"/>
                </a:lnTo>
                <a:lnTo>
                  <a:pt x="184150" y="304800"/>
                </a:lnTo>
                <a:lnTo>
                  <a:pt x="368300" y="152400"/>
                </a:lnTo>
                <a:lnTo>
                  <a:pt x="184150" y="0"/>
                </a:lnTo>
                <a:close/>
              </a:path>
            </a:pathLst>
          </a:custGeom>
          <a:solidFill>
            <a:srgbClr val="A2F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4200" y="5857875"/>
            <a:ext cx="368300" cy="304800"/>
          </a:xfrm>
          <a:custGeom>
            <a:avLst/>
            <a:gdLst/>
            <a:ahLst/>
            <a:cxnLst/>
            <a:rect l="l" t="t" r="r" b="b"/>
            <a:pathLst>
              <a:path w="368300" h="304800">
                <a:moveTo>
                  <a:pt x="184150" y="0"/>
                </a:moveTo>
                <a:lnTo>
                  <a:pt x="0" y="152400"/>
                </a:lnTo>
                <a:lnTo>
                  <a:pt x="184150" y="304800"/>
                </a:lnTo>
                <a:lnTo>
                  <a:pt x="368300" y="152400"/>
                </a:lnTo>
                <a:lnTo>
                  <a:pt x="184150" y="0"/>
                </a:lnTo>
                <a:close/>
              </a:path>
            </a:pathLst>
          </a:custGeom>
          <a:solidFill>
            <a:srgbClr val="A2F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60400" y="5476875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133350" y="208280"/>
                </a:moveTo>
                <a:lnTo>
                  <a:pt x="95250" y="208280"/>
                </a:lnTo>
                <a:lnTo>
                  <a:pt x="95250" y="304800"/>
                </a:lnTo>
                <a:lnTo>
                  <a:pt x="133350" y="304800"/>
                </a:lnTo>
                <a:lnTo>
                  <a:pt x="133350" y="208280"/>
                </a:lnTo>
                <a:close/>
              </a:path>
              <a:path w="228600" h="304800">
                <a:moveTo>
                  <a:pt x="114300" y="0"/>
                </a:moveTo>
                <a:lnTo>
                  <a:pt x="0" y="208280"/>
                </a:lnTo>
                <a:lnTo>
                  <a:pt x="228600" y="208280"/>
                </a:lnTo>
                <a:lnTo>
                  <a:pt x="114300" y="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70044" y="4106862"/>
            <a:ext cx="0" cy="243204"/>
          </a:xfrm>
          <a:custGeom>
            <a:avLst/>
            <a:gdLst/>
            <a:ahLst/>
            <a:cxnLst/>
            <a:rect l="l" t="t" r="r" b="b"/>
            <a:pathLst>
              <a:path h="243204">
                <a:moveTo>
                  <a:pt x="0" y="0"/>
                </a:moveTo>
                <a:lnTo>
                  <a:pt x="0" y="242887"/>
                </a:lnTo>
              </a:path>
            </a:pathLst>
          </a:custGeom>
          <a:ln w="269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73225" y="1916048"/>
            <a:ext cx="6245225" cy="3086100"/>
          </a:xfrm>
          <a:custGeom>
            <a:avLst/>
            <a:gdLst/>
            <a:ahLst/>
            <a:cxnLst/>
            <a:rect l="l" t="t" r="r" b="b"/>
            <a:pathLst>
              <a:path w="6245225" h="3086100">
                <a:moveTo>
                  <a:pt x="0" y="3086100"/>
                </a:moveTo>
                <a:lnTo>
                  <a:pt x="6245225" y="3086100"/>
                </a:lnTo>
                <a:lnTo>
                  <a:pt x="6245225" y="0"/>
                </a:lnTo>
                <a:lnTo>
                  <a:pt x="0" y="0"/>
                </a:lnTo>
                <a:lnTo>
                  <a:pt x="0" y="3086100"/>
                </a:lnTo>
                <a:close/>
              </a:path>
            </a:pathLst>
          </a:custGeom>
          <a:solidFill>
            <a:srgbClr val="174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73225" y="1916048"/>
            <a:ext cx="6245225" cy="3086100"/>
          </a:xfrm>
          <a:custGeom>
            <a:avLst/>
            <a:gdLst/>
            <a:ahLst/>
            <a:cxnLst/>
            <a:rect l="l" t="t" r="r" b="b"/>
            <a:pathLst>
              <a:path w="6245225" h="3086100">
                <a:moveTo>
                  <a:pt x="0" y="3086100"/>
                </a:moveTo>
                <a:lnTo>
                  <a:pt x="6245225" y="3086100"/>
                </a:lnTo>
                <a:lnTo>
                  <a:pt x="6245225" y="0"/>
                </a:lnTo>
                <a:lnTo>
                  <a:pt x="0" y="0"/>
                </a:lnTo>
                <a:lnTo>
                  <a:pt x="0" y="30861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86485" y="56641"/>
            <a:ext cx="7560309" cy="1158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800" b="1" dirty="0">
                <a:solidFill>
                  <a:schemeClr val="tx1"/>
                </a:solidFill>
              </a:rPr>
              <a:t>Primary</a:t>
            </a:r>
            <a:r>
              <a:rPr sz="3800" b="1" spc="-85" dirty="0">
                <a:solidFill>
                  <a:schemeClr val="tx1"/>
                </a:solidFill>
              </a:rPr>
              <a:t> </a:t>
            </a:r>
            <a:r>
              <a:rPr sz="3800" b="1" dirty="0">
                <a:solidFill>
                  <a:schemeClr val="tx1"/>
                </a:solidFill>
              </a:rPr>
              <a:t>Endpoint:</a:t>
            </a:r>
            <a:endParaRPr sz="3800" b="1">
              <a:solidFill>
                <a:schemeClr val="tx1"/>
              </a:solidFill>
            </a:endParaRPr>
          </a:p>
          <a:p>
            <a:pPr algn="ctr">
              <a:lnSpc>
                <a:spcPct val="100000"/>
              </a:lnSpc>
            </a:pPr>
            <a:r>
              <a:rPr sz="3800" b="1" dirty="0">
                <a:solidFill>
                  <a:schemeClr val="tx1"/>
                </a:solidFill>
              </a:rPr>
              <a:t>Renal Response at Week</a:t>
            </a:r>
            <a:r>
              <a:rPr sz="3800" b="1" spc="-125" dirty="0">
                <a:solidFill>
                  <a:schemeClr val="tx1"/>
                </a:solidFill>
              </a:rPr>
              <a:t> </a:t>
            </a:r>
            <a:r>
              <a:rPr sz="3800" b="1" dirty="0">
                <a:solidFill>
                  <a:schemeClr val="tx1"/>
                </a:solidFill>
              </a:rPr>
              <a:t>52</a:t>
            </a:r>
            <a:endParaRPr sz="3800" b="1">
              <a:solidFill>
                <a:schemeClr val="tx1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7496175" y="4492625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7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56225" y="4492625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19513" y="4492625"/>
            <a:ext cx="1003300" cy="0"/>
          </a:xfrm>
          <a:custGeom>
            <a:avLst/>
            <a:gdLst/>
            <a:ahLst/>
            <a:cxnLst/>
            <a:rect l="l" t="t" r="r" b="b"/>
            <a:pathLst>
              <a:path w="1003300">
                <a:moveTo>
                  <a:pt x="0" y="0"/>
                </a:moveTo>
                <a:lnTo>
                  <a:pt x="10032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76400" y="4492625"/>
            <a:ext cx="417830" cy="0"/>
          </a:xfrm>
          <a:custGeom>
            <a:avLst/>
            <a:gdLst/>
            <a:ahLst/>
            <a:cxnLst/>
            <a:rect l="l" t="t" r="r" b="b"/>
            <a:pathLst>
              <a:path w="417830">
                <a:moveTo>
                  <a:pt x="0" y="0"/>
                </a:moveTo>
                <a:lnTo>
                  <a:pt x="4175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496175" y="3973576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7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56225" y="3973576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19513" y="3973576"/>
            <a:ext cx="1574800" cy="0"/>
          </a:xfrm>
          <a:custGeom>
            <a:avLst/>
            <a:gdLst/>
            <a:ahLst/>
            <a:cxnLst/>
            <a:rect l="l" t="t" r="r" b="b"/>
            <a:pathLst>
              <a:path w="1574800">
                <a:moveTo>
                  <a:pt x="0" y="0"/>
                </a:moveTo>
                <a:lnTo>
                  <a:pt x="157473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76400" y="3973576"/>
            <a:ext cx="417830" cy="0"/>
          </a:xfrm>
          <a:custGeom>
            <a:avLst/>
            <a:gdLst/>
            <a:ahLst/>
            <a:cxnLst/>
            <a:rect l="l" t="t" r="r" b="b"/>
            <a:pathLst>
              <a:path w="417830">
                <a:moveTo>
                  <a:pt x="0" y="0"/>
                </a:moveTo>
                <a:lnTo>
                  <a:pt x="4175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496175" y="3463925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7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56225" y="3463925"/>
            <a:ext cx="1016000" cy="0"/>
          </a:xfrm>
          <a:custGeom>
            <a:avLst/>
            <a:gdLst/>
            <a:ahLst/>
            <a:cxnLst/>
            <a:rect l="l" t="t" r="r" b="b"/>
            <a:pathLst>
              <a:path w="1016000">
                <a:moveTo>
                  <a:pt x="0" y="0"/>
                </a:moveTo>
                <a:lnTo>
                  <a:pt x="101600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35312" y="3463925"/>
            <a:ext cx="1659255" cy="0"/>
          </a:xfrm>
          <a:custGeom>
            <a:avLst/>
            <a:gdLst/>
            <a:ahLst/>
            <a:cxnLst/>
            <a:rect l="l" t="t" r="r" b="b"/>
            <a:pathLst>
              <a:path w="1659254">
                <a:moveTo>
                  <a:pt x="0" y="0"/>
                </a:moveTo>
                <a:lnTo>
                  <a:pt x="165893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655951" y="3463925"/>
            <a:ext cx="84455" cy="0"/>
          </a:xfrm>
          <a:custGeom>
            <a:avLst/>
            <a:gdLst/>
            <a:ahLst/>
            <a:cxnLst/>
            <a:rect l="l" t="t" r="r" b="b"/>
            <a:pathLst>
              <a:path w="84455">
                <a:moveTo>
                  <a:pt x="0" y="0"/>
                </a:moveTo>
                <a:lnTo>
                  <a:pt x="8407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76400" y="3463925"/>
            <a:ext cx="417830" cy="0"/>
          </a:xfrm>
          <a:custGeom>
            <a:avLst/>
            <a:gdLst/>
            <a:ahLst/>
            <a:cxnLst/>
            <a:rect l="l" t="t" r="r" b="b"/>
            <a:pathLst>
              <a:path w="417830">
                <a:moveTo>
                  <a:pt x="0" y="0"/>
                </a:moveTo>
                <a:lnTo>
                  <a:pt x="41757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496175" y="2944876"/>
            <a:ext cx="412750" cy="0"/>
          </a:xfrm>
          <a:custGeom>
            <a:avLst/>
            <a:gdLst/>
            <a:ahLst/>
            <a:cxnLst/>
            <a:rect l="l" t="t" r="r" b="b"/>
            <a:pathLst>
              <a:path w="412750">
                <a:moveTo>
                  <a:pt x="0" y="0"/>
                </a:moveTo>
                <a:lnTo>
                  <a:pt x="4127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76400" y="2944876"/>
            <a:ext cx="4695825" cy="0"/>
          </a:xfrm>
          <a:custGeom>
            <a:avLst/>
            <a:gdLst/>
            <a:ahLst/>
            <a:cxnLst/>
            <a:rect l="l" t="t" r="r" b="b"/>
            <a:pathLst>
              <a:path w="4695825">
                <a:moveTo>
                  <a:pt x="0" y="0"/>
                </a:moveTo>
                <a:lnTo>
                  <a:pt x="46958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34200" y="2435225"/>
            <a:ext cx="974725" cy="0"/>
          </a:xfrm>
          <a:custGeom>
            <a:avLst/>
            <a:gdLst/>
            <a:ahLst/>
            <a:cxnLst/>
            <a:rect l="l" t="t" r="r" b="b"/>
            <a:pathLst>
              <a:path w="974725">
                <a:moveTo>
                  <a:pt x="0" y="0"/>
                </a:moveTo>
                <a:lnTo>
                  <a:pt x="9747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6400" y="2435225"/>
            <a:ext cx="4695825" cy="0"/>
          </a:xfrm>
          <a:custGeom>
            <a:avLst/>
            <a:gdLst/>
            <a:ahLst/>
            <a:cxnLst/>
            <a:rect l="l" t="t" r="r" b="b"/>
            <a:pathLst>
              <a:path w="4695825">
                <a:moveTo>
                  <a:pt x="0" y="0"/>
                </a:moveTo>
                <a:lnTo>
                  <a:pt x="469582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73225" y="1916176"/>
            <a:ext cx="5911850" cy="0"/>
          </a:xfrm>
          <a:custGeom>
            <a:avLst/>
            <a:gdLst/>
            <a:ahLst/>
            <a:cxnLst/>
            <a:rect l="l" t="t" r="r" b="b"/>
            <a:pathLst>
              <a:path w="5911850">
                <a:moveTo>
                  <a:pt x="0" y="0"/>
                </a:moveTo>
                <a:lnTo>
                  <a:pt x="591185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093976" y="3428872"/>
            <a:ext cx="561975" cy="1573530"/>
          </a:xfrm>
          <a:custGeom>
            <a:avLst/>
            <a:gdLst/>
            <a:ahLst/>
            <a:cxnLst/>
            <a:rect l="l" t="t" r="r" b="b"/>
            <a:pathLst>
              <a:path w="561975" h="1573529">
                <a:moveTo>
                  <a:pt x="0" y="1573276"/>
                </a:moveTo>
                <a:lnTo>
                  <a:pt x="561975" y="1573276"/>
                </a:lnTo>
                <a:lnTo>
                  <a:pt x="561975" y="0"/>
                </a:lnTo>
                <a:lnTo>
                  <a:pt x="0" y="0"/>
                </a:lnTo>
                <a:lnTo>
                  <a:pt x="0" y="1573276"/>
                </a:lnTo>
                <a:close/>
              </a:path>
            </a:pathLst>
          </a:custGeom>
          <a:solidFill>
            <a:srgbClr val="A2F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55951" y="3647947"/>
            <a:ext cx="563880" cy="1354455"/>
          </a:xfrm>
          <a:custGeom>
            <a:avLst/>
            <a:gdLst/>
            <a:ahLst/>
            <a:cxnLst/>
            <a:rect l="l" t="t" r="r" b="b"/>
            <a:pathLst>
              <a:path w="563880" h="1354454">
                <a:moveTo>
                  <a:pt x="0" y="1354201"/>
                </a:moveTo>
                <a:lnTo>
                  <a:pt x="563562" y="1354201"/>
                </a:lnTo>
                <a:lnTo>
                  <a:pt x="563562" y="0"/>
                </a:lnTo>
                <a:lnTo>
                  <a:pt x="0" y="0"/>
                </a:lnTo>
                <a:lnTo>
                  <a:pt x="0" y="1354201"/>
                </a:lnTo>
                <a:close/>
              </a:path>
            </a:pathLst>
          </a:custGeom>
          <a:solidFill>
            <a:srgbClr val="FB86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222750" y="4211701"/>
            <a:ext cx="571500" cy="790575"/>
          </a:xfrm>
          <a:custGeom>
            <a:avLst/>
            <a:gdLst/>
            <a:ahLst/>
            <a:cxnLst/>
            <a:rect l="l" t="t" r="r" b="b"/>
            <a:pathLst>
              <a:path w="571500" h="790575">
                <a:moveTo>
                  <a:pt x="0" y="790575"/>
                </a:moveTo>
                <a:lnTo>
                  <a:pt x="571500" y="790575"/>
                </a:lnTo>
                <a:lnTo>
                  <a:pt x="571500" y="0"/>
                </a:lnTo>
                <a:lnTo>
                  <a:pt x="0" y="0"/>
                </a:lnTo>
                <a:lnTo>
                  <a:pt x="0" y="790575"/>
                </a:lnTo>
                <a:close/>
              </a:path>
            </a:pathLst>
          </a:custGeom>
          <a:solidFill>
            <a:srgbClr val="A2F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794250" y="3428872"/>
            <a:ext cx="561975" cy="1573530"/>
          </a:xfrm>
          <a:custGeom>
            <a:avLst/>
            <a:gdLst/>
            <a:ahLst/>
            <a:cxnLst/>
            <a:rect l="l" t="t" r="r" b="b"/>
            <a:pathLst>
              <a:path w="561975" h="1573529">
                <a:moveTo>
                  <a:pt x="0" y="1573276"/>
                </a:moveTo>
                <a:lnTo>
                  <a:pt x="561975" y="1573276"/>
                </a:lnTo>
                <a:lnTo>
                  <a:pt x="561975" y="0"/>
                </a:lnTo>
                <a:lnTo>
                  <a:pt x="0" y="0"/>
                </a:lnTo>
                <a:lnTo>
                  <a:pt x="0" y="1573276"/>
                </a:lnTo>
                <a:close/>
              </a:path>
            </a:pathLst>
          </a:custGeom>
          <a:solidFill>
            <a:srgbClr val="FB86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72225" y="2224023"/>
            <a:ext cx="561975" cy="2778125"/>
          </a:xfrm>
          <a:custGeom>
            <a:avLst/>
            <a:gdLst/>
            <a:ahLst/>
            <a:cxnLst/>
            <a:rect l="l" t="t" r="r" b="b"/>
            <a:pathLst>
              <a:path w="561975" h="2778125">
                <a:moveTo>
                  <a:pt x="0" y="2778125"/>
                </a:moveTo>
                <a:lnTo>
                  <a:pt x="561975" y="2778125"/>
                </a:lnTo>
                <a:lnTo>
                  <a:pt x="561975" y="0"/>
                </a:lnTo>
                <a:lnTo>
                  <a:pt x="0" y="0"/>
                </a:lnTo>
                <a:lnTo>
                  <a:pt x="0" y="2778125"/>
                </a:lnTo>
                <a:close/>
              </a:path>
            </a:pathLst>
          </a:custGeom>
          <a:solidFill>
            <a:srgbClr val="A2F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34200" y="2787650"/>
            <a:ext cx="561975" cy="2214880"/>
          </a:xfrm>
          <a:custGeom>
            <a:avLst/>
            <a:gdLst/>
            <a:ahLst/>
            <a:cxnLst/>
            <a:rect l="l" t="t" r="r" b="b"/>
            <a:pathLst>
              <a:path w="561975" h="2214879">
                <a:moveTo>
                  <a:pt x="0" y="2214626"/>
                </a:moveTo>
                <a:lnTo>
                  <a:pt x="561975" y="2214626"/>
                </a:lnTo>
                <a:lnTo>
                  <a:pt x="561975" y="0"/>
                </a:lnTo>
                <a:lnTo>
                  <a:pt x="0" y="0"/>
                </a:lnTo>
                <a:lnTo>
                  <a:pt x="0" y="2214626"/>
                </a:lnTo>
                <a:close/>
              </a:path>
            </a:pathLst>
          </a:custGeom>
          <a:solidFill>
            <a:srgbClr val="FB86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28775" y="5002148"/>
            <a:ext cx="44450" cy="635"/>
          </a:xfrm>
          <a:custGeom>
            <a:avLst/>
            <a:gdLst/>
            <a:ahLst/>
            <a:cxnLst/>
            <a:rect l="l" t="t" r="r" b="b"/>
            <a:pathLst>
              <a:path w="44450" h="635">
                <a:moveTo>
                  <a:pt x="0" y="0"/>
                </a:moveTo>
                <a:lnTo>
                  <a:pt x="44450" y="12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28775" y="449262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28775" y="397357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28775" y="346392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28775" y="294487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28775" y="243522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28775" y="191617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5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73225" y="5002276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754501" y="5002276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835650" y="5002276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918450" y="5002276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450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482595" y="3119627"/>
            <a:ext cx="231648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2162682" y="3156330"/>
            <a:ext cx="4203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30.6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610100" y="3930396"/>
            <a:ext cx="231648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4290186" y="3967733"/>
            <a:ext cx="4203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15.3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6761988" y="1923288"/>
            <a:ext cx="231648" cy="313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6441440" y="1959102"/>
            <a:ext cx="4210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54.1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740025" y="3357498"/>
            <a:ext cx="395605" cy="244475"/>
          </a:xfrm>
          <a:custGeom>
            <a:avLst/>
            <a:gdLst/>
            <a:ahLst/>
            <a:cxnLst/>
            <a:rect l="l" t="t" r="r" b="b"/>
            <a:pathLst>
              <a:path w="395605" h="244475">
                <a:moveTo>
                  <a:pt x="0" y="244475"/>
                </a:moveTo>
                <a:lnTo>
                  <a:pt x="395287" y="244475"/>
                </a:lnTo>
                <a:lnTo>
                  <a:pt x="395287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174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48000" y="3316223"/>
            <a:ext cx="231648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2727705" y="3353180"/>
            <a:ext cx="4203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26.4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192267" y="3125723"/>
            <a:ext cx="231648" cy="313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872990" y="3162680"/>
            <a:ext cx="4203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30.6</a:t>
            </a:r>
            <a:endParaRPr sz="16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7322819" y="2490216"/>
            <a:ext cx="231648" cy="313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003795" y="2526029"/>
            <a:ext cx="4203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43.0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472183" y="4828032"/>
            <a:ext cx="231647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05711" y="4317491"/>
            <a:ext cx="231648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505711" y="3799332"/>
            <a:ext cx="231648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05711" y="3288791"/>
            <a:ext cx="231648" cy="313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05711" y="2770632"/>
            <a:ext cx="231648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05711" y="2260092"/>
            <a:ext cx="231648" cy="313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05711" y="1740407"/>
            <a:ext cx="231648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1354327" y="1776476"/>
            <a:ext cx="25146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387852" y="5291328"/>
            <a:ext cx="231648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2000232" y="5000636"/>
            <a:ext cx="1625600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>
              <a:lnSpc>
                <a:spcPct val="100000"/>
              </a:lnSpc>
            </a:pPr>
            <a:r>
              <a:rPr sz="1600" b="1" spc="-5" smtClean="0">
                <a:solidFill>
                  <a:srgbClr val="FFFFFF"/>
                </a:solidFill>
                <a:latin typeface="Arial"/>
                <a:cs typeface="Arial"/>
              </a:rPr>
              <a:t>Colete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Renal  </a:t>
            </a:r>
            <a:r>
              <a:rPr sz="1600" b="1" spc="-5" dirty="0">
                <a:latin typeface="Arial"/>
                <a:cs typeface="Arial"/>
              </a:rPr>
              <a:t>Response</a:t>
            </a:r>
            <a:r>
              <a:rPr sz="16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(CRR)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515355" y="5291328"/>
            <a:ext cx="231648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3929058" y="5083809"/>
            <a:ext cx="1687897" cy="499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9225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Partial </a:t>
            </a:r>
            <a:r>
              <a:rPr sz="1600" b="1" spc="-5">
                <a:latin typeface="Arial"/>
                <a:cs typeface="Arial"/>
              </a:rPr>
              <a:t>Renal  </a:t>
            </a:r>
            <a:r>
              <a:rPr lang="en-US" sz="1600" b="1" spc="-5" dirty="0" smtClean="0">
                <a:latin typeface="Arial"/>
                <a:cs typeface="Arial"/>
              </a:rPr>
              <a:t>     </a:t>
            </a:r>
            <a:r>
              <a:rPr sz="1600" b="1" spc="-5" smtClean="0">
                <a:latin typeface="Arial"/>
                <a:cs typeface="Arial"/>
              </a:rPr>
              <a:t>Response</a:t>
            </a:r>
            <a:r>
              <a:rPr sz="1600" b="1" spc="-70" smtClean="0"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(PRR)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795259" y="5047488"/>
            <a:ext cx="231648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092190" y="5083809"/>
            <a:ext cx="180784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No Response</a:t>
            </a:r>
            <a:r>
              <a:rPr sz="1600" b="1" spc="-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(NR)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967739" y="2202179"/>
            <a:ext cx="313944" cy="231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1029454" y="4254071"/>
            <a:ext cx="228600" cy="24002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14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Pr</a:t>
            </a:r>
            <a:endParaRPr sz="16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029454" y="3433200"/>
            <a:ext cx="228600" cy="1492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14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029454" y="2336604"/>
            <a:ext cx="228600" cy="1384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14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027932" y="1479803"/>
            <a:ext cx="231648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42976" y="4000504"/>
            <a:ext cx="152400" cy="155575"/>
          </a:xfrm>
          <a:custGeom>
            <a:avLst/>
            <a:gdLst/>
            <a:ahLst/>
            <a:cxnLst/>
            <a:rect l="l" t="t" r="r" b="b"/>
            <a:pathLst>
              <a:path w="152400" h="155575">
                <a:moveTo>
                  <a:pt x="0" y="155575"/>
                </a:moveTo>
                <a:lnTo>
                  <a:pt x="152400" y="155575"/>
                </a:lnTo>
                <a:lnTo>
                  <a:pt x="152400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solidFill>
            <a:srgbClr val="A2F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42976" y="4357694"/>
            <a:ext cx="152400" cy="155575"/>
          </a:xfrm>
          <a:custGeom>
            <a:avLst/>
            <a:gdLst/>
            <a:ahLst/>
            <a:cxnLst/>
            <a:rect l="l" t="t" r="r" b="b"/>
            <a:pathLst>
              <a:path w="152400" h="155575">
                <a:moveTo>
                  <a:pt x="0" y="155575"/>
                </a:moveTo>
                <a:lnTo>
                  <a:pt x="152400" y="155575"/>
                </a:lnTo>
                <a:lnTo>
                  <a:pt x="152400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solidFill>
            <a:srgbClr val="FB86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861047" y="1479803"/>
            <a:ext cx="231648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214282" y="3857628"/>
            <a:ext cx="1214446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76525" algn="l"/>
              </a:tabLst>
            </a:pPr>
            <a:r>
              <a:rPr sz="1600" spc="-5" dirty="0">
                <a:latin typeface="Arial"/>
                <a:cs typeface="Arial"/>
              </a:rPr>
              <a:t>Placebo (N=72)	Rituximab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(N=72)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213859" y="2496311"/>
            <a:ext cx="1126236" cy="5135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032247" y="2496311"/>
            <a:ext cx="371855" cy="5135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 txBox="1"/>
          <p:nvPr/>
        </p:nvSpPr>
        <p:spPr>
          <a:xfrm>
            <a:off x="4345051" y="2566161"/>
            <a:ext cx="84455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chemeClr val="bg1"/>
                </a:solidFill>
                <a:latin typeface="Arial"/>
                <a:cs typeface="Arial"/>
              </a:rPr>
              <a:t>P=0.</a:t>
            </a:r>
            <a:r>
              <a:rPr sz="1800" b="1" spc="-10" dirty="0">
                <a:solidFill>
                  <a:schemeClr val="bg1"/>
                </a:solidFill>
                <a:latin typeface="Arial"/>
                <a:cs typeface="Arial"/>
              </a:rPr>
              <a:t>55</a:t>
            </a:r>
            <a:r>
              <a:rPr sz="1800" b="1" dirty="0">
                <a:latin typeface="Arial"/>
                <a:cs typeface="Arial"/>
              </a:rPr>
              <a:t>*</a:t>
            </a:r>
            <a:endParaRPr sz="18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586841" y="5731754"/>
            <a:ext cx="7960359" cy="697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7100"/>
              </a:lnSpc>
              <a:tabLst>
                <a:tab pos="7947025" algn="l"/>
              </a:tabLst>
            </a:pPr>
            <a:r>
              <a:rPr sz="1400" dirty="0">
                <a:latin typeface="Arial"/>
                <a:cs typeface="Arial"/>
              </a:rPr>
              <a:t>* Wilcoxon Rank-sum test to compare the proportions of </a:t>
            </a:r>
            <a:r>
              <a:rPr sz="1400" spc="-5" dirty="0">
                <a:latin typeface="Arial"/>
                <a:cs typeface="Arial"/>
              </a:rPr>
              <a:t>(CRR, PRR, NR) between rituximab  </a:t>
            </a:r>
            <a:r>
              <a:rPr sz="1400" u="sng" dirty="0">
                <a:latin typeface="Arial"/>
                <a:cs typeface="Arial"/>
              </a:rPr>
              <a:t>and</a:t>
            </a:r>
            <a:r>
              <a:rPr sz="1400" u="sng" spc="-105" dirty="0">
                <a:latin typeface="Arial"/>
                <a:cs typeface="Arial"/>
              </a:rPr>
              <a:t> </a:t>
            </a:r>
            <a:r>
              <a:rPr sz="1400" u="sng" dirty="0">
                <a:latin typeface="Arial"/>
                <a:cs typeface="Arial"/>
              </a:rPr>
              <a:t>placebo 	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Mean MMF </a:t>
            </a:r>
            <a:r>
              <a:rPr sz="1400" dirty="0">
                <a:latin typeface="Arial"/>
                <a:cs typeface="Arial"/>
              </a:rPr>
              <a:t>dose: Placebo: 2.4</a:t>
            </a:r>
            <a:r>
              <a:rPr sz="1400" dirty="0">
                <a:latin typeface="MS PGothic"/>
                <a:cs typeface="MS PGothic"/>
              </a:rPr>
              <a:t>±</a:t>
            </a:r>
            <a:r>
              <a:rPr sz="1400" dirty="0">
                <a:latin typeface="Arial"/>
                <a:cs typeface="Arial"/>
              </a:rPr>
              <a:t>0.62 g; </a:t>
            </a:r>
            <a:r>
              <a:rPr sz="1400" spc="-5" dirty="0">
                <a:latin typeface="Arial"/>
                <a:cs typeface="Arial"/>
              </a:rPr>
              <a:t>Rituximab: </a:t>
            </a:r>
            <a:r>
              <a:rPr sz="1400" dirty="0">
                <a:latin typeface="Arial"/>
                <a:cs typeface="Arial"/>
              </a:rPr>
              <a:t>2.7</a:t>
            </a:r>
            <a:r>
              <a:rPr sz="1400" dirty="0">
                <a:latin typeface="MS Mincho"/>
                <a:cs typeface="MS Mincho"/>
              </a:rPr>
              <a:t>±</a:t>
            </a:r>
            <a:r>
              <a:rPr sz="1400" dirty="0">
                <a:latin typeface="Arial"/>
                <a:cs typeface="Arial"/>
              </a:rPr>
              <a:t>0.41</a:t>
            </a:r>
            <a:r>
              <a:rPr sz="1400" spc="-2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42910" y="1714488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62100" y="1970151"/>
            <a:ext cx="6551930" cy="3524250"/>
          </a:xfrm>
          <a:custGeom>
            <a:avLst/>
            <a:gdLst/>
            <a:ahLst/>
            <a:cxnLst/>
            <a:rect l="l" t="t" r="r" b="b"/>
            <a:pathLst>
              <a:path w="6551930" h="3524250">
                <a:moveTo>
                  <a:pt x="0" y="3524250"/>
                </a:moveTo>
                <a:lnTo>
                  <a:pt x="6551676" y="3524250"/>
                </a:lnTo>
                <a:lnTo>
                  <a:pt x="6551676" y="0"/>
                </a:lnTo>
                <a:lnTo>
                  <a:pt x="0" y="0"/>
                </a:lnTo>
                <a:lnTo>
                  <a:pt x="0" y="3524250"/>
                </a:lnTo>
                <a:close/>
              </a:path>
            </a:pathLst>
          </a:custGeom>
          <a:solidFill>
            <a:srgbClr val="174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62100" y="1970151"/>
            <a:ext cx="6551930" cy="3524250"/>
          </a:xfrm>
          <a:custGeom>
            <a:avLst/>
            <a:gdLst/>
            <a:ahLst/>
            <a:cxnLst/>
            <a:rect l="l" t="t" r="r" b="b"/>
            <a:pathLst>
              <a:path w="6551930" h="3524250">
                <a:moveTo>
                  <a:pt x="0" y="3524250"/>
                </a:moveTo>
                <a:lnTo>
                  <a:pt x="6551676" y="3524250"/>
                </a:lnTo>
                <a:lnTo>
                  <a:pt x="6551676" y="0"/>
                </a:lnTo>
                <a:lnTo>
                  <a:pt x="0" y="0"/>
                </a:lnTo>
                <a:lnTo>
                  <a:pt x="0" y="352425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504112" y="5057775"/>
            <a:ext cx="595630" cy="0"/>
          </a:xfrm>
          <a:custGeom>
            <a:avLst/>
            <a:gdLst/>
            <a:ahLst/>
            <a:cxnLst/>
            <a:rect l="l" t="t" r="r" b="b"/>
            <a:pathLst>
              <a:path w="595629">
                <a:moveTo>
                  <a:pt x="0" y="0"/>
                </a:moveTo>
                <a:lnTo>
                  <a:pt x="59531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10212" y="5057775"/>
            <a:ext cx="581660" cy="0"/>
          </a:xfrm>
          <a:custGeom>
            <a:avLst/>
            <a:gdLst/>
            <a:ahLst/>
            <a:cxnLst/>
            <a:rect l="l" t="t" r="r" b="b"/>
            <a:pathLst>
              <a:path w="581660">
                <a:moveTo>
                  <a:pt x="0" y="0"/>
                </a:moveTo>
                <a:lnTo>
                  <a:pt x="5810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24313" y="5057775"/>
            <a:ext cx="577850" cy="0"/>
          </a:xfrm>
          <a:custGeom>
            <a:avLst/>
            <a:gdLst/>
            <a:ahLst/>
            <a:cxnLst/>
            <a:rect l="l" t="t" r="r" b="b"/>
            <a:pathLst>
              <a:path w="577850">
                <a:moveTo>
                  <a:pt x="0" y="0"/>
                </a:moveTo>
                <a:lnTo>
                  <a:pt x="57778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62100" y="5057775"/>
            <a:ext cx="549275" cy="0"/>
          </a:xfrm>
          <a:custGeom>
            <a:avLst/>
            <a:gdLst/>
            <a:ahLst/>
            <a:cxnLst/>
            <a:rect l="l" t="t" r="r" b="b"/>
            <a:pathLst>
              <a:path w="549275">
                <a:moveTo>
                  <a:pt x="0" y="0"/>
                </a:moveTo>
                <a:lnTo>
                  <a:pt x="54927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04112" y="4616450"/>
            <a:ext cx="595630" cy="0"/>
          </a:xfrm>
          <a:custGeom>
            <a:avLst/>
            <a:gdLst/>
            <a:ahLst/>
            <a:cxnLst/>
            <a:rect l="l" t="t" r="r" b="b"/>
            <a:pathLst>
              <a:path w="595629">
                <a:moveTo>
                  <a:pt x="0" y="0"/>
                </a:moveTo>
                <a:lnTo>
                  <a:pt x="59531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510212" y="4616450"/>
            <a:ext cx="581660" cy="0"/>
          </a:xfrm>
          <a:custGeom>
            <a:avLst/>
            <a:gdLst/>
            <a:ahLst/>
            <a:cxnLst/>
            <a:rect l="l" t="t" r="r" b="b"/>
            <a:pathLst>
              <a:path w="581660">
                <a:moveTo>
                  <a:pt x="0" y="0"/>
                </a:moveTo>
                <a:lnTo>
                  <a:pt x="5810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24313" y="4616450"/>
            <a:ext cx="577850" cy="0"/>
          </a:xfrm>
          <a:custGeom>
            <a:avLst/>
            <a:gdLst/>
            <a:ahLst/>
            <a:cxnLst/>
            <a:rect l="l" t="t" r="r" b="b"/>
            <a:pathLst>
              <a:path w="577850">
                <a:moveTo>
                  <a:pt x="0" y="0"/>
                </a:moveTo>
                <a:lnTo>
                  <a:pt x="57778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62100" y="4616450"/>
            <a:ext cx="549275" cy="0"/>
          </a:xfrm>
          <a:custGeom>
            <a:avLst/>
            <a:gdLst/>
            <a:ahLst/>
            <a:cxnLst/>
            <a:rect l="l" t="t" r="r" b="b"/>
            <a:pathLst>
              <a:path w="549275">
                <a:moveTo>
                  <a:pt x="0" y="0"/>
                </a:moveTo>
                <a:lnTo>
                  <a:pt x="54927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04112" y="4176712"/>
            <a:ext cx="595630" cy="0"/>
          </a:xfrm>
          <a:custGeom>
            <a:avLst/>
            <a:gdLst/>
            <a:ahLst/>
            <a:cxnLst/>
            <a:rect l="l" t="t" r="r" b="b"/>
            <a:pathLst>
              <a:path w="595629">
                <a:moveTo>
                  <a:pt x="0" y="0"/>
                </a:moveTo>
                <a:lnTo>
                  <a:pt x="59531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10212" y="4176712"/>
            <a:ext cx="581660" cy="0"/>
          </a:xfrm>
          <a:custGeom>
            <a:avLst/>
            <a:gdLst/>
            <a:ahLst/>
            <a:cxnLst/>
            <a:rect l="l" t="t" r="r" b="b"/>
            <a:pathLst>
              <a:path w="581660">
                <a:moveTo>
                  <a:pt x="0" y="0"/>
                </a:moveTo>
                <a:lnTo>
                  <a:pt x="5810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524313" y="4176712"/>
            <a:ext cx="577850" cy="0"/>
          </a:xfrm>
          <a:custGeom>
            <a:avLst/>
            <a:gdLst/>
            <a:ahLst/>
            <a:cxnLst/>
            <a:rect l="l" t="t" r="r" b="b"/>
            <a:pathLst>
              <a:path w="577850">
                <a:moveTo>
                  <a:pt x="0" y="0"/>
                </a:moveTo>
                <a:lnTo>
                  <a:pt x="57778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62100" y="4176712"/>
            <a:ext cx="549275" cy="0"/>
          </a:xfrm>
          <a:custGeom>
            <a:avLst/>
            <a:gdLst/>
            <a:ahLst/>
            <a:cxnLst/>
            <a:rect l="l" t="t" r="r" b="b"/>
            <a:pathLst>
              <a:path w="549275">
                <a:moveTo>
                  <a:pt x="0" y="0"/>
                </a:moveTo>
                <a:lnTo>
                  <a:pt x="54927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504112" y="3735451"/>
            <a:ext cx="595630" cy="0"/>
          </a:xfrm>
          <a:custGeom>
            <a:avLst/>
            <a:gdLst/>
            <a:ahLst/>
            <a:cxnLst/>
            <a:rect l="l" t="t" r="r" b="b"/>
            <a:pathLst>
              <a:path w="595629">
                <a:moveTo>
                  <a:pt x="0" y="0"/>
                </a:moveTo>
                <a:lnTo>
                  <a:pt x="59531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510212" y="3735451"/>
            <a:ext cx="581660" cy="0"/>
          </a:xfrm>
          <a:custGeom>
            <a:avLst/>
            <a:gdLst/>
            <a:ahLst/>
            <a:cxnLst/>
            <a:rect l="l" t="t" r="r" b="b"/>
            <a:pathLst>
              <a:path w="581660">
                <a:moveTo>
                  <a:pt x="0" y="0"/>
                </a:moveTo>
                <a:lnTo>
                  <a:pt x="581088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524313" y="3735451"/>
            <a:ext cx="577850" cy="0"/>
          </a:xfrm>
          <a:custGeom>
            <a:avLst/>
            <a:gdLst/>
            <a:ahLst/>
            <a:cxnLst/>
            <a:rect l="l" t="t" r="r" b="b"/>
            <a:pathLst>
              <a:path w="577850">
                <a:moveTo>
                  <a:pt x="0" y="0"/>
                </a:moveTo>
                <a:lnTo>
                  <a:pt x="57778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562100" y="3735451"/>
            <a:ext cx="549275" cy="0"/>
          </a:xfrm>
          <a:custGeom>
            <a:avLst/>
            <a:gdLst/>
            <a:ahLst/>
            <a:cxnLst/>
            <a:rect l="l" t="t" r="r" b="b"/>
            <a:pathLst>
              <a:path w="549275">
                <a:moveTo>
                  <a:pt x="0" y="0"/>
                </a:moveTo>
                <a:lnTo>
                  <a:pt x="54927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04112" y="3294126"/>
            <a:ext cx="595630" cy="0"/>
          </a:xfrm>
          <a:custGeom>
            <a:avLst/>
            <a:gdLst/>
            <a:ahLst/>
            <a:cxnLst/>
            <a:rect l="l" t="t" r="r" b="b"/>
            <a:pathLst>
              <a:path w="595629">
                <a:moveTo>
                  <a:pt x="0" y="0"/>
                </a:moveTo>
                <a:lnTo>
                  <a:pt x="59531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10212" y="3294126"/>
            <a:ext cx="1287780" cy="0"/>
          </a:xfrm>
          <a:custGeom>
            <a:avLst/>
            <a:gdLst/>
            <a:ahLst/>
            <a:cxnLst/>
            <a:rect l="l" t="t" r="r" b="b"/>
            <a:pathLst>
              <a:path w="1287779">
                <a:moveTo>
                  <a:pt x="0" y="0"/>
                </a:moveTo>
                <a:lnTo>
                  <a:pt x="128746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24313" y="3294126"/>
            <a:ext cx="552450" cy="0"/>
          </a:xfrm>
          <a:custGeom>
            <a:avLst/>
            <a:gdLst/>
            <a:ahLst/>
            <a:cxnLst/>
            <a:rect l="l" t="t" r="r" b="b"/>
            <a:pathLst>
              <a:path w="552450">
                <a:moveTo>
                  <a:pt x="0" y="0"/>
                </a:moveTo>
                <a:lnTo>
                  <a:pt x="55238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62100" y="3294126"/>
            <a:ext cx="513080" cy="0"/>
          </a:xfrm>
          <a:custGeom>
            <a:avLst/>
            <a:gdLst/>
            <a:ahLst/>
            <a:cxnLst/>
            <a:rect l="l" t="t" r="r" b="b"/>
            <a:pathLst>
              <a:path w="513080">
                <a:moveTo>
                  <a:pt x="0" y="0"/>
                </a:moveTo>
                <a:lnTo>
                  <a:pt x="5128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64187" y="2852801"/>
            <a:ext cx="2535555" cy="0"/>
          </a:xfrm>
          <a:custGeom>
            <a:avLst/>
            <a:gdLst/>
            <a:ahLst/>
            <a:cxnLst/>
            <a:rect l="l" t="t" r="r" b="b"/>
            <a:pathLst>
              <a:path w="2535554">
                <a:moveTo>
                  <a:pt x="0" y="0"/>
                </a:moveTo>
                <a:lnTo>
                  <a:pt x="2535237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24313" y="2852801"/>
            <a:ext cx="1273175" cy="0"/>
          </a:xfrm>
          <a:custGeom>
            <a:avLst/>
            <a:gdLst/>
            <a:ahLst/>
            <a:cxnLst/>
            <a:rect l="l" t="t" r="r" b="b"/>
            <a:pathLst>
              <a:path w="1273175">
                <a:moveTo>
                  <a:pt x="0" y="0"/>
                </a:moveTo>
                <a:lnTo>
                  <a:pt x="1273111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62100" y="2852801"/>
            <a:ext cx="1256030" cy="0"/>
          </a:xfrm>
          <a:custGeom>
            <a:avLst/>
            <a:gdLst/>
            <a:ahLst/>
            <a:cxnLst/>
            <a:rect l="l" t="t" r="r" b="b"/>
            <a:pathLst>
              <a:path w="1256030">
                <a:moveTo>
                  <a:pt x="0" y="0"/>
                </a:moveTo>
                <a:lnTo>
                  <a:pt x="1255776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62100" y="2413000"/>
            <a:ext cx="6537325" cy="0"/>
          </a:xfrm>
          <a:custGeom>
            <a:avLst/>
            <a:gdLst/>
            <a:ahLst/>
            <a:cxnLst/>
            <a:rect l="l" t="t" r="r" b="b"/>
            <a:pathLst>
              <a:path w="6537325">
                <a:moveTo>
                  <a:pt x="0" y="0"/>
                </a:moveTo>
                <a:lnTo>
                  <a:pt x="65373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111375" y="3530600"/>
            <a:ext cx="706755" cy="1971675"/>
          </a:xfrm>
          <a:custGeom>
            <a:avLst/>
            <a:gdLst/>
            <a:ahLst/>
            <a:cxnLst/>
            <a:rect l="l" t="t" r="r" b="b"/>
            <a:pathLst>
              <a:path w="706755" h="1971675">
                <a:moveTo>
                  <a:pt x="0" y="1971675"/>
                </a:moveTo>
                <a:lnTo>
                  <a:pt x="706437" y="1971675"/>
                </a:lnTo>
                <a:lnTo>
                  <a:pt x="706437" y="0"/>
                </a:lnTo>
                <a:lnTo>
                  <a:pt x="0" y="0"/>
                </a:lnTo>
                <a:lnTo>
                  <a:pt x="0" y="1971675"/>
                </a:lnTo>
                <a:close/>
              </a:path>
            </a:pathLst>
          </a:custGeom>
          <a:solidFill>
            <a:srgbClr val="A2F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102100" y="3408426"/>
            <a:ext cx="708025" cy="2094230"/>
          </a:xfrm>
          <a:custGeom>
            <a:avLst/>
            <a:gdLst/>
            <a:ahLst/>
            <a:cxnLst/>
            <a:rect l="l" t="t" r="r" b="b"/>
            <a:pathLst>
              <a:path w="708025" h="2094229">
                <a:moveTo>
                  <a:pt x="0" y="2093849"/>
                </a:moveTo>
                <a:lnTo>
                  <a:pt x="708025" y="2093849"/>
                </a:lnTo>
                <a:lnTo>
                  <a:pt x="708025" y="0"/>
                </a:lnTo>
                <a:lnTo>
                  <a:pt x="0" y="0"/>
                </a:lnTo>
                <a:lnTo>
                  <a:pt x="0" y="2093849"/>
                </a:lnTo>
                <a:close/>
              </a:path>
            </a:pathLst>
          </a:custGeom>
          <a:solidFill>
            <a:srgbClr val="A2F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91301" y="3310001"/>
            <a:ext cx="706755" cy="2192655"/>
          </a:xfrm>
          <a:custGeom>
            <a:avLst/>
            <a:gdLst/>
            <a:ahLst/>
            <a:cxnLst/>
            <a:rect l="l" t="t" r="r" b="b"/>
            <a:pathLst>
              <a:path w="706754" h="2192654">
                <a:moveTo>
                  <a:pt x="0" y="2192274"/>
                </a:moveTo>
                <a:lnTo>
                  <a:pt x="706437" y="2192274"/>
                </a:lnTo>
                <a:lnTo>
                  <a:pt x="706437" y="0"/>
                </a:lnTo>
                <a:lnTo>
                  <a:pt x="0" y="0"/>
                </a:lnTo>
                <a:lnTo>
                  <a:pt x="0" y="2192274"/>
                </a:lnTo>
                <a:close/>
              </a:path>
            </a:pathLst>
          </a:custGeom>
          <a:solidFill>
            <a:srgbClr val="A2F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797675" y="3194050"/>
            <a:ext cx="706755" cy="2308225"/>
          </a:xfrm>
          <a:custGeom>
            <a:avLst/>
            <a:gdLst/>
            <a:ahLst/>
            <a:cxnLst/>
            <a:rect l="l" t="t" r="r" b="b"/>
            <a:pathLst>
              <a:path w="706754" h="2308225">
                <a:moveTo>
                  <a:pt x="0" y="2308225"/>
                </a:moveTo>
                <a:lnTo>
                  <a:pt x="706437" y="2308225"/>
                </a:lnTo>
                <a:lnTo>
                  <a:pt x="706437" y="0"/>
                </a:lnTo>
                <a:lnTo>
                  <a:pt x="0" y="0"/>
                </a:lnTo>
                <a:lnTo>
                  <a:pt x="0" y="2308225"/>
                </a:lnTo>
                <a:close/>
              </a:path>
            </a:pathLst>
          </a:custGeom>
          <a:solidFill>
            <a:srgbClr val="FB86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1000100" y="6215082"/>
            <a:ext cx="7045959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b="1" spc="-5"/>
              <a:t>LUNAR-Pre-Specified</a:t>
            </a:r>
            <a:r>
              <a:rPr sz="3200" b="1" spc="5"/>
              <a:t> </a:t>
            </a:r>
            <a:r>
              <a:rPr sz="3200" b="1" spc="-5" smtClean="0"/>
              <a:t>Analysis</a:t>
            </a:r>
            <a:endParaRPr sz="3200"/>
          </a:p>
        </p:txBody>
      </p:sp>
      <p:sp>
        <p:nvSpPr>
          <p:cNvPr id="36" name="object 36"/>
          <p:cNvSpPr/>
          <p:nvPr/>
        </p:nvSpPr>
        <p:spPr>
          <a:xfrm>
            <a:off x="2074926" y="3216275"/>
            <a:ext cx="742950" cy="244475"/>
          </a:xfrm>
          <a:custGeom>
            <a:avLst/>
            <a:gdLst/>
            <a:ahLst/>
            <a:cxnLst/>
            <a:rect l="l" t="t" r="r" b="b"/>
            <a:pathLst>
              <a:path w="742950" h="244475">
                <a:moveTo>
                  <a:pt x="0" y="244475"/>
                </a:moveTo>
                <a:lnTo>
                  <a:pt x="742950" y="244475"/>
                </a:lnTo>
                <a:lnTo>
                  <a:pt x="74295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174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86227" y="3221735"/>
            <a:ext cx="231648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2265933" y="3257803"/>
            <a:ext cx="4203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45.0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076700" y="3114675"/>
            <a:ext cx="733425" cy="244475"/>
          </a:xfrm>
          <a:custGeom>
            <a:avLst/>
            <a:gdLst/>
            <a:ahLst/>
            <a:cxnLst/>
            <a:rect l="l" t="t" r="r" b="b"/>
            <a:pathLst>
              <a:path w="733425" h="244475">
                <a:moveTo>
                  <a:pt x="0" y="244475"/>
                </a:moveTo>
                <a:lnTo>
                  <a:pt x="733425" y="244475"/>
                </a:lnTo>
                <a:lnTo>
                  <a:pt x="733425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174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81144" y="3119627"/>
            <a:ext cx="231648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260341" y="3155950"/>
            <a:ext cx="4203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47.8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499859" y="2982467"/>
            <a:ext cx="231647" cy="313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6179565" y="3018282"/>
            <a:ext cx="4203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50.0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226307" y="2100072"/>
            <a:ext cx="231647" cy="313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797425" y="2786126"/>
            <a:ext cx="767080" cy="244475"/>
          </a:xfrm>
          <a:custGeom>
            <a:avLst/>
            <a:gdLst/>
            <a:ahLst/>
            <a:cxnLst/>
            <a:rect l="l" t="t" r="r" b="b"/>
            <a:pathLst>
              <a:path w="767079" h="244475">
                <a:moveTo>
                  <a:pt x="0" y="244475"/>
                </a:moveTo>
                <a:lnTo>
                  <a:pt x="766762" y="244475"/>
                </a:lnTo>
                <a:lnTo>
                  <a:pt x="766762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1743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291328" y="2790444"/>
            <a:ext cx="231648" cy="313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972050" y="2827401"/>
            <a:ext cx="4203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55.0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206995" y="2863595"/>
            <a:ext cx="231648" cy="313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6887718" y="2900553"/>
            <a:ext cx="4203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52.6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1373124" y="5330952"/>
            <a:ext cx="231647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71600" y="4890515"/>
            <a:ext cx="231647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371600" y="4450079"/>
            <a:ext cx="231647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1040079" y="4487036"/>
            <a:ext cx="431800" cy="69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20%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10%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371600" y="4009644"/>
            <a:ext cx="231647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71600" y="3567684"/>
            <a:ext cx="231647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1040079" y="3604005"/>
            <a:ext cx="4318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40%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371600" y="3127248"/>
            <a:ext cx="231647" cy="313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71600" y="2686811"/>
            <a:ext cx="231647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1040079" y="2722879"/>
            <a:ext cx="4318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60%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1371600" y="2244851"/>
            <a:ext cx="231647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71600" y="1805939"/>
            <a:ext cx="231647" cy="313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332988" y="5728715"/>
            <a:ext cx="231648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207132" y="5522874"/>
            <a:ext cx="1200785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310">
              <a:lnSpc>
                <a:spcPct val="100000"/>
              </a:lnSpc>
              <a:tabLst>
                <a:tab pos="740410" algn="l"/>
              </a:tabLst>
            </a:pPr>
            <a:r>
              <a:rPr sz="1400" dirty="0">
                <a:latin typeface="Arial"/>
                <a:cs typeface="Arial"/>
              </a:rPr>
              <a:t>9/20	14</a:t>
            </a:r>
            <a:r>
              <a:rPr sz="1400" spc="5" dirty="0">
                <a:latin typeface="Arial"/>
                <a:cs typeface="Arial"/>
              </a:rPr>
              <a:t>/</a:t>
            </a:r>
            <a:r>
              <a:rPr sz="1400" dirty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Black</a:t>
            </a:r>
            <a:r>
              <a:rPr sz="1600" b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(n=40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481828" y="5728715"/>
            <a:ext cx="231648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4050284" y="5522874"/>
            <a:ext cx="153162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270" algn="ctr">
              <a:lnSpc>
                <a:spcPct val="100000"/>
              </a:lnSpc>
              <a:tabLst>
                <a:tab pos="796925" algn="l"/>
              </a:tabLst>
            </a:pPr>
            <a:r>
              <a:rPr sz="1400" spc="-25" dirty="0">
                <a:latin typeface="Arial"/>
                <a:cs typeface="Arial"/>
              </a:rPr>
              <a:t>11/23	</a:t>
            </a:r>
            <a:r>
              <a:rPr sz="1400" dirty="0">
                <a:latin typeface="Arial"/>
                <a:cs typeface="Arial"/>
              </a:rPr>
              <a:t>16/29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Hispanic</a:t>
            </a:r>
            <a:r>
              <a:rPr sz="1600" b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(n=52)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545323" y="5728715"/>
            <a:ext cx="231648" cy="3139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5946140" y="5522874"/>
            <a:ext cx="1699260" cy="49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2235" algn="ctr">
              <a:lnSpc>
                <a:spcPct val="100000"/>
              </a:lnSpc>
              <a:tabLst>
                <a:tab pos="711200" algn="l"/>
              </a:tabLst>
            </a:pPr>
            <a:r>
              <a:rPr sz="1400" dirty="0">
                <a:latin typeface="Arial"/>
                <a:cs typeface="Arial"/>
              </a:rPr>
              <a:t>13/26	10/19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Caucasian</a:t>
            </a:r>
            <a:r>
              <a:rPr sz="1600" b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(n=45)</a:t>
            </a:r>
            <a:endParaRPr sz="1600">
              <a:latin typeface="Arial"/>
              <a:cs typeface="Arial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644651" y="2563367"/>
            <a:ext cx="313943" cy="2316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707033" y="4260871"/>
            <a:ext cx="228600" cy="5219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14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Resp</a:t>
            </a:r>
            <a:endParaRPr sz="16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57158" y="3269465"/>
            <a:ext cx="218008" cy="4883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14"/>
              </a:lnSpc>
            </a:pPr>
            <a:r>
              <a:rPr sz="1600" b="1" smtClean="0">
                <a:solidFill>
                  <a:srgbClr val="FFFFFF"/>
                </a:solidFill>
                <a:latin typeface="Arial"/>
                <a:cs typeface="Arial"/>
              </a:rPr>
              <a:t>Prop</a:t>
            </a:r>
            <a:endParaRPr sz="16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07033" y="2696374"/>
            <a:ext cx="228600" cy="3295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14"/>
              </a:lnSpc>
            </a:pP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1600" b="1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806952" y="1603247"/>
            <a:ext cx="231648" cy="3139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901950" y="1693926"/>
            <a:ext cx="152400" cy="155575"/>
          </a:xfrm>
          <a:custGeom>
            <a:avLst/>
            <a:gdLst/>
            <a:ahLst/>
            <a:cxnLst/>
            <a:rect l="l" t="t" r="r" b="b"/>
            <a:pathLst>
              <a:path w="152400" h="155575">
                <a:moveTo>
                  <a:pt x="0" y="155575"/>
                </a:moveTo>
                <a:lnTo>
                  <a:pt x="152400" y="155575"/>
                </a:lnTo>
                <a:lnTo>
                  <a:pt x="152400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solidFill>
            <a:srgbClr val="A2F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59526" y="1693926"/>
            <a:ext cx="152400" cy="155575"/>
          </a:xfrm>
          <a:custGeom>
            <a:avLst/>
            <a:gdLst/>
            <a:ahLst/>
            <a:cxnLst/>
            <a:rect l="l" t="t" r="r" b="b"/>
            <a:pathLst>
              <a:path w="152400" h="155575">
                <a:moveTo>
                  <a:pt x="0" y="155575"/>
                </a:moveTo>
                <a:lnTo>
                  <a:pt x="152400" y="155575"/>
                </a:lnTo>
                <a:lnTo>
                  <a:pt x="152400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solidFill>
            <a:srgbClr val="FB86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 txBox="1"/>
          <p:nvPr/>
        </p:nvSpPr>
        <p:spPr>
          <a:xfrm>
            <a:off x="803249" y="394334"/>
            <a:ext cx="7525384" cy="23160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endParaRPr lang="en-US" sz="2800" dirty="0" smtClean="0">
              <a:solidFill>
                <a:srgbClr val="FF0000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800" b="1" smtClean="0">
                <a:latin typeface="Verdana"/>
                <a:cs typeface="Verdana"/>
              </a:rPr>
              <a:t>Proportion </a:t>
            </a:r>
            <a:r>
              <a:rPr sz="2800" b="1" spc="-5" dirty="0">
                <a:latin typeface="Verdana"/>
                <a:cs typeface="Verdana"/>
              </a:rPr>
              <a:t>of Subjects</a:t>
            </a:r>
            <a:r>
              <a:rPr sz="2800" b="1" spc="-15" dirty="0">
                <a:latin typeface="Verdana"/>
                <a:cs typeface="Verdana"/>
              </a:rPr>
              <a:t> </a:t>
            </a:r>
            <a:r>
              <a:rPr sz="2800" b="1" spc="-5" dirty="0">
                <a:latin typeface="Verdana"/>
                <a:cs typeface="Verdana"/>
              </a:rPr>
              <a:t>Achieving</a:t>
            </a:r>
            <a:endParaRPr sz="2800" b="1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</a:pPr>
            <a:r>
              <a:rPr sz="2800" b="1" spc="-5" dirty="0">
                <a:latin typeface="Verdana"/>
                <a:cs typeface="Verdana"/>
              </a:rPr>
              <a:t>Response </a:t>
            </a:r>
            <a:r>
              <a:rPr sz="2800" b="1">
                <a:latin typeface="Verdana"/>
                <a:cs typeface="Verdana"/>
              </a:rPr>
              <a:t>by</a:t>
            </a:r>
            <a:r>
              <a:rPr sz="2800" b="1" spc="-55">
                <a:latin typeface="Verdana"/>
                <a:cs typeface="Verdana"/>
              </a:rPr>
              <a:t> </a:t>
            </a:r>
            <a:r>
              <a:rPr sz="2800" b="1" spc="-5" smtClean="0">
                <a:latin typeface="Verdana"/>
                <a:cs typeface="Verdana"/>
              </a:rPr>
              <a:t>Race</a:t>
            </a:r>
            <a:endParaRPr sz="2800" b="1" smtClean="0">
              <a:latin typeface="Verdana"/>
              <a:cs typeface="Verdana"/>
            </a:endParaRPr>
          </a:p>
          <a:p>
            <a:pPr marL="2313305">
              <a:lnSpc>
                <a:spcPct val="100000"/>
              </a:lnSpc>
              <a:spcBef>
                <a:spcPts val="2125"/>
              </a:spcBef>
              <a:tabLst>
                <a:tab pos="5267960" algn="l"/>
              </a:tabLst>
            </a:pPr>
            <a:r>
              <a:rPr sz="1600" b="1" spc="-5" smtClean="0">
                <a:latin typeface="Arial"/>
                <a:cs typeface="Arial"/>
              </a:rPr>
              <a:t>	</a:t>
            </a:r>
            <a:endParaRPr sz="160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Times New Roman"/>
              <a:cs typeface="Times New Roman"/>
            </a:endParaRPr>
          </a:p>
          <a:p>
            <a:pPr marL="2115185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70.0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2817876" y="2428875"/>
            <a:ext cx="706755" cy="3073400"/>
          </a:xfrm>
          <a:custGeom>
            <a:avLst/>
            <a:gdLst/>
            <a:ahLst/>
            <a:cxnLst/>
            <a:rect l="l" t="t" r="r" b="b"/>
            <a:pathLst>
              <a:path w="706754" h="3073400">
                <a:moveTo>
                  <a:pt x="0" y="3073400"/>
                </a:moveTo>
                <a:lnTo>
                  <a:pt x="706437" y="3073400"/>
                </a:lnTo>
                <a:lnTo>
                  <a:pt x="706437" y="0"/>
                </a:lnTo>
                <a:lnTo>
                  <a:pt x="0" y="0"/>
                </a:lnTo>
                <a:lnTo>
                  <a:pt x="0" y="3073400"/>
                </a:lnTo>
                <a:close/>
              </a:path>
            </a:pathLst>
          </a:custGeom>
          <a:solidFill>
            <a:srgbClr val="FB86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810125" y="3090926"/>
            <a:ext cx="700405" cy="2411730"/>
          </a:xfrm>
          <a:custGeom>
            <a:avLst/>
            <a:gdLst/>
            <a:ahLst/>
            <a:cxnLst/>
            <a:rect l="l" t="t" r="r" b="b"/>
            <a:pathLst>
              <a:path w="700404" h="2411729">
                <a:moveTo>
                  <a:pt x="0" y="2411349"/>
                </a:moveTo>
                <a:lnTo>
                  <a:pt x="700087" y="2411349"/>
                </a:lnTo>
                <a:lnTo>
                  <a:pt x="700087" y="0"/>
                </a:lnTo>
                <a:lnTo>
                  <a:pt x="0" y="0"/>
                </a:lnTo>
                <a:lnTo>
                  <a:pt x="0" y="2411349"/>
                </a:lnTo>
                <a:close/>
              </a:path>
            </a:pathLst>
          </a:custGeom>
          <a:solidFill>
            <a:srgbClr val="FB86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498600" y="5057775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3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498600" y="4616450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3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98600" y="4176648"/>
            <a:ext cx="68580" cy="635"/>
          </a:xfrm>
          <a:custGeom>
            <a:avLst/>
            <a:gdLst/>
            <a:ahLst/>
            <a:cxnLst/>
            <a:rect l="l" t="t" r="r" b="b"/>
            <a:pathLst>
              <a:path w="68580" h="635">
                <a:moveTo>
                  <a:pt x="0" y="0"/>
                </a:moveTo>
                <a:lnTo>
                  <a:pt x="68325" y="126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498600" y="3735451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3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498600" y="3294126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3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98600" y="2852801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3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498600" y="2413000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3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498600" y="1971675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3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498600" y="5497576"/>
            <a:ext cx="68580" cy="0"/>
          </a:xfrm>
          <a:custGeom>
            <a:avLst/>
            <a:gdLst/>
            <a:ahLst/>
            <a:cxnLst/>
            <a:rect l="l" t="t" r="r" b="b"/>
            <a:pathLst>
              <a:path w="68580">
                <a:moveTo>
                  <a:pt x="0" y="0"/>
                </a:moveTo>
                <a:lnTo>
                  <a:pt x="68325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TextBox 86"/>
          <p:cNvSpPr txBox="1"/>
          <p:nvPr/>
        </p:nvSpPr>
        <p:spPr>
          <a:xfrm>
            <a:off x="0" y="4214818"/>
            <a:ext cx="15001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76525" algn="l"/>
              </a:tabLst>
            </a:pPr>
            <a:r>
              <a:rPr lang="en-IN" spc="-5" dirty="0" smtClean="0">
                <a:latin typeface="Arial"/>
                <a:cs typeface="Arial"/>
              </a:rPr>
              <a:t>Placebo 	</a:t>
            </a:r>
            <a:r>
              <a:rPr lang="en-IN" spc="-5" dirty="0" err="1" smtClean="0">
                <a:latin typeface="Arial"/>
                <a:cs typeface="Arial"/>
              </a:rPr>
              <a:t>Rituximab</a:t>
            </a:r>
            <a:r>
              <a:rPr lang="en-IN" spc="-70" dirty="0" smtClean="0">
                <a:latin typeface="Arial"/>
                <a:cs typeface="Arial"/>
              </a:rPr>
              <a:t>  </a:t>
            </a:r>
            <a:endParaRPr lang="en-IN" dirty="0">
              <a:latin typeface="Arial"/>
              <a:cs typeface="Arial"/>
            </a:endParaRPr>
          </a:p>
        </p:txBody>
      </p:sp>
      <p:sp>
        <p:nvSpPr>
          <p:cNvPr id="88" name="object 74"/>
          <p:cNvSpPr/>
          <p:nvPr/>
        </p:nvSpPr>
        <p:spPr>
          <a:xfrm>
            <a:off x="1214414" y="4357694"/>
            <a:ext cx="152400" cy="155575"/>
          </a:xfrm>
          <a:custGeom>
            <a:avLst/>
            <a:gdLst/>
            <a:ahLst/>
            <a:cxnLst/>
            <a:rect l="l" t="t" r="r" b="b"/>
            <a:pathLst>
              <a:path w="152400" h="155575">
                <a:moveTo>
                  <a:pt x="0" y="155575"/>
                </a:moveTo>
                <a:lnTo>
                  <a:pt x="152400" y="155575"/>
                </a:lnTo>
                <a:lnTo>
                  <a:pt x="152400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solidFill>
            <a:srgbClr val="A2FBF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75"/>
          <p:cNvSpPr/>
          <p:nvPr/>
        </p:nvSpPr>
        <p:spPr>
          <a:xfrm>
            <a:off x="1214414" y="4857760"/>
            <a:ext cx="152400" cy="155575"/>
          </a:xfrm>
          <a:custGeom>
            <a:avLst/>
            <a:gdLst/>
            <a:ahLst/>
            <a:cxnLst/>
            <a:rect l="l" t="t" r="r" b="b"/>
            <a:pathLst>
              <a:path w="152400" h="155575">
                <a:moveTo>
                  <a:pt x="0" y="155575"/>
                </a:moveTo>
                <a:lnTo>
                  <a:pt x="152400" y="155575"/>
                </a:lnTo>
                <a:lnTo>
                  <a:pt x="152400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solidFill>
            <a:srgbClr val="FB8644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1295400"/>
            <a:ext cx="8382000" cy="52625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 altLang="en-US" sz="2400" u="none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altLang="en-US" sz="2400" u="none">
                <a:solidFill>
                  <a:schemeClr val="tx1"/>
                </a:solidFill>
              </a:rPr>
              <a:t>Lupus is the Latin word for wolf</a:t>
            </a:r>
          </a:p>
          <a:p>
            <a:pPr>
              <a:buFontTx/>
              <a:buChar char="•"/>
            </a:pPr>
            <a:endParaRPr lang="en-US" altLang="en-US" sz="2400" u="none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altLang="en-US" sz="2400" u="none">
                <a:solidFill>
                  <a:schemeClr val="tx1"/>
                </a:solidFill>
              </a:rPr>
              <a:t>1</a:t>
            </a:r>
            <a:r>
              <a:rPr lang="en-US" altLang="en-US" sz="2400" u="none" baseline="30000">
                <a:solidFill>
                  <a:schemeClr val="tx1"/>
                </a:solidFill>
              </a:rPr>
              <a:t>st</a:t>
            </a:r>
            <a:r>
              <a:rPr lang="en-US" altLang="en-US" sz="2400" u="none">
                <a:solidFill>
                  <a:schemeClr val="tx1"/>
                </a:solidFill>
              </a:rPr>
              <a:t> used medically in the 10</a:t>
            </a:r>
            <a:r>
              <a:rPr lang="en-US" altLang="en-US" sz="2400" u="none" baseline="30000">
                <a:solidFill>
                  <a:schemeClr val="tx1"/>
                </a:solidFill>
              </a:rPr>
              <a:t>th</a:t>
            </a:r>
            <a:r>
              <a:rPr lang="en-US" altLang="en-US" sz="2400" u="none">
                <a:solidFill>
                  <a:schemeClr val="tx1"/>
                </a:solidFill>
              </a:rPr>
              <a:t> century</a:t>
            </a:r>
          </a:p>
          <a:p>
            <a:pPr>
              <a:buFontTx/>
              <a:buChar char="•"/>
            </a:pPr>
            <a:endParaRPr lang="en-US" altLang="en-US" sz="2400" u="none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altLang="en-US" sz="2400" u="none">
                <a:solidFill>
                  <a:schemeClr val="tx1"/>
                </a:solidFill>
              </a:rPr>
              <a:t>Described clinically in the 19</a:t>
            </a:r>
            <a:r>
              <a:rPr lang="en-US" altLang="en-US" sz="2400" u="none" baseline="30000">
                <a:solidFill>
                  <a:schemeClr val="tx1"/>
                </a:solidFill>
              </a:rPr>
              <a:t>th</a:t>
            </a:r>
            <a:r>
              <a:rPr lang="en-US" altLang="en-US" sz="2400" u="none">
                <a:solidFill>
                  <a:schemeClr val="tx1"/>
                </a:solidFill>
              </a:rPr>
              <a:t> century</a:t>
            </a:r>
          </a:p>
          <a:p>
            <a:pPr lvl="1">
              <a:buFontTx/>
              <a:buChar char="•"/>
            </a:pPr>
            <a:r>
              <a:rPr lang="en-US" altLang="en-US" sz="2400" u="none">
                <a:solidFill>
                  <a:schemeClr val="tx1"/>
                </a:solidFill>
              </a:rPr>
              <a:t>Butterfly rash in 1845</a:t>
            </a:r>
          </a:p>
          <a:p>
            <a:pPr lvl="1">
              <a:buFontTx/>
              <a:buChar char="•"/>
            </a:pPr>
            <a:r>
              <a:rPr lang="en-US" altLang="en-US" sz="2400" u="none">
                <a:solidFill>
                  <a:schemeClr val="tx1"/>
                </a:solidFill>
              </a:rPr>
              <a:t>Arthritis in 1892</a:t>
            </a:r>
          </a:p>
          <a:p>
            <a:pPr lvl="1">
              <a:buFontTx/>
              <a:buChar char="•"/>
            </a:pPr>
            <a:r>
              <a:rPr lang="en-US" altLang="en-US" sz="2400" u="none">
                <a:solidFill>
                  <a:schemeClr val="tx1"/>
                </a:solidFill>
              </a:rPr>
              <a:t>Nephritis in 1895 by Osler</a:t>
            </a:r>
          </a:p>
          <a:p>
            <a:pPr lvl="1"/>
            <a:endParaRPr lang="en-US" altLang="en-US" sz="2400" u="none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en-US" altLang="en-US" sz="2400" u="none">
                <a:solidFill>
                  <a:schemeClr val="tx1"/>
                </a:solidFill>
              </a:rPr>
              <a:t>Serologic tests become available in the 20</a:t>
            </a:r>
            <a:r>
              <a:rPr lang="en-US" altLang="en-US" sz="2400" u="none" baseline="30000">
                <a:solidFill>
                  <a:schemeClr val="tx1"/>
                </a:solidFill>
              </a:rPr>
              <a:t>th</a:t>
            </a:r>
            <a:r>
              <a:rPr lang="en-US" altLang="en-US" sz="2400" u="none">
                <a:solidFill>
                  <a:schemeClr val="tx1"/>
                </a:solidFill>
              </a:rPr>
              <a:t> century</a:t>
            </a:r>
          </a:p>
          <a:p>
            <a:pPr lvl="1">
              <a:buFontTx/>
              <a:buChar char="•"/>
            </a:pPr>
            <a:r>
              <a:rPr lang="en-US" altLang="en-US" sz="2400" u="none">
                <a:solidFill>
                  <a:schemeClr val="tx1"/>
                </a:solidFill>
              </a:rPr>
              <a:t>LE cell in 1948</a:t>
            </a:r>
          </a:p>
          <a:p>
            <a:pPr lvl="1">
              <a:buFontTx/>
              <a:buChar char="•"/>
            </a:pPr>
            <a:r>
              <a:rPr lang="en-US" altLang="en-US" sz="2400" u="none">
                <a:solidFill>
                  <a:schemeClr val="tx1"/>
                </a:solidFill>
              </a:rPr>
              <a:t>Lupus anticoagulant in 1952</a:t>
            </a:r>
          </a:p>
          <a:p>
            <a:pPr lvl="1">
              <a:buFontTx/>
              <a:buChar char="•"/>
            </a:pPr>
            <a:r>
              <a:rPr lang="en-US" altLang="en-US" sz="2400" u="none">
                <a:solidFill>
                  <a:schemeClr val="tx1"/>
                </a:solidFill>
              </a:rPr>
              <a:t>ANA in 1954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altLang="en-US" sz="3600" dirty="0" smtClean="0">
                <a:solidFill>
                  <a:schemeClr val="tx1"/>
                </a:solidFill>
                <a:latin typeface="Comic Sans MS" pitchFamily="66" charset="0"/>
              </a:rPr>
              <a:t>Lupus history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5867400" y="6324600"/>
            <a:ext cx="2590800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altLang="en-US" sz="1600" i="1" u="none">
                <a:solidFill>
                  <a:schemeClr val="accent1"/>
                </a:solidFill>
              </a:rPr>
              <a:t>From Dubois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6821" y="2375027"/>
            <a:ext cx="8399780" cy="27699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1270" algn="ctr">
              <a:lnSpc>
                <a:spcPct val="100000"/>
              </a:lnSpc>
            </a:pPr>
            <a:r>
              <a:rPr sz="3600" dirty="0">
                <a:latin typeface="Verdana"/>
                <a:cs typeface="Verdana"/>
              </a:rPr>
              <a:t>Rituximab is </a:t>
            </a:r>
            <a:r>
              <a:rPr sz="3600" spc="-5" dirty="0">
                <a:solidFill>
                  <a:srgbClr val="FF0000"/>
                </a:solidFill>
                <a:latin typeface="Verdana"/>
                <a:cs typeface="Verdana"/>
              </a:rPr>
              <a:t>not </a:t>
            </a:r>
            <a:r>
              <a:rPr sz="3600" spc="-5">
                <a:solidFill>
                  <a:srgbClr val="FF0000"/>
                </a:solidFill>
                <a:latin typeface="Verdana"/>
                <a:cs typeface="Verdana"/>
              </a:rPr>
              <a:t>currently  </a:t>
            </a:r>
            <a:r>
              <a:rPr sz="3600" smtClean="0">
                <a:solidFill>
                  <a:srgbClr val="FF0000"/>
                </a:solidFill>
                <a:latin typeface="Verdana"/>
                <a:cs typeface="Verdana"/>
              </a:rPr>
              <a:t>approved </a:t>
            </a:r>
            <a:r>
              <a:rPr sz="3600" spc="-5" dirty="0">
                <a:solidFill>
                  <a:srgbClr val="FF0000"/>
                </a:solidFill>
                <a:latin typeface="Verdana"/>
                <a:cs typeface="Verdana"/>
              </a:rPr>
              <a:t>by </a:t>
            </a:r>
            <a:r>
              <a:rPr sz="3600">
                <a:solidFill>
                  <a:srgbClr val="FF0000"/>
                </a:solidFill>
                <a:latin typeface="Verdana"/>
                <a:cs typeface="Verdana"/>
              </a:rPr>
              <a:t>the  </a:t>
            </a:r>
            <a:r>
              <a:rPr sz="3600" spc="-5" smtClean="0">
                <a:solidFill>
                  <a:srgbClr val="FF0000"/>
                </a:solidFill>
                <a:latin typeface="Verdana"/>
                <a:cs typeface="Verdana"/>
              </a:rPr>
              <a:t>FDA </a:t>
            </a:r>
            <a:r>
              <a:rPr sz="3600" spc="-5" dirty="0">
                <a:latin typeface="Verdana"/>
                <a:cs typeface="Verdana"/>
              </a:rPr>
              <a:t>for induction </a:t>
            </a:r>
            <a:r>
              <a:rPr sz="3600" dirty="0">
                <a:latin typeface="Verdana"/>
                <a:cs typeface="Verdana"/>
              </a:rPr>
              <a:t>of </a:t>
            </a:r>
            <a:r>
              <a:rPr sz="3600" spc="-5" dirty="0">
                <a:latin typeface="Verdana"/>
                <a:cs typeface="Verdana"/>
              </a:rPr>
              <a:t>Remission  </a:t>
            </a:r>
            <a:r>
              <a:rPr sz="3600" dirty="0">
                <a:latin typeface="Verdana"/>
                <a:cs typeface="Verdana"/>
              </a:rPr>
              <a:t>in </a:t>
            </a:r>
            <a:r>
              <a:rPr sz="3600" spc="-5" dirty="0">
                <a:latin typeface="Verdana"/>
                <a:cs typeface="Verdana"/>
              </a:rPr>
              <a:t>Lupus </a:t>
            </a:r>
            <a:r>
              <a:rPr sz="3600" dirty="0">
                <a:latin typeface="Verdana"/>
                <a:cs typeface="Verdana"/>
              </a:rPr>
              <a:t>Nephritis; with or  </a:t>
            </a:r>
            <a:r>
              <a:rPr sz="3600" spc="-5" dirty="0">
                <a:latin typeface="Verdana"/>
                <a:cs typeface="Verdana"/>
              </a:rPr>
              <a:t>without concurrent </a:t>
            </a:r>
            <a:r>
              <a:rPr sz="3600" dirty="0">
                <a:latin typeface="Verdana"/>
                <a:cs typeface="Verdana"/>
              </a:rPr>
              <a:t>therapy</a:t>
            </a:r>
            <a:r>
              <a:rPr sz="3600" spc="-110" dirty="0">
                <a:latin typeface="Verdana"/>
                <a:cs typeface="Verdana"/>
              </a:rPr>
              <a:t> </a:t>
            </a:r>
            <a:r>
              <a:rPr sz="3600" dirty="0">
                <a:latin typeface="Verdana"/>
                <a:cs typeface="Verdana"/>
              </a:rPr>
              <a:t>with  MMF or</a:t>
            </a:r>
            <a:r>
              <a:rPr sz="3600" spc="-110" dirty="0">
                <a:latin typeface="Verdana"/>
                <a:cs typeface="Verdana"/>
              </a:rPr>
              <a:t> </a:t>
            </a:r>
            <a:r>
              <a:rPr sz="3600" dirty="0">
                <a:latin typeface="Verdana"/>
                <a:cs typeface="Verdana"/>
              </a:rPr>
              <a:t>CYC</a:t>
            </a:r>
            <a:endParaRPr sz="36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8691684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IN" dirty="0" smtClean="0"/>
              <a:t>    Fifty-four patients with active LN received three </a:t>
            </a:r>
            <a:r>
              <a:rPr lang="en-IN" dirty="0" err="1" smtClean="0"/>
              <a:t>methylprednisolone</a:t>
            </a:r>
            <a:r>
              <a:rPr lang="en-IN" dirty="0" smtClean="0"/>
              <a:t> pulses for 3 consecutive days followed by</a:t>
            </a:r>
          </a:p>
          <a:p>
            <a:r>
              <a:rPr lang="en-IN" dirty="0" smtClean="0"/>
              <a:t> oral prednisone and RTX 1 g at days 3 and 18 (17 patients)</a:t>
            </a:r>
          </a:p>
          <a:p>
            <a:r>
              <a:rPr lang="en-IN" dirty="0" smtClean="0"/>
              <a:t> or MMF 22.5 g/day (17 patients) </a:t>
            </a:r>
          </a:p>
          <a:p>
            <a:r>
              <a:rPr lang="en-IN" dirty="0" smtClean="0"/>
              <a:t>or six CYC pulses (0.5 g every fortnight) (20 patients).</a:t>
            </a:r>
          </a:p>
          <a:p>
            <a:pPr>
              <a:buNone/>
            </a:pPr>
            <a:r>
              <a:rPr lang="en-IN" dirty="0" smtClean="0"/>
              <a:t>     At 4 months MMF, AZA or </a:t>
            </a:r>
            <a:r>
              <a:rPr lang="en-IN" dirty="0" err="1" smtClean="0"/>
              <a:t>ciclosporin</a:t>
            </a:r>
            <a:r>
              <a:rPr lang="en-IN" dirty="0" smtClean="0"/>
              <a:t> were associated to prednisone as a consolidation/maintenance therapy in all groups. </a:t>
            </a:r>
          </a:p>
          <a:p>
            <a:pPr>
              <a:buNone/>
            </a:pP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Results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At 3 months, proteinuria was reduced by 50% in 58.8% of patients on RTX, in 64.7% on MMF and in 63.1% on CYC.</a:t>
            </a:r>
          </a:p>
          <a:p>
            <a:r>
              <a:rPr lang="en-IN" dirty="0" smtClean="0"/>
              <a:t>At 12 months, complete remission was present in 70.6% of patients on RTX, in 52.9% on MMF, and in 65% on CYC. </a:t>
            </a:r>
          </a:p>
          <a:p>
            <a:r>
              <a:rPr lang="en-IN" dirty="0" smtClean="0"/>
              <a:t>Partial remission was reached in 29.4% on RTX, 41.2% on MMF, and 25% on CYC</a:t>
            </a:r>
            <a:endParaRPr lang="en-IN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43381"/>
            <a:ext cx="82153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BELIMUMAB</a:t>
            </a:r>
            <a:endParaRPr lang="en-IN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Inhibits B-cell activating factor (BAFF)</a:t>
            </a:r>
          </a:p>
          <a:p>
            <a:r>
              <a:rPr lang="en-IN" dirty="0" smtClean="0"/>
              <a:t>FDA approved agent for treating non renal SLE </a:t>
            </a:r>
          </a:p>
          <a:p>
            <a:r>
              <a:rPr lang="en-IN" dirty="0" smtClean="0"/>
              <a:t>Being studied as a potential therapy for Lupus Nephritis.</a:t>
            </a:r>
          </a:p>
          <a:p>
            <a:endParaRPr lang="en-IN" dirty="0" smtClean="0"/>
          </a:p>
          <a:p>
            <a:r>
              <a:rPr lang="en-IN" dirty="0" smtClean="0"/>
              <a:t>The Study of </a:t>
            </a:r>
            <a:r>
              <a:rPr lang="en-IN" dirty="0" err="1" smtClean="0"/>
              <a:t>Belimumab</a:t>
            </a:r>
            <a:r>
              <a:rPr lang="en-IN" dirty="0" smtClean="0"/>
              <a:t> in Subjects With Systemic Lupus </a:t>
            </a:r>
            <a:r>
              <a:rPr lang="en-IN" dirty="0" err="1" smtClean="0"/>
              <a:t>Erythematosus</a:t>
            </a:r>
            <a:r>
              <a:rPr lang="en-IN" dirty="0" smtClean="0"/>
              <a:t> (BLISS)-52 and BLISS-76 trials focused on stable, non severe LN and excluded patients with acute/severe LN.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BELIMUMAB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Although </a:t>
            </a:r>
            <a:r>
              <a:rPr lang="en-IN" b="1" dirty="0" smtClean="0"/>
              <a:t>patients receiving </a:t>
            </a:r>
            <a:r>
              <a:rPr lang="en-IN" b="1" dirty="0" err="1" smtClean="0"/>
              <a:t>belimumab</a:t>
            </a:r>
            <a:r>
              <a:rPr lang="en-IN" b="1" dirty="0" smtClean="0"/>
              <a:t> had decreased proteinuria compared with placebo, this difference did not meet clinical significance </a:t>
            </a:r>
            <a:r>
              <a:rPr lang="en-IN" dirty="0" smtClean="0"/>
              <a:t>(median decrease: 48.3/39.1 vs. 75.2%, NS).</a:t>
            </a:r>
          </a:p>
          <a:p>
            <a:r>
              <a:rPr lang="en-IN" dirty="0" smtClean="0"/>
              <a:t>Similarly, there was </a:t>
            </a:r>
            <a:r>
              <a:rPr lang="en-IN" b="1" dirty="0" smtClean="0"/>
              <a:t>no significant difference in renal flare </a:t>
            </a:r>
            <a:r>
              <a:rPr lang="en-IN" dirty="0" smtClean="0"/>
              <a:t>(2.1/1.1 vs. 3%, NS) and </a:t>
            </a:r>
            <a:r>
              <a:rPr lang="en-IN" b="1" dirty="0" smtClean="0"/>
              <a:t>renal remission rates </a:t>
            </a:r>
            <a:r>
              <a:rPr lang="en-IN" dirty="0" smtClean="0"/>
              <a:t>(65.7/70.5 vs. 58.7%, NS) as compared with placebo.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588" y="385763"/>
            <a:ext cx="812482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BELIMUMAB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IN" dirty="0" smtClean="0"/>
          </a:p>
          <a:p>
            <a:r>
              <a:rPr lang="en-IN" dirty="0" smtClean="0"/>
              <a:t>There is a current phase III, double-blinded RCT investigating the effects/safety of standard of care and </a:t>
            </a:r>
            <a:r>
              <a:rPr lang="en-IN" dirty="0" err="1" smtClean="0"/>
              <a:t>belimumab</a:t>
            </a:r>
            <a:r>
              <a:rPr lang="en-IN" dirty="0" smtClean="0"/>
              <a:t> 10 mg/kg vs. placebo in patients with LN to address this issue.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ABATACEPT</a:t>
            </a:r>
            <a:endParaRPr lang="en-IN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Abatacept</a:t>
            </a:r>
            <a:r>
              <a:rPr lang="en-IN" dirty="0" smtClean="0"/>
              <a:t>, a selective T-cell co-stimulation modulator.</a:t>
            </a:r>
          </a:p>
          <a:p>
            <a:r>
              <a:rPr lang="en-IN" dirty="0" smtClean="0"/>
              <a:t>T-cell activation, a crucial step in the pathogenesis of </a:t>
            </a:r>
            <a:r>
              <a:rPr lang="en-IN" dirty="0" err="1" smtClean="0"/>
              <a:t>glomerulonephritis</a:t>
            </a:r>
            <a:r>
              <a:rPr lang="en-IN" dirty="0" smtClean="0"/>
              <a:t>, requires both </a:t>
            </a:r>
          </a:p>
          <a:p>
            <a:r>
              <a:rPr lang="en-IN" dirty="0" smtClean="0"/>
              <a:t>binding of the T-cell receptor to the antigen– MHC complex on the antigen presenting cell and </a:t>
            </a:r>
          </a:p>
          <a:p>
            <a:r>
              <a:rPr lang="en-IN" dirty="0" smtClean="0"/>
              <a:t>a co stimulatory signal provided by the binding of the CD28 protein (on the T cell) to the B7 protein (on the antigen presenting cell). </a:t>
            </a:r>
          </a:p>
          <a:p>
            <a:r>
              <a:rPr lang="en-IN" dirty="0" err="1" smtClean="0"/>
              <a:t>Abatacept</a:t>
            </a:r>
            <a:r>
              <a:rPr lang="en-IN" dirty="0" smtClean="0"/>
              <a:t> binds to the B7 protein, preventing this </a:t>
            </a:r>
            <a:r>
              <a:rPr lang="en-IN" dirty="0" err="1" smtClean="0"/>
              <a:t>costimulatory</a:t>
            </a:r>
            <a:r>
              <a:rPr lang="en-IN" dirty="0" smtClean="0"/>
              <a:t> signal and, consequently, activation of T cells.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053" y="633045"/>
            <a:ext cx="8063427" cy="6167721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6073775" y="6478588"/>
            <a:ext cx="2895600" cy="215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u="none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57200" y="457200"/>
            <a:ext cx="82296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4450" rIns="92075" bIns="44450" anchor="b"/>
          <a:lstStyle/>
          <a:p>
            <a:pPr algn="ctr"/>
            <a:r>
              <a:rPr lang="en-US" altLang="en-US" sz="3200" b="1" u="none" dirty="0"/>
              <a:t>What are the symptoms of lupus?</a:t>
            </a:r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9221" name="Rectangle 6"/>
          <p:cNvSpPr>
            <a:spLocks noGrp="1" noChangeArrowheads="1"/>
          </p:cNvSpPr>
          <p:nvPr>
            <p:ph sz="quarter" idx="1"/>
          </p:nvPr>
        </p:nvSpPr>
        <p:spPr>
          <a:xfrm>
            <a:off x="609600" y="2743200"/>
            <a:ext cx="3810000" cy="4114800"/>
          </a:xfrm>
          <a:noFill/>
        </p:spPr>
        <p:txBody>
          <a:bodyPr/>
          <a:lstStyle/>
          <a:p>
            <a:r>
              <a:rPr lang="en-US" altLang="en-US" sz="2400" b="1" smtClean="0">
                <a:latin typeface="Comic Sans MS" pitchFamily="66" charset="0"/>
              </a:rPr>
              <a:t>Painful swollen joints </a:t>
            </a:r>
          </a:p>
          <a:p>
            <a:r>
              <a:rPr lang="en-US" altLang="en-US" sz="2400" b="1" smtClean="0">
                <a:latin typeface="Comic Sans MS" pitchFamily="66" charset="0"/>
              </a:rPr>
              <a:t>Unexplained fever</a:t>
            </a:r>
          </a:p>
          <a:p>
            <a:r>
              <a:rPr lang="en-US" altLang="en-US" sz="2400" b="1" smtClean="0">
                <a:latin typeface="Comic Sans MS" pitchFamily="66" charset="0"/>
              </a:rPr>
              <a:t>Extreme fatigue</a:t>
            </a:r>
          </a:p>
          <a:p>
            <a:r>
              <a:rPr lang="en-US" altLang="en-US" sz="2400" b="1" smtClean="0">
                <a:latin typeface="Comic Sans MS" pitchFamily="66" charset="0"/>
              </a:rPr>
              <a:t>Rashes 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4800600" y="1600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2400" u="none">
                <a:solidFill>
                  <a:schemeClr val="tx1"/>
                </a:solidFill>
              </a:rPr>
              <a:t>Sensitivity to the sun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2400" u="none">
                <a:solidFill>
                  <a:schemeClr val="tx1"/>
                </a:solidFill>
              </a:rPr>
              <a:t>Mouth Sores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2400" u="none">
                <a:solidFill>
                  <a:schemeClr val="tx1"/>
                </a:solidFill>
              </a:rPr>
              <a:t>Hair loss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2400" u="none">
                <a:solidFill>
                  <a:schemeClr val="tx1"/>
                </a:solidFill>
              </a:rPr>
              <a:t>Pale or purple fingers or toes from cold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2400" u="none">
                <a:solidFill>
                  <a:schemeClr val="tx1"/>
                </a:solidFill>
              </a:rPr>
              <a:t>Swollen glands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2400" u="none">
                <a:solidFill>
                  <a:schemeClr val="tx1"/>
                </a:solidFill>
              </a:rPr>
              <a:t>Headache and/or Depression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2400" u="none">
                <a:solidFill>
                  <a:schemeClr val="tx1"/>
                </a:solidFill>
              </a:rPr>
              <a:t>Chest pain with deep   breathing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en-US" sz="2400" u="none">
                <a:solidFill>
                  <a:schemeClr val="tx1"/>
                </a:solidFill>
              </a:rPr>
              <a:t>Low blood count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N" b="1" dirty="0" err="1" smtClean="0"/>
              <a:t>Abatacept</a:t>
            </a:r>
            <a:r>
              <a:rPr lang="en-IN" b="1" dirty="0" smtClean="0"/>
              <a:t> and </a:t>
            </a:r>
            <a:r>
              <a:rPr lang="en-IN" b="1" dirty="0" err="1" smtClean="0"/>
              <a:t>Cyclophosphamide</a:t>
            </a:r>
            <a:r>
              <a:rPr lang="en-IN" b="1" dirty="0" smtClean="0"/>
              <a:t> Combination Therapy for Lupus Nephritis</a:t>
            </a:r>
          </a:p>
          <a:p>
            <a:r>
              <a:rPr lang="en-IN" dirty="0" smtClean="0"/>
              <a:t>patients with class III/IV ± V LN </a:t>
            </a:r>
          </a:p>
          <a:p>
            <a:r>
              <a:rPr lang="en-IN" dirty="0" smtClean="0"/>
              <a:t>intravenous </a:t>
            </a:r>
            <a:r>
              <a:rPr lang="en-IN" dirty="0" err="1" smtClean="0"/>
              <a:t>abatacept</a:t>
            </a:r>
            <a:r>
              <a:rPr lang="en-IN" dirty="0" smtClean="0"/>
              <a:t> vs. placebo</a:t>
            </a:r>
          </a:p>
          <a:p>
            <a:r>
              <a:rPr lang="en-IN" dirty="0" smtClean="0"/>
              <a:t>Both groups also received </a:t>
            </a:r>
            <a:r>
              <a:rPr lang="en-IN" dirty="0" err="1" smtClean="0"/>
              <a:t>glucocorticoids</a:t>
            </a:r>
            <a:r>
              <a:rPr lang="en-IN" dirty="0" smtClean="0"/>
              <a:t> and 500mg intravenous CYC every 2 weeks for six doses, followed by AZA maintenance.</a:t>
            </a:r>
          </a:p>
          <a:p>
            <a:r>
              <a:rPr lang="en-IN" dirty="0" smtClean="0"/>
              <a:t>At </a:t>
            </a:r>
            <a:r>
              <a:rPr lang="en-IN" b="1" dirty="0" smtClean="0"/>
              <a:t>24 weeks, there was no difference in CR or overall response rates in the </a:t>
            </a:r>
            <a:r>
              <a:rPr lang="en-IN" b="1" dirty="0" err="1" smtClean="0"/>
              <a:t>abatacept</a:t>
            </a:r>
            <a:r>
              <a:rPr lang="en-IN" b="1" dirty="0" smtClean="0"/>
              <a:t> vs. placebo groups </a:t>
            </a:r>
            <a:r>
              <a:rPr lang="en-IN" dirty="0" smtClean="0"/>
              <a:t>(33 vs. 31% CR, 59 vs. 59% overall response). </a:t>
            </a:r>
          </a:p>
          <a:p>
            <a:r>
              <a:rPr lang="en-IN" dirty="0" smtClean="0"/>
              <a:t>Adverse events were comparable in both groups.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Ongoing phase III, double-blind multicenter RCT investigating </a:t>
            </a:r>
            <a:r>
              <a:rPr lang="en-IN" dirty="0" err="1" smtClean="0"/>
              <a:t>abatacept</a:t>
            </a:r>
            <a:r>
              <a:rPr lang="en-IN" dirty="0" smtClean="0"/>
              <a:t> vs. placebo with background MMF and </a:t>
            </a:r>
            <a:r>
              <a:rPr lang="en-IN" dirty="0" err="1" smtClean="0"/>
              <a:t>glucocorticoids</a:t>
            </a:r>
            <a:r>
              <a:rPr lang="en-IN" dirty="0" smtClean="0"/>
              <a:t> over a 104-week period.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ATACICEPT</a:t>
            </a:r>
            <a:endParaRPr lang="en-IN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Atacicept</a:t>
            </a:r>
            <a:r>
              <a:rPr lang="en-IN" dirty="0" smtClean="0"/>
              <a:t> is a soluble, fully human, recombinant fusion protein, which inhibits both BAFF and a proliferation-inducing </a:t>
            </a:r>
            <a:r>
              <a:rPr lang="en-IN" dirty="0" err="1" smtClean="0"/>
              <a:t>ligand</a:t>
            </a:r>
            <a:r>
              <a:rPr lang="en-IN" dirty="0" smtClean="0"/>
              <a:t> (APRIL).</a:t>
            </a:r>
          </a:p>
          <a:p>
            <a:r>
              <a:rPr lang="en-IN" dirty="0" smtClean="0"/>
              <a:t>A  double-blind RCT of subcutaneous </a:t>
            </a:r>
            <a:r>
              <a:rPr lang="en-IN" dirty="0" err="1" smtClean="0"/>
              <a:t>atacicept</a:t>
            </a:r>
            <a:r>
              <a:rPr lang="en-IN" dirty="0" smtClean="0"/>
              <a:t> (four patients) or placebo (two patients) and MMF and prednisone for active class III/IV LN was </a:t>
            </a:r>
            <a:r>
              <a:rPr lang="en-IN" b="1" dirty="0" smtClean="0"/>
              <a:t>discontinued early because of severe rapid declines in serum </a:t>
            </a:r>
            <a:r>
              <a:rPr lang="en-IN" b="1" dirty="0" err="1" smtClean="0"/>
              <a:t>IgG</a:t>
            </a:r>
            <a:r>
              <a:rPr lang="en-IN" b="1" dirty="0" smtClean="0"/>
              <a:t> and serious infections in three out of four treated patients.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 smtClean="0">
                <a:solidFill>
                  <a:schemeClr val="bg2">
                    <a:lumMod val="10000"/>
                  </a:schemeClr>
                </a:solidFill>
              </a:rPr>
              <a:t>Ocrelizumab</a:t>
            </a:r>
            <a:endParaRPr lang="en-IN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recombinant humanized antibody, sharing targeting of CD20 with </a:t>
            </a:r>
            <a:r>
              <a:rPr lang="en-IN" dirty="0" err="1" smtClean="0"/>
              <a:t>rituximab</a:t>
            </a:r>
            <a:r>
              <a:rPr lang="en-IN" dirty="0" smtClean="0"/>
              <a:t>.</a:t>
            </a:r>
            <a:endParaRPr lang="en-IN" b="1" dirty="0" smtClean="0"/>
          </a:p>
          <a:p>
            <a:r>
              <a:rPr lang="en-IN" dirty="0" err="1" smtClean="0"/>
              <a:t>Ocreluzimab</a:t>
            </a:r>
            <a:r>
              <a:rPr lang="en-IN" dirty="0" smtClean="0"/>
              <a:t> (OCR)+ MMF or CYC (</a:t>
            </a:r>
            <a:r>
              <a:rPr lang="en-IN" dirty="0" err="1" smtClean="0"/>
              <a:t>Eurolupus</a:t>
            </a:r>
            <a:r>
              <a:rPr lang="en-IN" dirty="0" smtClean="0"/>
              <a:t> protocol) </a:t>
            </a:r>
            <a:r>
              <a:rPr lang="en-IN" dirty="0" err="1" smtClean="0"/>
              <a:t>vs</a:t>
            </a:r>
            <a:r>
              <a:rPr lang="en-IN" dirty="0" smtClean="0"/>
              <a:t> Placebo + MMF or CYC underwent a Phase III pivotal trial in LN but </a:t>
            </a:r>
            <a:r>
              <a:rPr lang="en-IN" b="1" dirty="0" smtClean="0"/>
              <a:t>the study was stopped prematurely due to excess infection rates in the active drug treated groups.</a:t>
            </a:r>
          </a:p>
          <a:p>
            <a:r>
              <a:rPr lang="en-IN" b="1" dirty="0" smtClean="0"/>
              <a:t>At the time of discontinuation no difference in efficacy (ITT) </a:t>
            </a:r>
            <a:r>
              <a:rPr lang="en-IN" dirty="0" smtClean="0"/>
              <a:t>between OCR + MMF or CYC and Placebo + MMF or CYC groups</a:t>
            </a:r>
            <a:r>
              <a:rPr lang="en-IN" b="1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Anti-TWEAK</a:t>
            </a:r>
            <a:endParaRPr lang="en-IN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The long-term extension trial of BIIB023, a humanized monoclonal antibody against TNF-related weak induced of apoptosis (TWEAK), in class III/IV±V disease was also </a:t>
            </a:r>
            <a:r>
              <a:rPr lang="en-IN" b="1" dirty="0" smtClean="0"/>
              <a:t>recently terminated because of inefficacy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2">
                    <a:lumMod val="10000"/>
                  </a:schemeClr>
                </a:solidFill>
              </a:rPr>
              <a:t>BLISIBIMOD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IN" dirty="0" smtClean="0"/>
          </a:p>
          <a:p>
            <a:r>
              <a:rPr lang="en-IN" b="1" dirty="0" err="1" smtClean="0"/>
              <a:t>Blisibimod</a:t>
            </a:r>
            <a:r>
              <a:rPr lang="en-IN" b="1" dirty="0" smtClean="0"/>
              <a:t> </a:t>
            </a:r>
            <a:r>
              <a:rPr lang="en-IN" dirty="0" smtClean="0"/>
              <a:t>is a BAFF antagonist</a:t>
            </a:r>
            <a:r>
              <a:rPr lang="en-IN" b="1" dirty="0" smtClean="0"/>
              <a:t> </a:t>
            </a:r>
            <a:r>
              <a:rPr lang="en-IN" dirty="0" smtClean="0"/>
              <a:t>(B cell Activating factor) </a:t>
            </a:r>
          </a:p>
          <a:p>
            <a:r>
              <a:rPr lang="en-IN" dirty="0" smtClean="0"/>
              <a:t>binds to both soluble and membrane-bound BAFF and inhibits the interaction of BAFF with BAFF receptor, </a:t>
            </a:r>
            <a:r>
              <a:rPr lang="en-IN" dirty="0" err="1" smtClean="0"/>
              <a:t>transmembrane</a:t>
            </a:r>
            <a:r>
              <a:rPr lang="en-IN" dirty="0" smtClean="0"/>
              <a:t> activator and Calcium modulating </a:t>
            </a:r>
            <a:r>
              <a:rPr lang="en-IN" dirty="0" err="1" smtClean="0"/>
              <a:t>ligand</a:t>
            </a:r>
            <a:r>
              <a:rPr lang="en-IN" dirty="0" smtClean="0"/>
              <a:t> </a:t>
            </a:r>
            <a:r>
              <a:rPr lang="en-IN" dirty="0" err="1" smtClean="0"/>
              <a:t>interactor</a:t>
            </a:r>
            <a:r>
              <a:rPr lang="en-IN" dirty="0" smtClean="0"/>
              <a:t> (TACI), and B-cell </a:t>
            </a:r>
            <a:r>
              <a:rPr lang="fr-FR" dirty="0" smtClean="0"/>
              <a:t>maturation </a:t>
            </a:r>
            <a:r>
              <a:rPr lang="fr-FR" dirty="0" err="1" smtClean="0"/>
              <a:t>antigen</a:t>
            </a:r>
            <a:r>
              <a:rPr lang="fr-FR" dirty="0" smtClean="0"/>
              <a:t>. 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A </a:t>
            </a:r>
            <a:r>
              <a:rPr lang="fr-FR" dirty="0" err="1" smtClean="0"/>
              <a:t>recent</a:t>
            </a:r>
            <a:r>
              <a:rPr lang="fr-FR" dirty="0" smtClean="0"/>
              <a:t> double-</a:t>
            </a:r>
            <a:r>
              <a:rPr lang="fr-FR" dirty="0" err="1" smtClean="0"/>
              <a:t>blind</a:t>
            </a:r>
            <a:r>
              <a:rPr lang="fr-FR" dirty="0" smtClean="0"/>
              <a:t> </a:t>
            </a:r>
            <a:r>
              <a:rPr lang="en-IN" dirty="0" smtClean="0"/>
              <a:t>phase </a:t>
            </a:r>
            <a:r>
              <a:rPr lang="en-IN" dirty="0" err="1" smtClean="0"/>
              <a:t>Ia</a:t>
            </a:r>
            <a:r>
              <a:rPr lang="en-IN" dirty="0" smtClean="0"/>
              <a:t>/</a:t>
            </a:r>
            <a:r>
              <a:rPr lang="en-IN" dirty="0" err="1" smtClean="0"/>
              <a:t>Ib</a:t>
            </a:r>
            <a:r>
              <a:rPr lang="en-IN" dirty="0" smtClean="0"/>
              <a:t> RCT of 56/64 patients with mild/inactive lupus were randomized to receive either </a:t>
            </a:r>
            <a:r>
              <a:rPr lang="en-IN" dirty="0" err="1" smtClean="0"/>
              <a:t>blisibimod</a:t>
            </a:r>
            <a:r>
              <a:rPr lang="en-IN" dirty="0" smtClean="0"/>
              <a:t> at various doses vs. placebo . </a:t>
            </a:r>
          </a:p>
          <a:p>
            <a:r>
              <a:rPr lang="en-IN" dirty="0" smtClean="0"/>
              <a:t>The trial found a </a:t>
            </a:r>
            <a:r>
              <a:rPr lang="en-IN" b="1" dirty="0" smtClean="0"/>
              <a:t>significant decrease in patient serum B-cell counts with the study drug without an increase in adverse events.</a:t>
            </a:r>
          </a:p>
          <a:p>
            <a:pPr>
              <a:buNone/>
            </a:pPr>
            <a:endParaRPr lang="en-IN" dirty="0" smtClean="0"/>
          </a:p>
          <a:p>
            <a:r>
              <a:rPr lang="en-IN" dirty="0" smtClean="0"/>
              <a:t>Although this trial excluded patients with active LN, there is a pending phase III, double-blind RCT to evaluate the efficacy and safety of </a:t>
            </a:r>
            <a:r>
              <a:rPr lang="en-IN" dirty="0" err="1" smtClean="0"/>
              <a:t>blisibimod</a:t>
            </a:r>
            <a:r>
              <a:rPr lang="en-IN" dirty="0" smtClean="0"/>
              <a:t> in patients with lupus and stable LN.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 smtClean="0">
                <a:solidFill>
                  <a:schemeClr val="bg2">
                    <a:lumMod val="10000"/>
                  </a:schemeClr>
                </a:solidFill>
              </a:rPr>
              <a:t>Mizoribine</a:t>
            </a:r>
            <a:r>
              <a:rPr lang="en-IN" b="1" dirty="0" smtClean="0">
                <a:solidFill>
                  <a:schemeClr val="bg2">
                    <a:lumMod val="10000"/>
                  </a:schemeClr>
                </a:solidFill>
              </a:rPr>
              <a:t> (MIZ)</a:t>
            </a:r>
            <a:endParaRPr lang="en-IN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err="1" smtClean="0"/>
              <a:t>Mizoribine</a:t>
            </a:r>
            <a:r>
              <a:rPr lang="en-IN" dirty="0" smtClean="0"/>
              <a:t> (MIZ) is another potential novel treatment for LN.</a:t>
            </a:r>
          </a:p>
          <a:p>
            <a:r>
              <a:rPr lang="en-IN" dirty="0" smtClean="0"/>
              <a:t>It is thought to inhibit </a:t>
            </a:r>
            <a:r>
              <a:rPr lang="en-IN" dirty="0" err="1" smtClean="0"/>
              <a:t>inosine</a:t>
            </a:r>
            <a:r>
              <a:rPr lang="en-IN" dirty="0" smtClean="0"/>
              <a:t> </a:t>
            </a:r>
            <a:r>
              <a:rPr lang="en-IN" dirty="0" err="1" smtClean="0"/>
              <a:t>monophosphate</a:t>
            </a:r>
            <a:r>
              <a:rPr lang="en-IN" dirty="0" smtClean="0"/>
              <a:t> </a:t>
            </a:r>
            <a:r>
              <a:rPr lang="en-IN" dirty="0" err="1" smtClean="0"/>
              <a:t>dehydrogenase</a:t>
            </a:r>
            <a:r>
              <a:rPr lang="en-IN" dirty="0" smtClean="0"/>
              <a:t> – the same target as MMF.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 smtClean="0">
                <a:solidFill>
                  <a:schemeClr val="tx1"/>
                </a:solidFill>
              </a:rPr>
              <a:t>Mizoribine</a:t>
            </a:r>
            <a:r>
              <a:rPr lang="en-IN" b="1" dirty="0" smtClean="0">
                <a:solidFill>
                  <a:schemeClr val="tx1"/>
                </a:solidFill>
              </a:rPr>
              <a:t> (MIZ)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err="1" smtClean="0"/>
              <a:t>Feng</a:t>
            </a:r>
            <a:r>
              <a:rPr lang="en-IN" dirty="0" smtClean="0"/>
              <a:t> et al.  randomized 90 Chinese patients with active class III/IV/V LN to receive MIZ every other day vs. MMF vs. intravenous CYC 500mg every 2 weeks and </a:t>
            </a:r>
            <a:r>
              <a:rPr lang="en-IN" dirty="0" err="1" smtClean="0"/>
              <a:t>glucocorticoids</a:t>
            </a:r>
            <a:r>
              <a:rPr lang="en-IN" dirty="0" smtClean="0"/>
              <a:t> over a 24-week period.</a:t>
            </a:r>
          </a:p>
          <a:p>
            <a:r>
              <a:rPr lang="en-IN" b="1" dirty="0" smtClean="0"/>
              <a:t>All three groups showed an improvement in renal responses at 12 weeks but the CYC group had more early responders compared with MIZ </a:t>
            </a:r>
            <a:r>
              <a:rPr lang="en-IN" dirty="0" smtClean="0"/>
              <a:t>(96.7 vs. 73.3%, P=0.02). </a:t>
            </a:r>
          </a:p>
          <a:p>
            <a:r>
              <a:rPr lang="en-IN" dirty="0" smtClean="0"/>
              <a:t>At 24 weeks, CR and overall response rates were similar between all groups (CR – 22.7 MIZ, 24 MMF, and 25% CYC, overall response – 68.2, 72, and 75%).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err="1" smtClean="0">
                <a:solidFill>
                  <a:schemeClr val="tx1"/>
                </a:solidFill>
              </a:rPr>
              <a:t>Anifrolumab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IN" dirty="0" smtClean="0"/>
              <a:t>IFN1, including </a:t>
            </a:r>
            <a:r>
              <a:rPr lang="en-IN" dirty="0" err="1" smtClean="0"/>
              <a:t>IFNa</a:t>
            </a:r>
            <a:r>
              <a:rPr lang="en-IN" dirty="0" smtClean="0"/>
              <a:t>, have been implicated in the pathogenesis of SLE.</a:t>
            </a:r>
          </a:p>
          <a:p>
            <a:r>
              <a:rPr lang="en-IN" b="1" dirty="0" err="1" smtClean="0"/>
              <a:t>Anifrolumab</a:t>
            </a:r>
            <a:r>
              <a:rPr lang="en-IN" dirty="0" smtClean="0"/>
              <a:t>, </a:t>
            </a:r>
            <a:r>
              <a:rPr lang="en-IN" b="1" dirty="0" smtClean="0"/>
              <a:t>a human monoclonal antibody against the </a:t>
            </a:r>
            <a:r>
              <a:rPr lang="en-IN" b="1" dirty="0" err="1" smtClean="0"/>
              <a:t>INFa</a:t>
            </a:r>
            <a:r>
              <a:rPr lang="en-IN" b="1" dirty="0" smtClean="0"/>
              <a:t> receptor 1 </a:t>
            </a:r>
            <a:r>
              <a:rPr lang="en-IN" dirty="0" smtClean="0"/>
              <a:t>, is currently being studied as a potential new therapy for lupus.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457200" y="457200"/>
            <a:ext cx="82296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4450" rIns="92075" bIns="44450" anchor="b"/>
          <a:lstStyle/>
          <a:p>
            <a:pPr algn="ctr"/>
            <a:r>
              <a:rPr lang="en-US" altLang="en-US" sz="3200" b="1" u="none" dirty="0"/>
              <a:t>Other problems</a:t>
            </a: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790536" name="Rectangle 8"/>
          <p:cNvSpPr>
            <a:spLocks noGrp="1" noChangeArrowheads="1"/>
          </p:cNvSpPr>
          <p:nvPr>
            <p:ph sz="quarter" idx="1"/>
          </p:nvPr>
        </p:nvSpPr>
        <p:spPr>
          <a:xfrm>
            <a:off x="2209800" y="1981200"/>
            <a:ext cx="6553200" cy="41148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</a:rPr>
              <a:t>Repeated Miscarriages</a:t>
            </a:r>
          </a:p>
          <a:p>
            <a:pPr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-128"/>
              </a:rPr>
              <a:t>Disease in organs </a:t>
            </a:r>
          </a:p>
          <a:p>
            <a:pPr lvl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Kidney</a:t>
            </a:r>
          </a:p>
          <a:p>
            <a:pPr lvl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Heart </a:t>
            </a:r>
          </a:p>
          <a:p>
            <a:pPr lvl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Lungs</a:t>
            </a:r>
          </a:p>
          <a:p>
            <a:pPr lvl="1"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</a:rPr>
              <a:t>Brain and nerves  </a:t>
            </a:r>
          </a:p>
          <a:p>
            <a:pPr lvl="1"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0"/>
            </a:endParaRP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</a:endParaRP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</a:endParaRPr>
          </a:p>
          <a:p>
            <a:pPr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</a:endParaRPr>
          </a:p>
          <a:p>
            <a:pPr>
              <a:buFontTx/>
              <a:buNone/>
              <a:defRPr/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latin typeface="Comic Sans MS" charset="0"/>
              <a:ea typeface="ＭＳ Ｐゴシック" charset="-128"/>
            </a:endParaRPr>
          </a:p>
          <a:p>
            <a:pPr>
              <a:defRPr/>
            </a:pPr>
            <a:endParaRPr lang="en-US" dirty="0">
              <a:latin typeface="Comic Sans MS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tx1"/>
                </a:solidFill>
              </a:rPr>
              <a:t>LAQUINIMOD (LAQ)</a:t>
            </a:r>
            <a:endParaRPr lang="en-IN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smtClean="0"/>
              <a:t>another promising novel therapy for LN. </a:t>
            </a:r>
          </a:p>
          <a:p>
            <a:r>
              <a:rPr lang="en-IN" b="1" dirty="0" smtClean="0"/>
              <a:t>Mode of action is not fully known </a:t>
            </a:r>
            <a:r>
              <a:rPr lang="en-IN" dirty="0" smtClean="0"/>
              <a:t>but it is thought to behave as an </a:t>
            </a:r>
            <a:r>
              <a:rPr lang="en-IN" b="1" dirty="0" smtClean="0"/>
              <a:t>oral </a:t>
            </a:r>
            <a:r>
              <a:rPr lang="en-IN" b="1" dirty="0" err="1" smtClean="0"/>
              <a:t>immunomodulatory</a:t>
            </a:r>
            <a:r>
              <a:rPr lang="en-IN" b="1" dirty="0" smtClean="0"/>
              <a:t> </a:t>
            </a:r>
            <a:r>
              <a:rPr lang="en-IN" dirty="0" smtClean="0"/>
              <a:t>agent by down regulating selected cytokines, including IL-6, IL-12, IL-17, IL-23, and </a:t>
            </a:r>
            <a:r>
              <a:rPr lang="en-IN" dirty="0" err="1" smtClean="0"/>
              <a:t>TNFa</a:t>
            </a:r>
            <a:r>
              <a:rPr lang="en-IN" dirty="0" smtClean="0"/>
              <a:t>, whereas increasing IL-10 . </a:t>
            </a:r>
          </a:p>
          <a:p>
            <a:r>
              <a:rPr lang="en-IN" dirty="0" smtClean="0"/>
              <a:t>In a phase </a:t>
            </a:r>
            <a:r>
              <a:rPr lang="en-IN" dirty="0" err="1" smtClean="0"/>
              <a:t>IIa</a:t>
            </a:r>
            <a:r>
              <a:rPr lang="en-IN" dirty="0" smtClean="0"/>
              <a:t> double-blind RCT of 46 LN patients comparing LAQ 0.5 or 1mg daily vs. placebo and MMF and </a:t>
            </a:r>
            <a:r>
              <a:rPr lang="en-IN" dirty="0" err="1" smtClean="0"/>
              <a:t>glucocorticoids</a:t>
            </a:r>
            <a:r>
              <a:rPr lang="en-IN" dirty="0" smtClean="0"/>
              <a:t> </a:t>
            </a:r>
            <a:r>
              <a:rPr lang="en-IN" b="1" dirty="0" smtClean="0"/>
              <a:t>, the investigators found that renal responses were higher in the LAQ 1mg compared with the 0.5mg and placebo groups </a:t>
            </a:r>
            <a:r>
              <a:rPr lang="en-IN" dirty="0" smtClean="0"/>
              <a:t>(62.5 vs. 40 vs. 33.3%) at 24 weeks.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3999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V Management</a:t>
            </a:r>
            <a:endParaRPr lang="en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4"/>
            <a:ext cx="82296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CONCLUSIONS</a:t>
            </a:r>
            <a:endParaRPr lang="en-IN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Diagnose early and treat aggressively in case of proliferative lupus nephritis.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Induction therapy with MMF or CYC.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Maintenance with MMF or AZA.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In severe refractory cases RTX may be used.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Prevent relapses and flares.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Follow the patients closely for adverse reactions to drugs.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New drugs are in pipeline and long term trials shall establish their safety and efficacy.</a:t>
            </a:r>
            <a:endParaRPr lang="en-IN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4348" y="478632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smtClean="0">
                <a:solidFill>
                  <a:schemeClr val="bg2">
                    <a:lumMod val="10000"/>
                  </a:schemeClr>
                </a:solidFill>
                <a:latin typeface="Algerian" pitchFamily="82" charset="0"/>
              </a:rPr>
              <a:t>THANK YOU</a:t>
            </a:r>
            <a:endParaRPr lang="en-IN" sz="6600" b="1" dirty="0">
              <a:solidFill>
                <a:schemeClr val="bg2">
                  <a:lumMod val="10000"/>
                </a:schemeClr>
              </a:solidFill>
              <a:latin typeface="Algerian" pitchFamily="82" charset="0"/>
            </a:endParaRPr>
          </a:p>
        </p:txBody>
      </p:sp>
      <p:pic>
        <p:nvPicPr>
          <p:cNvPr id="26626" name="Picture 2" descr="http://www.hospitalnhealth.com/images/pgimer-dr-rml-hospital-delh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572561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457200" y="457200"/>
            <a:ext cx="82296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2075" tIns="44450" rIns="92075" bIns="44450" anchor="b"/>
          <a:lstStyle/>
          <a:p>
            <a:pPr algn="ctr"/>
            <a:r>
              <a:rPr lang="en-US" altLang="en-US" sz="3200" b="1" dirty="0"/>
              <a:t>Lupus presenting symptoms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graphicFrame>
        <p:nvGraphicFramePr>
          <p:cNvPr id="11268" name="Object 2"/>
          <p:cNvGraphicFramePr>
            <a:graphicFrameLocks noChangeAspect="1"/>
          </p:cNvGraphicFramePr>
          <p:nvPr/>
        </p:nvGraphicFramePr>
        <p:xfrm>
          <a:off x="609600" y="1447800"/>
          <a:ext cx="7772400" cy="5186363"/>
        </p:xfrm>
        <a:graphic>
          <a:graphicData uri="http://schemas.openxmlformats.org/presentationml/2006/ole">
            <p:oleObj spid="_x0000_s1026" name="Chart" r:id="rId3" imgW="6095882" imgH="4067251" progId="MSGraph.Chart.8">
              <p:embed followColorScheme="full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7620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en-US" sz="3600" b="1" u="none" dirty="0"/>
              <a:t>How do we diagnose lupus?</a:t>
            </a:r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1066800" y="1774825"/>
            <a:ext cx="7391400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400" u="none" dirty="0">
                <a:solidFill>
                  <a:schemeClr val="tx1"/>
                </a:solidFill>
              </a:rPr>
              <a:t>Skin criteria		Systemic criteria</a:t>
            </a:r>
          </a:p>
          <a:p>
            <a:r>
              <a:rPr lang="en-US" altLang="en-US" sz="2400" u="none" dirty="0">
                <a:solidFill>
                  <a:schemeClr val="tx1"/>
                </a:solidFill>
              </a:rPr>
              <a:t>1. </a:t>
            </a:r>
            <a:r>
              <a:rPr lang="en-US" altLang="en-US" sz="2400" u="none" dirty="0" err="1">
                <a:solidFill>
                  <a:schemeClr val="tx1"/>
                </a:solidFill>
              </a:rPr>
              <a:t>Malar</a:t>
            </a:r>
            <a:r>
              <a:rPr lang="en-US" altLang="en-US" sz="2400" u="none" dirty="0">
                <a:solidFill>
                  <a:schemeClr val="tx1"/>
                </a:solidFill>
              </a:rPr>
              <a:t> rash		5. Arthritis </a:t>
            </a:r>
          </a:p>
          <a:p>
            <a:r>
              <a:rPr lang="en-US" altLang="en-US" sz="2400" u="none" dirty="0">
                <a:solidFill>
                  <a:schemeClr val="tx1"/>
                </a:solidFill>
              </a:rPr>
              <a:t>2. Discoid Rash		6. </a:t>
            </a:r>
            <a:r>
              <a:rPr lang="en-US" altLang="en-US" sz="2400" u="none" dirty="0" err="1">
                <a:solidFill>
                  <a:schemeClr val="tx1"/>
                </a:solidFill>
              </a:rPr>
              <a:t>Serositis</a:t>
            </a:r>
            <a:endParaRPr lang="en-US" altLang="en-US" sz="2400" u="none" dirty="0">
              <a:solidFill>
                <a:schemeClr val="tx1"/>
              </a:solidFill>
            </a:endParaRPr>
          </a:p>
          <a:p>
            <a:r>
              <a:rPr lang="en-US" altLang="en-US" sz="2400" u="none" dirty="0">
                <a:solidFill>
                  <a:schemeClr val="tx1"/>
                </a:solidFill>
              </a:rPr>
              <a:t>3. Photosensitivity	</a:t>
            </a:r>
            <a:r>
              <a:rPr lang="en-US" altLang="en-US" sz="2400" u="none" dirty="0" smtClean="0">
                <a:solidFill>
                  <a:schemeClr val="tx1"/>
                </a:solidFill>
              </a:rPr>
              <a:t>7</a:t>
            </a:r>
            <a:r>
              <a:rPr lang="en-US" altLang="en-US" sz="2400" u="none" dirty="0">
                <a:solidFill>
                  <a:schemeClr val="tx1"/>
                </a:solidFill>
              </a:rPr>
              <a:t>. Kidney</a:t>
            </a:r>
          </a:p>
          <a:p>
            <a:r>
              <a:rPr lang="en-US" altLang="en-US" sz="2400" u="none" dirty="0">
                <a:solidFill>
                  <a:schemeClr val="tx1"/>
                </a:solidFill>
              </a:rPr>
              <a:t>4. Oral Ulcers		8. Neurologic</a:t>
            </a:r>
          </a:p>
          <a:p>
            <a:endParaRPr lang="en-US" altLang="en-US" sz="2400" u="none" dirty="0">
              <a:solidFill>
                <a:schemeClr val="tx1"/>
              </a:solidFill>
            </a:endParaRPr>
          </a:p>
          <a:p>
            <a:r>
              <a:rPr lang="en-US" altLang="en-US" sz="2400" u="none" dirty="0">
                <a:solidFill>
                  <a:schemeClr val="tx1"/>
                </a:solidFill>
              </a:rPr>
              <a:t>		Lab criteria</a:t>
            </a:r>
          </a:p>
          <a:p>
            <a:r>
              <a:rPr lang="en-US" altLang="en-US" sz="2400" u="none" dirty="0">
                <a:solidFill>
                  <a:schemeClr val="tx1"/>
                </a:solidFill>
              </a:rPr>
              <a:t>		9. Anti-nuclear antibody</a:t>
            </a:r>
          </a:p>
          <a:p>
            <a:r>
              <a:rPr lang="en-US" altLang="en-US" sz="2400" u="none" dirty="0">
                <a:solidFill>
                  <a:schemeClr val="tx1"/>
                </a:solidFill>
              </a:rPr>
              <a:t>		10. Immunologic</a:t>
            </a:r>
          </a:p>
          <a:p>
            <a:r>
              <a:rPr lang="en-US" altLang="en-US" sz="2400" u="none" dirty="0">
                <a:solidFill>
                  <a:schemeClr val="tx1"/>
                </a:solidFill>
              </a:rPr>
              <a:t>		11. Hematologic</a:t>
            </a:r>
          </a:p>
          <a:p>
            <a:endParaRPr lang="en-US" altLang="en-US" sz="2400" u="none" dirty="0">
              <a:solidFill>
                <a:schemeClr val="tx1"/>
              </a:solidFill>
            </a:endParaRPr>
          </a:p>
          <a:p>
            <a:r>
              <a:rPr lang="en-US" altLang="en-US" sz="2000" u="none" dirty="0">
                <a:solidFill>
                  <a:schemeClr val="tx1"/>
                </a:solidFill>
              </a:rPr>
              <a:t>*4 criteria simultaneously or serially for diagnosis</a:t>
            </a:r>
          </a:p>
          <a:p>
            <a:endParaRPr lang="en-US" altLang="en-US" sz="2000" u="none" dirty="0">
              <a:solidFill>
                <a:schemeClr val="tx1"/>
              </a:solidFill>
            </a:endParaRPr>
          </a:p>
          <a:p>
            <a:endParaRPr lang="en-US" altLang="en-US" sz="2400" u="none" dirty="0">
              <a:solidFill>
                <a:schemeClr val="tx1"/>
              </a:solidFill>
            </a:endParaRPr>
          </a:p>
        </p:txBody>
      </p:sp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457200" y="1219200"/>
            <a:ext cx="822960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1416</TotalTime>
  <Words>3094</Words>
  <Application>Microsoft Office PowerPoint</Application>
  <PresentationFormat>On-screen Show (4:3)</PresentationFormat>
  <Paragraphs>365</Paragraphs>
  <Slides>74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74</vt:i4>
      </vt:variant>
    </vt:vector>
  </HeadingPairs>
  <TitlesOfParts>
    <vt:vector size="76" baseType="lpstr">
      <vt:lpstr>Equity</vt:lpstr>
      <vt:lpstr>Chart</vt:lpstr>
      <vt:lpstr>Slide 1</vt:lpstr>
      <vt:lpstr>Lupus Nepritis – What is new in 2016</vt:lpstr>
      <vt:lpstr>Contents</vt:lpstr>
      <vt:lpstr>Slide 4</vt:lpstr>
      <vt:lpstr>Lupus history</vt:lpstr>
      <vt:lpstr>Slide 6</vt:lpstr>
      <vt:lpstr>Slide 7</vt:lpstr>
      <vt:lpstr>Slide 8</vt:lpstr>
      <vt:lpstr>Slide 9</vt:lpstr>
      <vt:lpstr>Slide 10</vt:lpstr>
      <vt:lpstr>Case definition</vt:lpstr>
      <vt:lpstr>Slide 12</vt:lpstr>
      <vt:lpstr>Renal Biopsy</vt:lpstr>
      <vt:lpstr>Slide 14</vt:lpstr>
      <vt:lpstr>Investigations</vt:lpstr>
      <vt:lpstr>Non Invasive Biomarkers</vt:lpstr>
      <vt:lpstr>Non Invasive Biomarkers</vt:lpstr>
      <vt:lpstr>Slide 18</vt:lpstr>
      <vt:lpstr>Slide 19</vt:lpstr>
      <vt:lpstr>Slide 20</vt:lpstr>
      <vt:lpstr>Principles of treatment</vt:lpstr>
      <vt:lpstr>Class I LN (minimal-mesangial LN)</vt:lpstr>
      <vt:lpstr> Class II LN (mesangial-proliferative LN)</vt:lpstr>
      <vt:lpstr>Class III LN (focal LN) and class IV LN (diffuse LN)</vt:lpstr>
      <vt:lpstr>Response Definition</vt:lpstr>
      <vt:lpstr>Management Goals</vt:lpstr>
      <vt:lpstr>Slide 27</vt:lpstr>
      <vt:lpstr>NIH trial</vt:lpstr>
      <vt:lpstr>EURO LUPUS NEPRITIS TRIAL</vt:lpstr>
      <vt:lpstr>EURO LUPUS NEPRITIS TRIAL</vt:lpstr>
      <vt:lpstr>Slide 31</vt:lpstr>
      <vt:lpstr>Slide 32</vt:lpstr>
      <vt:lpstr>Slide 33</vt:lpstr>
      <vt:lpstr>MYCOPHENOLATE MOFETIL (MMF)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ALMS Maintenance Trial</vt:lpstr>
      <vt:lpstr>Slide 43</vt:lpstr>
      <vt:lpstr>Slide 44</vt:lpstr>
      <vt:lpstr>Maintenance  Therapy</vt:lpstr>
      <vt:lpstr>Slide 46</vt:lpstr>
      <vt:lpstr>LUNAR Study Design</vt:lpstr>
      <vt:lpstr>Primary Endpoint: Renal Response at Week 52</vt:lpstr>
      <vt:lpstr>LUNAR-Pre-Specified Analysis</vt:lpstr>
      <vt:lpstr>Slide 50</vt:lpstr>
      <vt:lpstr>Slide 51</vt:lpstr>
      <vt:lpstr>Slide 52</vt:lpstr>
      <vt:lpstr>Results</vt:lpstr>
      <vt:lpstr>BELIMUMAB</vt:lpstr>
      <vt:lpstr>BELIMUMAB</vt:lpstr>
      <vt:lpstr>Slide 56</vt:lpstr>
      <vt:lpstr>BELIMUMAB</vt:lpstr>
      <vt:lpstr>ABATACEPT</vt:lpstr>
      <vt:lpstr>Slide 59</vt:lpstr>
      <vt:lpstr>Slide 60</vt:lpstr>
      <vt:lpstr>Slide 61</vt:lpstr>
      <vt:lpstr>ATACICEPT</vt:lpstr>
      <vt:lpstr>Ocrelizumab</vt:lpstr>
      <vt:lpstr>Anti-TWEAK</vt:lpstr>
      <vt:lpstr>BLISIBIMOD</vt:lpstr>
      <vt:lpstr>Slide 66</vt:lpstr>
      <vt:lpstr>Mizoribine (MIZ)</vt:lpstr>
      <vt:lpstr>Mizoribine (MIZ)</vt:lpstr>
      <vt:lpstr>Anifrolumab</vt:lpstr>
      <vt:lpstr>LAQUINIMOD (LAQ)</vt:lpstr>
      <vt:lpstr>Slide 71</vt:lpstr>
      <vt:lpstr>Class V Management</vt:lpstr>
      <vt:lpstr>CONCLUSIONS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COMPAQ</dc:creator>
  <cp:lastModifiedBy>COMPAQ</cp:lastModifiedBy>
  <cp:revision>14</cp:revision>
  <dcterms:created xsi:type="dcterms:W3CDTF">2016-10-12T16:30:52Z</dcterms:created>
  <dcterms:modified xsi:type="dcterms:W3CDTF">2016-10-15T07:54:09Z</dcterms:modified>
</cp:coreProperties>
</file>