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63" r:id="rId1"/>
  </p:sldMasterIdLst>
  <p:notesMasterIdLst>
    <p:notesMasterId r:id="rId31"/>
  </p:notesMasterIdLst>
  <p:sldIdLst>
    <p:sldId id="256" r:id="rId2"/>
    <p:sldId id="265" r:id="rId3"/>
    <p:sldId id="296" r:id="rId4"/>
    <p:sldId id="297" r:id="rId5"/>
    <p:sldId id="298" r:id="rId6"/>
    <p:sldId id="299" r:id="rId7"/>
    <p:sldId id="272" r:id="rId8"/>
    <p:sldId id="273" r:id="rId9"/>
    <p:sldId id="268" r:id="rId10"/>
    <p:sldId id="277" r:id="rId11"/>
    <p:sldId id="278" r:id="rId12"/>
    <p:sldId id="300" r:id="rId13"/>
    <p:sldId id="301" r:id="rId14"/>
    <p:sldId id="267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270" r:id="rId23"/>
    <p:sldId id="309" r:id="rId24"/>
    <p:sldId id="310" r:id="rId25"/>
    <p:sldId id="269" r:id="rId26"/>
    <p:sldId id="311" r:id="rId27"/>
    <p:sldId id="295" r:id="rId28"/>
    <p:sldId id="312" r:id="rId29"/>
    <p:sldId id="283" r:id="rId30"/>
  </p:sldIdLst>
  <p:sldSz cx="9144000" cy="5143500" type="screen16x9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0" autoAdjust="0"/>
    <p:restoredTop sz="87621" autoAdjust="0"/>
  </p:normalViewPr>
  <p:slideViewPr>
    <p:cSldViewPr>
      <p:cViewPr>
        <p:scale>
          <a:sx n="80" d="100"/>
          <a:sy n="80" d="100"/>
        </p:scale>
        <p:origin x="-954" y="-1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ell\Downloads\only%20graphs%20not%20tables.xlsx" TargetMode="External"/><Relationship Id="rId1" Type="http://schemas.openxmlformats.org/officeDocument/2006/relationships/image" Target="../media/image7.jpeg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ll\Downloads\only%20graphs%20not%20tables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image" Target="../media/image8.jpeg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image" Target="../media/image9.jpeg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ll\Downloads\only%20graphs%20not%20tables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image" Target="../media/image10.jpeg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image" Target="../media/image11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tx>
        <c:rich>
          <a:bodyPr rot="0" vert="horz"/>
          <a:lstStyle/>
          <a:p>
            <a:pPr>
              <a:defRPr lang="en-IN" sz="1600">
                <a:solidFill>
                  <a:srgbClr val="0070C0"/>
                </a:solidFill>
              </a:defRPr>
            </a:pPr>
            <a:r>
              <a:rPr lang="en-US" sz="1600">
                <a:solidFill>
                  <a:srgbClr val="0070C0"/>
                </a:solidFill>
              </a:rPr>
              <a:t>HbA1C  % 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5307872608985068"/>
          <c:y val="0.10158571907757523"/>
          <c:w val="0.83587022454172288"/>
          <c:h val="0.793836727991941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'summary comparison'!$B$10</c:f>
              <c:strCache>
                <c:ptCount val="1"/>
                <c:pt idx="0">
                  <c:v>HbA1C  % </c:v>
                </c:pt>
              </c:strCache>
            </c:strRef>
          </c:tx>
          <c:spPr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</c:dPt>
          <c:dLbls>
            <c:dLbl>
              <c:idx val="0"/>
              <c:layout>
                <c:manualLayout>
                  <c:x val="0"/>
                  <c:y val="0.232164083738063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0.217967228464186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4684406413484745E-3"/>
                  <c:y val="0.216501854961856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txPr>
              <a:bodyPr rot="0" vert="horz"/>
              <a:lstStyle/>
              <a:p>
                <a:pPr>
                  <a:defRPr lang="en-IN"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ln w="22225"/>
            </c:spPr>
          </c:errBars>
          <c:cat>
            <c:strRef>
              <c:f>'summary comparison'!$C$3:$E$3</c:f>
              <c:strCache>
                <c:ptCount val="3"/>
                <c:pt idx="0">
                  <c:v>Controls</c:v>
                </c:pt>
                <c:pt idx="1">
                  <c:v>Prediabetes</c:v>
                </c:pt>
                <c:pt idx="2">
                  <c:v>NDD</c:v>
                </c:pt>
              </c:strCache>
            </c:strRef>
          </c:cat>
          <c:val>
            <c:numRef>
              <c:f>'summary comparison'!$C$10:$E$10</c:f>
              <c:numCache>
                <c:formatCode>General</c:formatCode>
                <c:ptCount val="3"/>
                <c:pt idx="0">
                  <c:v>5.33</c:v>
                </c:pt>
                <c:pt idx="1">
                  <c:v>6.04</c:v>
                </c:pt>
                <c:pt idx="2">
                  <c:v>9.1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5525632"/>
        <c:axId val="85527168"/>
      </c:barChart>
      <c:catAx>
        <c:axId val="85525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 lang="en-IN" sz="1100" b="1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85527168"/>
        <c:crosses val="autoZero"/>
        <c:auto val="1"/>
        <c:lblAlgn val="ctr"/>
        <c:lblOffset val="100"/>
        <c:noMultiLvlLbl val="0"/>
      </c:catAx>
      <c:valAx>
        <c:axId val="8552716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lang="en-IN" sz="125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250">
                    <a:latin typeface="Times New Roman" pitchFamily="18" charset="0"/>
                    <a:cs typeface="Times New Roman" pitchFamily="18" charset="0"/>
                  </a:rPr>
                  <a:t>Mean   HbA1C </a:t>
                </a:r>
                <a:r>
                  <a:rPr lang="en-US" sz="1250" baseline="0">
                    <a:latin typeface="Times New Roman" pitchFamily="18" charset="0"/>
                    <a:cs typeface="Times New Roman" pitchFamily="18" charset="0"/>
                  </a:rPr>
                  <a:t> Levels</a:t>
                </a:r>
                <a:endParaRPr lang="en-US" sz="125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2.4378182793477664E-2"/>
              <c:y val="0.28433233277587444"/>
            </c:manualLayout>
          </c:layout>
          <c:overlay val="0"/>
        </c:title>
        <c:numFmt formatCode="#,##0.00" sourceLinked="0"/>
        <c:majorTickMark val="out"/>
        <c:minorTickMark val="none"/>
        <c:tickLblPos val="nextTo"/>
        <c:txPr>
          <a:bodyPr rot="-60000000" vert="horz"/>
          <a:lstStyle/>
          <a:p>
            <a:pPr>
              <a:defRPr lang="en-IN"/>
            </a:pPr>
            <a:endParaRPr lang="en-US"/>
          </a:p>
        </c:txPr>
        <c:crossAx val="85525632"/>
        <c:crossesAt val="1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blipFill dpi="0" rotWithShape="1">
      <a:blip xmlns:r="http://schemas.openxmlformats.org/officeDocument/2006/relationships" r:embed="rId1">
        <a:alphaModFix amt="8000"/>
      </a:blip>
      <a:srcRect/>
      <a:tile tx="0" ty="0" sx="100000" sy="100000" flip="none" algn="tl"/>
    </a:blipFill>
    <a:ln w="15875">
      <a:solidFill>
        <a:srgbClr val="0070C0"/>
      </a:solidFill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09833482688245"/>
          <c:y val="6.4481214279238933E-2"/>
          <c:w val="0.79091114692264231"/>
          <c:h val="0.795012756871602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'summary comparison (2)'!$B$5</c:f>
              <c:strCache>
                <c:ptCount val="1"/>
                <c:pt idx="0">
                  <c:v>HOMA IR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 prst="softRound"/>
              <a:bevelB w="114300" prst="hardEdg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softRound"/>
                <a:bevelB w="114300" prst="hardEdge"/>
              </a:sp3d>
            </c:spPr>
          </c:dPt>
          <c:dPt>
            <c:idx val="1"/>
            <c:invertIfNegative val="0"/>
            <c:bubble3D val="0"/>
            <c:spPr>
              <a:solidFill>
                <a:srgbClr val="D6A3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softRound"/>
                <a:bevelB w="114300" prst="hardEdge"/>
              </a:sp3d>
            </c:spPr>
          </c:dPt>
          <c:dLbls>
            <c:dLbl>
              <c:idx val="0"/>
              <c:layout>
                <c:manualLayout>
                  <c:x val="0"/>
                  <c:y val="0.2015885522310798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IN" sz="1200" b="1" i="0" u="none" strike="noStrike" kern="1200" baseline="0">
                      <a:solidFill>
                        <a:schemeClr val="bg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0.2128798431579780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IN" sz="1400" b="1" i="0" u="none" strike="noStrike" kern="1200" baseline="0">
                      <a:solidFill>
                        <a:schemeClr val="bg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3784982558967892E-3"/>
                  <c:y val="0.2311756891553914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IN" sz="1400" b="1" i="0" u="none" strike="noStrike" kern="1200" baseline="0">
                      <a:solidFill>
                        <a:schemeClr val="bg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IN" sz="14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1905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'summary comparison (2)'!$C$3:$E$3</c:f>
              <c:strCache>
                <c:ptCount val="3"/>
                <c:pt idx="0">
                  <c:v>Controls</c:v>
                </c:pt>
                <c:pt idx="1">
                  <c:v>Prediabetes</c:v>
                </c:pt>
                <c:pt idx="2">
                  <c:v>NDD</c:v>
                </c:pt>
              </c:strCache>
            </c:strRef>
          </c:cat>
          <c:val>
            <c:numRef>
              <c:f>'summary comparison (2)'!$C$5:$E$5</c:f>
              <c:numCache>
                <c:formatCode>General</c:formatCode>
                <c:ptCount val="3"/>
                <c:pt idx="0">
                  <c:v>1.79</c:v>
                </c:pt>
                <c:pt idx="1">
                  <c:v>3.3099999999999987</c:v>
                </c:pt>
                <c:pt idx="2">
                  <c:v>4.79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2"/>
        <c:overlap val="-28"/>
        <c:axId val="68186112"/>
        <c:axId val="68187648"/>
      </c:barChart>
      <c:catAx>
        <c:axId val="68186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IN" sz="1300" b="1" i="0" u="none" strike="noStrike" kern="1200" baseline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en-US"/>
          </a:p>
        </c:txPr>
        <c:crossAx val="68187648"/>
        <c:crosses val="autoZero"/>
        <c:auto val="1"/>
        <c:lblAlgn val="ctr"/>
        <c:lblOffset val="100"/>
        <c:noMultiLvlLbl val="0"/>
      </c:catAx>
      <c:valAx>
        <c:axId val="6818764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IN" sz="1300" b="1" i="0" u="none" strike="noStrike" kern="1200" cap="none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r>
                  <a:rPr lang="en-US" sz="1300" cap="none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mean </a:t>
                </a:r>
                <a:r>
                  <a:rPr lang="en-US" sz="1300" cap="none" baseline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score</a:t>
                </a:r>
                <a:endParaRPr lang="en-US" sz="1300" cap="none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2.8376542642948487E-2"/>
              <c:y val="0.3254292573615248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0" sourceLinked="0"/>
        <c:majorTickMark val="out"/>
        <c:minorTickMark val="none"/>
        <c:tickLblPos val="nextTo"/>
        <c:spPr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IN" sz="9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186112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rgbClr val="FFEFD1">
            <a:alpha val="0"/>
          </a:srgbClr>
        </a:gs>
        <a:gs pos="64999">
          <a:srgbClr val="F0EBD5"/>
        </a:gs>
        <a:gs pos="100000">
          <a:srgbClr val="D1C39F"/>
        </a:gs>
      </a:gsLst>
      <a:lin ang="3600000" scaled="0"/>
      <a:tileRect/>
    </a:gradFill>
    <a:ln w="15875">
      <a:solidFill>
        <a:srgbClr val="7030A0"/>
      </a:solidFill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3181143754805097E-2"/>
          <c:y val="0.23057741946685495"/>
          <c:w val="0.84507618291603159"/>
          <c:h val="0.7402683087750164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dPt>
            <c:idx val="0"/>
            <c:bubble3D val="0"/>
            <c:spPr>
              <a:solidFill>
                <a:srgbClr val="00B0F0"/>
              </a:solidFill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</c:dPt>
          <c:dPt>
            <c:idx val="1"/>
            <c:bubble3D val="0"/>
            <c:explosion val="12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</c:dPt>
          <c:dLbls>
            <c:dLbl>
              <c:idx val="0"/>
              <c:layout>
                <c:manualLayout>
                  <c:x val="-7.3438428868099231E-2"/>
                  <c:y val="8.734851203222480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3152911654914271"/>
                  <c:y val="-0.3370238329494339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231310927927579"/>
                  <c:y val="2.827567102342651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6.5007991380357483E-2"/>
                  <c:y val="8.606194946349822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lang="en-IN" sz="135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&lt; 10 ng/mL</c:v>
                </c:pt>
                <c:pt idx="1">
                  <c:v>11-20 ng/mL</c:v>
                </c:pt>
                <c:pt idx="2">
                  <c:v>21-30 ng/mL</c:v>
                </c:pt>
                <c:pt idx="3">
                  <c:v>&gt; 30 ng/mL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13.33</c:v>
                </c:pt>
                <c:pt idx="1">
                  <c:v>57.78</c:v>
                </c:pt>
                <c:pt idx="2">
                  <c:v>18.89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7.3685970691131489E-2"/>
          <c:y val="5.5736513313539224E-2"/>
          <c:w val="0.88571422296770519"/>
          <c:h val="7.8462375423934819E-2"/>
        </c:manualLayout>
      </c:layout>
      <c:overlay val="0"/>
      <c:txPr>
        <a:bodyPr/>
        <a:lstStyle/>
        <a:p>
          <a:pPr>
            <a:defRPr lang="en-IN" sz="1350" b="1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blipFill dpi="0" rotWithShape="1">
      <a:blip xmlns:r="http://schemas.openxmlformats.org/officeDocument/2006/relationships" r:embed="rId1">
        <a:alphaModFix amt="5000"/>
      </a:blip>
      <a:srcRect/>
      <a:tile tx="0" ty="0" sx="100000" sy="100000" flip="none" algn="tl"/>
    </a:blipFill>
    <a:ln w="15875">
      <a:solidFill>
        <a:srgbClr val="7030A0"/>
      </a:solidFill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84842323455687"/>
          <c:y val="6.9884888131043932E-2"/>
          <c:w val="0.8070130716069599"/>
          <c:h val="0.7493039662259748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3"/>
            <c:spPr>
              <a:solidFill>
                <a:srgbClr val="0070C0"/>
              </a:solidFill>
              <a:ln w="6350"/>
            </c:spPr>
          </c:marker>
          <c:trendline>
            <c:spPr>
              <a:ln w="22225">
                <a:solidFill>
                  <a:srgbClr val="C00000"/>
                </a:solidFill>
              </a:ln>
            </c:spPr>
            <c:trendlineType val="log"/>
            <c:dispRSqr val="0"/>
            <c:dispEq val="0"/>
          </c:trendline>
          <c:xVal>
            <c:numRef>
              <c:f>Sheet1!$A$2:$A$103</c:f>
              <c:numCache>
                <c:formatCode>General</c:formatCode>
                <c:ptCount val="102"/>
                <c:pt idx="0">
                  <c:v>2.11</c:v>
                </c:pt>
                <c:pt idx="1">
                  <c:v>1.02</c:v>
                </c:pt>
                <c:pt idx="2">
                  <c:v>2.92</c:v>
                </c:pt>
                <c:pt idx="3">
                  <c:v>1.7800000000000002</c:v>
                </c:pt>
                <c:pt idx="4">
                  <c:v>1.82</c:v>
                </c:pt>
                <c:pt idx="5">
                  <c:v>1.83</c:v>
                </c:pt>
                <c:pt idx="6">
                  <c:v>2.06</c:v>
                </c:pt>
                <c:pt idx="7">
                  <c:v>2.0099999999999998</c:v>
                </c:pt>
                <c:pt idx="8">
                  <c:v>1.52</c:v>
                </c:pt>
                <c:pt idx="9">
                  <c:v>0.56999999999999995</c:v>
                </c:pt>
                <c:pt idx="10">
                  <c:v>1.6700000000000021</c:v>
                </c:pt>
                <c:pt idx="11">
                  <c:v>2.27</c:v>
                </c:pt>
                <c:pt idx="12">
                  <c:v>1.7300000000000002</c:v>
                </c:pt>
                <c:pt idx="13">
                  <c:v>2.0299999999999998</c:v>
                </c:pt>
                <c:pt idx="14">
                  <c:v>0.53</c:v>
                </c:pt>
                <c:pt idx="15">
                  <c:v>2.56</c:v>
                </c:pt>
                <c:pt idx="16">
                  <c:v>1.9300000000000073</c:v>
                </c:pt>
                <c:pt idx="17">
                  <c:v>1.03</c:v>
                </c:pt>
                <c:pt idx="18">
                  <c:v>2.0499999999999998</c:v>
                </c:pt>
                <c:pt idx="19">
                  <c:v>2.09</c:v>
                </c:pt>
                <c:pt idx="20">
                  <c:v>1.7500000000000002</c:v>
                </c:pt>
                <c:pt idx="21">
                  <c:v>1.87</c:v>
                </c:pt>
                <c:pt idx="22">
                  <c:v>1.6800000000000075</c:v>
                </c:pt>
                <c:pt idx="23">
                  <c:v>1.48</c:v>
                </c:pt>
                <c:pt idx="24">
                  <c:v>2.44</c:v>
                </c:pt>
                <c:pt idx="25">
                  <c:v>0.58000000000000018</c:v>
                </c:pt>
                <c:pt idx="26">
                  <c:v>1.9300000000000073</c:v>
                </c:pt>
                <c:pt idx="27">
                  <c:v>1.9800000000000082</c:v>
                </c:pt>
                <c:pt idx="28">
                  <c:v>1.7100000000000002</c:v>
                </c:pt>
                <c:pt idx="29">
                  <c:v>2.2999999999999998</c:v>
                </c:pt>
                <c:pt idx="30">
                  <c:v>3.7600000000000002</c:v>
                </c:pt>
                <c:pt idx="31">
                  <c:v>2.8499999999999988</c:v>
                </c:pt>
                <c:pt idx="32">
                  <c:v>2.8</c:v>
                </c:pt>
                <c:pt idx="33">
                  <c:v>3.25</c:v>
                </c:pt>
                <c:pt idx="34">
                  <c:v>3.3</c:v>
                </c:pt>
                <c:pt idx="35">
                  <c:v>3.4</c:v>
                </c:pt>
                <c:pt idx="36">
                  <c:v>3.4</c:v>
                </c:pt>
                <c:pt idx="37">
                  <c:v>3.8499999999999988</c:v>
                </c:pt>
                <c:pt idx="38">
                  <c:v>3.42</c:v>
                </c:pt>
                <c:pt idx="39">
                  <c:v>2.8299999999999987</c:v>
                </c:pt>
                <c:pt idx="40">
                  <c:v>3.9099999999999997</c:v>
                </c:pt>
                <c:pt idx="41">
                  <c:v>3.75</c:v>
                </c:pt>
                <c:pt idx="42">
                  <c:v>3.4499999999999997</c:v>
                </c:pt>
                <c:pt idx="43">
                  <c:v>4.0999999999999996</c:v>
                </c:pt>
                <c:pt idx="44">
                  <c:v>3.09</c:v>
                </c:pt>
                <c:pt idx="45">
                  <c:v>4.0199999999999996</c:v>
                </c:pt>
                <c:pt idx="46">
                  <c:v>4.5</c:v>
                </c:pt>
                <c:pt idx="47">
                  <c:v>3.3</c:v>
                </c:pt>
                <c:pt idx="48">
                  <c:v>2.8</c:v>
                </c:pt>
                <c:pt idx="49">
                  <c:v>3.3699999999999997</c:v>
                </c:pt>
                <c:pt idx="50">
                  <c:v>2.84</c:v>
                </c:pt>
                <c:pt idx="51">
                  <c:v>3.07</c:v>
                </c:pt>
                <c:pt idx="52">
                  <c:v>1.6300000000000001</c:v>
                </c:pt>
                <c:pt idx="53">
                  <c:v>4.7300000000000004</c:v>
                </c:pt>
                <c:pt idx="54">
                  <c:v>2.5099999999999998</c:v>
                </c:pt>
                <c:pt idx="55">
                  <c:v>2.21</c:v>
                </c:pt>
                <c:pt idx="56">
                  <c:v>3.2800000000000002</c:v>
                </c:pt>
                <c:pt idx="57">
                  <c:v>2.7</c:v>
                </c:pt>
                <c:pt idx="58">
                  <c:v>3.12</c:v>
                </c:pt>
                <c:pt idx="59">
                  <c:v>4</c:v>
                </c:pt>
                <c:pt idx="60">
                  <c:v>3.6</c:v>
                </c:pt>
                <c:pt idx="61">
                  <c:v>3.8</c:v>
                </c:pt>
                <c:pt idx="62">
                  <c:v>3.7</c:v>
                </c:pt>
                <c:pt idx="63">
                  <c:v>4.03</c:v>
                </c:pt>
                <c:pt idx="64">
                  <c:v>6.9</c:v>
                </c:pt>
                <c:pt idx="65">
                  <c:v>2.98</c:v>
                </c:pt>
                <c:pt idx="66">
                  <c:v>3.92</c:v>
                </c:pt>
                <c:pt idx="67">
                  <c:v>3.46</c:v>
                </c:pt>
                <c:pt idx="68">
                  <c:v>3.61</c:v>
                </c:pt>
                <c:pt idx="69">
                  <c:v>5.0199999999999996</c:v>
                </c:pt>
                <c:pt idx="70">
                  <c:v>6.8599999999999985</c:v>
                </c:pt>
                <c:pt idx="71">
                  <c:v>5.67</c:v>
                </c:pt>
                <c:pt idx="72">
                  <c:v>2.9</c:v>
                </c:pt>
                <c:pt idx="73">
                  <c:v>9.51</c:v>
                </c:pt>
                <c:pt idx="74">
                  <c:v>3.4099999999999997</c:v>
                </c:pt>
                <c:pt idx="75">
                  <c:v>5.13</c:v>
                </c:pt>
                <c:pt idx="76">
                  <c:v>7.46</c:v>
                </c:pt>
                <c:pt idx="77">
                  <c:v>2.36</c:v>
                </c:pt>
                <c:pt idx="78">
                  <c:v>2.0299999999999998</c:v>
                </c:pt>
                <c:pt idx="79">
                  <c:v>6.13</c:v>
                </c:pt>
                <c:pt idx="80">
                  <c:v>4.49</c:v>
                </c:pt>
                <c:pt idx="81">
                  <c:v>3.8899999999999997</c:v>
                </c:pt>
                <c:pt idx="82">
                  <c:v>1.45</c:v>
                </c:pt>
                <c:pt idx="83">
                  <c:v>7.9</c:v>
                </c:pt>
                <c:pt idx="84">
                  <c:v>9.5300000000000011</c:v>
                </c:pt>
                <c:pt idx="85">
                  <c:v>6.29</c:v>
                </c:pt>
                <c:pt idx="86">
                  <c:v>5.96</c:v>
                </c:pt>
                <c:pt idx="87">
                  <c:v>3.04</c:v>
                </c:pt>
                <c:pt idx="88">
                  <c:v>4.6099999999999985</c:v>
                </c:pt>
                <c:pt idx="89">
                  <c:v>4.13</c:v>
                </c:pt>
                <c:pt idx="90">
                  <c:v>1.05</c:v>
                </c:pt>
                <c:pt idx="91">
                  <c:v>2.0299999999999998</c:v>
                </c:pt>
                <c:pt idx="92">
                  <c:v>1.06</c:v>
                </c:pt>
                <c:pt idx="93">
                  <c:v>0.70000000000000062</c:v>
                </c:pt>
                <c:pt idx="94">
                  <c:v>5.9</c:v>
                </c:pt>
                <c:pt idx="95">
                  <c:v>5.7</c:v>
                </c:pt>
                <c:pt idx="96">
                  <c:v>4.7</c:v>
                </c:pt>
                <c:pt idx="97">
                  <c:v>1.1000000000000001</c:v>
                </c:pt>
                <c:pt idx="98">
                  <c:v>1</c:v>
                </c:pt>
                <c:pt idx="99">
                  <c:v>7.4</c:v>
                </c:pt>
                <c:pt idx="100">
                  <c:v>8.5</c:v>
                </c:pt>
              </c:numCache>
            </c:numRef>
          </c:xVal>
          <c:yVal>
            <c:numRef>
              <c:f>Sheet1!$B$2:$B$103</c:f>
              <c:numCache>
                <c:formatCode>General</c:formatCode>
                <c:ptCount val="102"/>
                <c:pt idx="0">
                  <c:v>8</c:v>
                </c:pt>
                <c:pt idx="1">
                  <c:v>13.3</c:v>
                </c:pt>
                <c:pt idx="2">
                  <c:v>11.1</c:v>
                </c:pt>
                <c:pt idx="3">
                  <c:v>22.6</c:v>
                </c:pt>
                <c:pt idx="4">
                  <c:v>8</c:v>
                </c:pt>
                <c:pt idx="5">
                  <c:v>11.8</c:v>
                </c:pt>
                <c:pt idx="6">
                  <c:v>8</c:v>
                </c:pt>
                <c:pt idx="7">
                  <c:v>8</c:v>
                </c:pt>
                <c:pt idx="8">
                  <c:v>19.600000000000001</c:v>
                </c:pt>
                <c:pt idx="9">
                  <c:v>37.9</c:v>
                </c:pt>
                <c:pt idx="10">
                  <c:v>23.5</c:v>
                </c:pt>
                <c:pt idx="11">
                  <c:v>11</c:v>
                </c:pt>
                <c:pt idx="12">
                  <c:v>24.6</c:v>
                </c:pt>
                <c:pt idx="13">
                  <c:v>23.7</c:v>
                </c:pt>
                <c:pt idx="14">
                  <c:v>15.2</c:v>
                </c:pt>
                <c:pt idx="15">
                  <c:v>8.2900000000000009</c:v>
                </c:pt>
                <c:pt idx="16">
                  <c:v>17.3</c:v>
                </c:pt>
                <c:pt idx="17">
                  <c:v>28.2</c:v>
                </c:pt>
                <c:pt idx="18">
                  <c:v>20.399999999999999</c:v>
                </c:pt>
                <c:pt idx="19">
                  <c:v>47.7</c:v>
                </c:pt>
                <c:pt idx="20">
                  <c:v>32.1</c:v>
                </c:pt>
                <c:pt idx="21">
                  <c:v>37.6</c:v>
                </c:pt>
                <c:pt idx="22">
                  <c:v>34.1</c:v>
                </c:pt>
                <c:pt idx="23">
                  <c:v>15.5</c:v>
                </c:pt>
                <c:pt idx="24">
                  <c:v>18</c:v>
                </c:pt>
                <c:pt idx="25">
                  <c:v>22.9</c:v>
                </c:pt>
                <c:pt idx="26">
                  <c:v>22.1</c:v>
                </c:pt>
                <c:pt idx="27">
                  <c:v>20.97</c:v>
                </c:pt>
                <c:pt idx="28">
                  <c:v>18.5</c:v>
                </c:pt>
                <c:pt idx="29">
                  <c:v>17.600000000000001</c:v>
                </c:pt>
                <c:pt idx="30">
                  <c:v>15.450000000000006</c:v>
                </c:pt>
                <c:pt idx="31">
                  <c:v>16.399999999999999</c:v>
                </c:pt>
                <c:pt idx="32">
                  <c:v>30.5</c:v>
                </c:pt>
                <c:pt idx="33">
                  <c:v>15.67</c:v>
                </c:pt>
                <c:pt idx="34">
                  <c:v>16</c:v>
                </c:pt>
                <c:pt idx="35">
                  <c:v>18.600000000000001</c:v>
                </c:pt>
                <c:pt idx="36">
                  <c:v>6</c:v>
                </c:pt>
                <c:pt idx="37">
                  <c:v>16.959999999999987</c:v>
                </c:pt>
                <c:pt idx="38">
                  <c:v>18.09</c:v>
                </c:pt>
                <c:pt idx="39">
                  <c:v>16.12</c:v>
                </c:pt>
                <c:pt idx="40">
                  <c:v>15.3</c:v>
                </c:pt>
                <c:pt idx="41">
                  <c:v>16.5</c:v>
                </c:pt>
                <c:pt idx="42">
                  <c:v>17.100000000000001</c:v>
                </c:pt>
                <c:pt idx="43">
                  <c:v>15.8</c:v>
                </c:pt>
                <c:pt idx="44">
                  <c:v>21.5</c:v>
                </c:pt>
                <c:pt idx="45">
                  <c:v>10.9</c:v>
                </c:pt>
                <c:pt idx="46">
                  <c:v>11.7</c:v>
                </c:pt>
                <c:pt idx="47">
                  <c:v>15.6</c:v>
                </c:pt>
                <c:pt idx="48">
                  <c:v>18.899999999999999</c:v>
                </c:pt>
                <c:pt idx="49">
                  <c:v>11.7</c:v>
                </c:pt>
                <c:pt idx="50">
                  <c:v>16.75</c:v>
                </c:pt>
                <c:pt idx="51">
                  <c:v>16.09</c:v>
                </c:pt>
                <c:pt idx="52">
                  <c:v>20.759999999999987</c:v>
                </c:pt>
                <c:pt idx="53">
                  <c:v>9.8700000000000028</c:v>
                </c:pt>
                <c:pt idx="54">
                  <c:v>20.9</c:v>
                </c:pt>
                <c:pt idx="55">
                  <c:v>17.600000000000001</c:v>
                </c:pt>
                <c:pt idx="56">
                  <c:v>13.6</c:v>
                </c:pt>
                <c:pt idx="57">
                  <c:v>14.3</c:v>
                </c:pt>
                <c:pt idx="58">
                  <c:v>14.5</c:v>
                </c:pt>
                <c:pt idx="59">
                  <c:v>12.4</c:v>
                </c:pt>
                <c:pt idx="60">
                  <c:v>15.5</c:v>
                </c:pt>
                <c:pt idx="61">
                  <c:v>13.5</c:v>
                </c:pt>
                <c:pt idx="62">
                  <c:v>16.100000000000001</c:v>
                </c:pt>
                <c:pt idx="63">
                  <c:v>31.7</c:v>
                </c:pt>
                <c:pt idx="64">
                  <c:v>20.9</c:v>
                </c:pt>
                <c:pt idx="65">
                  <c:v>31.7</c:v>
                </c:pt>
                <c:pt idx="66">
                  <c:v>20.9</c:v>
                </c:pt>
                <c:pt idx="67">
                  <c:v>11.3</c:v>
                </c:pt>
                <c:pt idx="68">
                  <c:v>26</c:v>
                </c:pt>
                <c:pt idx="69">
                  <c:v>29.18</c:v>
                </c:pt>
                <c:pt idx="70">
                  <c:v>14.1</c:v>
                </c:pt>
                <c:pt idx="71">
                  <c:v>16.7</c:v>
                </c:pt>
                <c:pt idx="72">
                  <c:v>20</c:v>
                </c:pt>
                <c:pt idx="73">
                  <c:v>8.9</c:v>
                </c:pt>
                <c:pt idx="74">
                  <c:v>9.9</c:v>
                </c:pt>
                <c:pt idx="75">
                  <c:v>13.21</c:v>
                </c:pt>
                <c:pt idx="76">
                  <c:v>11.450000000000006</c:v>
                </c:pt>
                <c:pt idx="77">
                  <c:v>41.8</c:v>
                </c:pt>
                <c:pt idx="78">
                  <c:v>25.3</c:v>
                </c:pt>
                <c:pt idx="79">
                  <c:v>6</c:v>
                </c:pt>
                <c:pt idx="80">
                  <c:v>13.3</c:v>
                </c:pt>
                <c:pt idx="81">
                  <c:v>14.7</c:v>
                </c:pt>
                <c:pt idx="82">
                  <c:v>14.7</c:v>
                </c:pt>
                <c:pt idx="83">
                  <c:v>5</c:v>
                </c:pt>
                <c:pt idx="84">
                  <c:v>5</c:v>
                </c:pt>
                <c:pt idx="85">
                  <c:v>16.899999999999999</c:v>
                </c:pt>
                <c:pt idx="86">
                  <c:v>15.9</c:v>
                </c:pt>
                <c:pt idx="87">
                  <c:v>15.4</c:v>
                </c:pt>
                <c:pt idx="88">
                  <c:v>10.4</c:v>
                </c:pt>
                <c:pt idx="89">
                  <c:v>13.2</c:v>
                </c:pt>
                <c:pt idx="90">
                  <c:v>40</c:v>
                </c:pt>
                <c:pt idx="91">
                  <c:v>35</c:v>
                </c:pt>
                <c:pt idx="92">
                  <c:v>37</c:v>
                </c:pt>
                <c:pt idx="93">
                  <c:v>36</c:v>
                </c:pt>
                <c:pt idx="94">
                  <c:v>10</c:v>
                </c:pt>
                <c:pt idx="95">
                  <c:v>7</c:v>
                </c:pt>
                <c:pt idx="96">
                  <c:v>6</c:v>
                </c:pt>
                <c:pt idx="97">
                  <c:v>22</c:v>
                </c:pt>
                <c:pt idx="98">
                  <c:v>18</c:v>
                </c:pt>
                <c:pt idx="99">
                  <c:v>7</c:v>
                </c:pt>
                <c:pt idx="100">
                  <c:v>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045504"/>
        <c:axId val="115047424"/>
      </c:scatterChart>
      <c:valAx>
        <c:axId val="1150455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en-IN" sz="120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IN" sz="120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HOMA 2 - IR  SCORE</a:t>
                </a:r>
              </a:p>
            </c:rich>
          </c:tx>
          <c:layout>
            <c:manualLayout>
              <c:xMode val="edge"/>
              <c:yMode val="edge"/>
              <c:x val="0.40948951272475448"/>
              <c:y val="0.9178493783692953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115047424"/>
        <c:crosses val="autoZero"/>
        <c:crossBetween val="midCat"/>
      </c:valAx>
      <c:valAx>
        <c:axId val="11504742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lang="en-IN" sz="115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IN" sz="115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VITAMIN -D  LEVELS (ng/mL)</a:t>
                </a:r>
              </a:p>
            </c:rich>
          </c:tx>
          <c:layout>
            <c:manualLayout>
              <c:xMode val="edge"/>
              <c:yMode val="edge"/>
              <c:x val="3.3445748297319666E-2"/>
              <c:y val="0.2086495407452624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115045504"/>
        <c:crosses val="autoZero"/>
        <c:crossBetween val="midCat"/>
      </c:valAx>
      <c:spPr>
        <a:noFill/>
      </c:spPr>
    </c:plotArea>
    <c:plotVisOnly val="1"/>
    <c:dispBlanksAs val="gap"/>
    <c:showDLblsOverMax val="0"/>
  </c:chart>
  <c:spPr>
    <a:blipFill dpi="0" rotWithShape="1">
      <a:blip xmlns:r="http://schemas.openxmlformats.org/officeDocument/2006/relationships" r:embed="rId1">
        <a:alphaModFix amt="5000"/>
      </a:blip>
      <a:srcRect/>
      <a:tile tx="0" ty="0" sx="100000" sy="100000" flip="none" algn="tl"/>
    </a:blipFill>
    <a:ln w="15875">
      <a:solidFill>
        <a:srgbClr val="0070C0"/>
      </a:solidFill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17678492785719"/>
          <c:y val="9.7312547934082658E-2"/>
          <c:w val="0.78188405590321464"/>
          <c:h val="0.749264555644560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'summary comparison (2)'!$B$7</c:f>
              <c:strCache>
                <c:ptCount val="1"/>
                <c:pt idx="0">
                  <c:v>IGF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rgbClr val="4F81BD">
                      <a:shade val="30000"/>
                      <a:satMod val="115000"/>
                    </a:srgbClr>
                  </a:gs>
                  <a:gs pos="50000">
                    <a:srgbClr val="4F81BD">
                      <a:shade val="67500"/>
                      <a:satMod val="115000"/>
                    </a:srgbClr>
                  </a:gs>
                  <a:gs pos="100000">
                    <a:srgbClr val="4F81BD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</c:dPt>
          <c:dLbls>
            <c:dLbl>
              <c:idx val="0"/>
              <c:layout>
                <c:manualLayout>
                  <c:x val="0"/>
                  <c:y val="0.257627118644067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1586216367995019E-3"/>
                  <c:y val="0.234993500601585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2038867427317523E-4"/>
                  <c:y val="0.219584948701684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IN" sz="1200" b="0" i="0" u="none" strike="noStrike" kern="1200" baseline="0">
                    <a:solidFill>
                      <a:schemeClr val="bg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'summary comparison (2)'!$C$3:$E$3</c:f>
              <c:strCache>
                <c:ptCount val="3"/>
                <c:pt idx="0">
                  <c:v>Controls</c:v>
                </c:pt>
                <c:pt idx="1">
                  <c:v>Prediabetes</c:v>
                </c:pt>
                <c:pt idx="2">
                  <c:v>NDD</c:v>
                </c:pt>
              </c:strCache>
            </c:strRef>
          </c:cat>
          <c:val>
            <c:numRef>
              <c:f>'summary comparison (2)'!$C$7:$E$7</c:f>
              <c:numCache>
                <c:formatCode>General</c:formatCode>
                <c:ptCount val="3"/>
                <c:pt idx="0">
                  <c:v>199.57</c:v>
                </c:pt>
                <c:pt idx="1">
                  <c:v>124.79</c:v>
                </c:pt>
                <c:pt idx="2">
                  <c:v>102.03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4905472"/>
        <c:axId val="114907008"/>
      </c:barChart>
      <c:catAx>
        <c:axId val="114905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IN" sz="1200" b="1" i="0" u="none" strike="noStrike" kern="1200" baseline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en-US"/>
          </a:p>
        </c:txPr>
        <c:crossAx val="114907008"/>
        <c:crosses val="autoZero"/>
        <c:auto val="1"/>
        <c:lblAlgn val="ctr"/>
        <c:lblOffset val="100"/>
        <c:noMultiLvlLbl val="0"/>
      </c:catAx>
      <c:valAx>
        <c:axId val="1149070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IN" sz="1100" b="1" i="0" u="none" strike="noStrike" kern="1200" cap="all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r>
                  <a:rPr lang="en-US" sz="11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mean values  </a:t>
                </a:r>
                <a:r>
                  <a:rPr lang="en-US" sz="1100" cap="none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(ng/ml</a:t>
                </a:r>
                <a:r>
                  <a:rPr lang="en-US" sz="11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2.2388164030067288E-2"/>
              <c:y val="0.2930617929485778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0" sourceLinked="0"/>
        <c:majorTickMark val="out"/>
        <c:minorTickMark val="none"/>
        <c:tickLblPos val="nextTo"/>
        <c:spPr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IN" sz="9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905472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2"/>
      </a:solidFill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4630121096884"/>
          <c:y val="5.8147226492067536E-2"/>
          <c:w val="0.79463259905465156"/>
          <c:h val="0.764616640213097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5"/>
          </c:marker>
          <c:trendline>
            <c:spPr>
              <a:ln w="22225">
                <a:solidFill>
                  <a:srgbClr val="C00000">
                    <a:alpha val="71000"/>
                  </a:srgbClr>
                </a:solidFill>
              </a:ln>
            </c:spPr>
            <c:trendlineType val="log"/>
            <c:dispRSqr val="0"/>
            <c:dispEq val="0"/>
          </c:trendline>
          <c:xVal>
            <c:numRef>
              <c:f>Sheet1!$A$2:$A$95</c:f>
              <c:numCache>
                <c:formatCode>General</c:formatCode>
                <c:ptCount val="94"/>
                <c:pt idx="0">
                  <c:v>2.11</c:v>
                </c:pt>
                <c:pt idx="1">
                  <c:v>1.02</c:v>
                </c:pt>
                <c:pt idx="2">
                  <c:v>2.92</c:v>
                </c:pt>
                <c:pt idx="3">
                  <c:v>1.78</c:v>
                </c:pt>
                <c:pt idx="4">
                  <c:v>1.82</c:v>
                </c:pt>
                <c:pt idx="5">
                  <c:v>1.83</c:v>
                </c:pt>
                <c:pt idx="6">
                  <c:v>2.06</c:v>
                </c:pt>
                <c:pt idx="7">
                  <c:v>2.0099999999999998</c:v>
                </c:pt>
                <c:pt idx="8">
                  <c:v>1.52</c:v>
                </c:pt>
                <c:pt idx="9">
                  <c:v>0.56999999999999995</c:v>
                </c:pt>
                <c:pt idx="10">
                  <c:v>1.6700000000000021</c:v>
                </c:pt>
                <c:pt idx="11">
                  <c:v>2.27</c:v>
                </c:pt>
                <c:pt idx="12">
                  <c:v>1.73</c:v>
                </c:pt>
                <c:pt idx="13">
                  <c:v>2.0299999999999998</c:v>
                </c:pt>
                <c:pt idx="14">
                  <c:v>0.53</c:v>
                </c:pt>
                <c:pt idx="15">
                  <c:v>2.56</c:v>
                </c:pt>
                <c:pt idx="16">
                  <c:v>1.9300000000000128</c:v>
                </c:pt>
                <c:pt idx="17">
                  <c:v>1.03</c:v>
                </c:pt>
                <c:pt idx="18">
                  <c:v>2.0499999999999998</c:v>
                </c:pt>
                <c:pt idx="19">
                  <c:v>2.4899999999999998</c:v>
                </c:pt>
                <c:pt idx="20">
                  <c:v>1.75</c:v>
                </c:pt>
                <c:pt idx="21">
                  <c:v>1.87</c:v>
                </c:pt>
                <c:pt idx="22">
                  <c:v>1.6800000000000128</c:v>
                </c:pt>
                <c:pt idx="23">
                  <c:v>1.48</c:v>
                </c:pt>
                <c:pt idx="24">
                  <c:v>2.44</c:v>
                </c:pt>
                <c:pt idx="25">
                  <c:v>0.58000000000000007</c:v>
                </c:pt>
                <c:pt idx="26">
                  <c:v>1.9300000000000128</c:v>
                </c:pt>
                <c:pt idx="27">
                  <c:v>1.9800000000000142</c:v>
                </c:pt>
                <c:pt idx="28">
                  <c:v>1.71</c:v>
                </c:pt>
                <c:pt idx="29">
                  <c:v>2.2999999999999998</c:v>
                </c:pt>
                <c:pt idx="30">
                  <c:v>3.7600000000000002</c:v>
                </c:pt>
                <c:pt idx="31">
                  <c:v>2.8499999999999988</c:v>
                </c:pt>
                <c:pt idx="32">
                  <c:v>2.8</c:v>
                </c:pt>
                <c:pt idx="33">
                  <c:v>3.25</c:v>
                </c:pt>
                <c:pt idx="34">
                  <c:v>3.3</c:v>
                </c:pt>
                <c:pt idx="35">
                  <c:v>3.4</c:v>
                </c:pt>
                <c:pt idx="36">
                  <c:v>3.4</c:v>
                </c:pt>
                <c:pt idx="37">
                  <c:v>3.8499999999999988</c:v>
                </c:pt>
                <c:pt idx="38">
                  <c:v>3.42</c:v>
                </c:pt>
                <c:pt idx="39">
                  <c:v>2.8299999999999987</c:v>
                </c:pt>
                <c:pt idx="40">
                  <c:v>3.9099999999999997</c:v>
                </c:pt>
                <c:pt idx="41">
                  <c:v>3.75</c:v>
                </c:pt>
                <c:pt idx="42">
                  <c:v>3.4499999999999997</c:v>
                </c:pt>
                <c:pt idx="43">
                  <c:v>4.0999999999999996</c:v>
                </c:pt>
                <c:pt idx="44">
                  <c:v>3.09</c:v>
                </c:pt>
                <c:pt idx="45">
                  <c:v>4.0199999999999996</c:v>
                </c:pt>
                <c:pt idx="46">
                  <c:v>4.5</c:v>
                </c:pt>
                <c:pt idx="47">
                  <c:v>3.3</c:v>
                </c:pt>
                <c:pt idx="48">
                  <c:v>2.8</c:v>
                </c:pt>
                <c:pt idx="49">
                  <c:v>3.3699999999999997</c:v>
                </c:pt>
                <c:pt idx="50">
                  <c:v>2.84</c:v>
                </c:pt>
                <c:pt idx="51">
                  <c:v>3.07</c:v>
                </c:pt>
                <c:pt idx="52">
                  <c:v>1.6300000000000001</c:v>
                </c:pt>
                <c:pt idx="53">
                  <c:v>4.7300000000000004</c:v>
                </c:pt>
                <c:pt idx="54">
                  <c:v>2.5099999999999998</c:v>
                </c:pt>
                <c:pt idx="55">
                  <c:v>2.21</c:v>
                </c:pt>
                <c:pt idx="56">
                  <c:v>3.2800000000000002</c:v>
                </c:pt>
                <c:pt idx="57">
                  <c:v>2.7</c:v>
                </c:pt>
                <c:pt idx="58">
                  <c:v>3.12</c:v>
                </c:pt>
                <c:pt idx="59">
                  <c:v>4</c:v>
                </c:pt>
                <c:pt idx="60">
                  <c:v>3.6</c:v>
                </c:pt>
                <c:pt idx="61">
                  <c:v>3.8</c:v>
                </c:pt>
                <c:pt idx="62">
                  <c:v>3.7</c:v>
                </c:pt>
                <c:pt idx="63">
                  <c:v>4.03</c:v>
                </c:pt>
                <c:pt idx="64">
                  <c:v>6.9</c:v>
                </c:pt>
                <c:pt idx="65">
                  <c:v>2.98</c:v>
                </c:pt>
                <c:pt idx="66">
                  <c:v>3.92</c:v>
                </c:pt>
                <c:pt idx="67">
                  <c:v>3.46</c:v>
                </c:pt>
                <c:pt idx="68">
                  <c:v>3.61</c:v>
                </c:pt>
                <c:pt idx="69">
                  <c:v>5.0199999999999996</c:v>
                </c:pt>
                <c:pt idx="70">
                  <c:v>6.8599999999999985</c:v>
                </c:pt>
                <c:pt idx="71">
                  <c:v>5.67</c:v>
                </c:pt>
                <c:pt idx="72">
                  <c:v>2.9</c:v>
                </c:pt>
                <c:pt idx="73">
                  <c:v>9.51</c:v>
                </c:pt>
                <c:pt idx="74">
                  <c:v>3.4099999999999997</c:v>
                </c:pt>
                <c:pt idx="75">
                  <c:v>5.13</c:v>
                </c:pt>
                <c:pt idx="76">
                  <c:v>7.46</c:v>
                </c:pt>
                <c:pt idx="77">
                  <c:v>2.36</c:v>
                </c:pt>
                <c:pt idx="78">
                  <c:v>2.0299999999999998</c:v>
                </c:pt>
                <c:pt idx="79">
                  <c:v>6.13</c:v>
                </c:pt>
                <c:pt idx="80">
                  <c:v>4.49</c:v>
                </c:pt>
                <c:pt idx="81">
                  <c:v>3.8899999999999997</c:v>
                </c:pt>
                <c:pt idx="82">
                  <c:v>1.45</c:v>
                </c:pt>
                <c:pt idx="83">
                  <c:v>7.9</c:v>
                </c:pt>
                <c:pt idx="84">
                  <c:v>9.5300000000000011</c:v>
                </c:pt>
                <c:pt idx="85">
                  <c:v>6.29</c:v>
                </c:pt>
                <c:pt idx="86">
                  <c:v>5.96</c:v>
                </c:pt>
                <c:pt idx="87">
                  <c:v>3.04</c:v>
                </c:pt>
                <c:pt idx="88">
                  <c:v>4.6099999999999985</c:v>
                </c:pt>
                <c:pt idx="89">
                  <c:v>4.13</c:v>
                </c:pt>
              </c:numCache>
            </c:numRef>
          </c:xVal>
          <c:yVal>
            <c:numRef>
              <c:f>Sheet1!$B$2:$B$91</c:f>
              <c:numCache>
                <c:formatCode>General</c:formatCode>
                <c:ptCount val="90"/>
                <c:pt idx="0">
                  <c:v>197.31</c:v>
                </c:pt>
                <c:pt idx="1">
                  <c:v>274.62</c:v>
                </c:pt>
                <c:pt idx="2">
                  <c:v>200</c:v>
                </c:pt>
                <c:pt idx="3">
                  <c:v>185.85000000000107</c:v>
                </c:pt>
                <c:pt idx="4">
                  <c:v>161.94</c:v>
                </c:pt>
                <c:pt idx="5">
                  <c:v>158.19999999999999</c:v>
                </c:pt>
                <c:pt idx="6">
                  <c:v>146.82000000000087</c:v>
                </c:pt>
                <c:pt idx="7">
                  <c:v>185.62</c:v>
                </c:pt>
                <c:pt idx="8">
                  <c:v>198.05</c:v>
                </c:pt>
                <c:pt idx="9">
                  <c:v>232.83</c:v>
                </c:pt>
                <c:pt idx="10">
                  <c:v>235.82000000000087</c:v>
                </c:pt>
                <c:pt idx="11">
                  <c:v>215.82000000000087</c:v>
                </c:pt>
                <c:pt idx="12">
                  <c:v>201</c:v>
                </c:pt>
                <c:pt idx="13">
                  <c:v>166.09</c:v>
                </c:pt>
                <c:pt idx="14">
                  <c:v>244.87</c:v>
                </c:pt>
                <c:pt idx="15">
                  <c:v>142.43</c:v>
                </c:pt>
                <c:pt idx="16">
                  <c:v>210.73</c:v>
                </c:pt>
                <c:pt idx="17">
                  <c:v>165.6</c:v>
                </c:pt>
                <c:pt idx="18">
                  <c:v>186.09</c:v>
                </c:pt>
                <c:pt idx="19">
                  <c:v>130</c:v>
                </c:pt>
                <c:pt idx="20">
                  <c:v>146.58000000000001</c:v>
                </c:pt>
                <c:pt idx="21">
                  <c:v>185.87</c:v>
                </c:pt>
                <c:pt idx="22">
                  <c:v>286.56</c:v>
                </c:pt>
                <c:pt idx="23">
                  <c:v>186.70999999999998</c:v>
                </c:pt>
                <c:pt idx="24">
                  <c:v>225.37</c:v>
                </c:pt>
                <c:pt idx="25">
                  <c:v>239.02</c:v>
                </c:pt>
                <c:pt idx="26">
                  <c:v>269.22999999999894</c:v>
                </c:pt>
                <c:pt idx="27">
                  <c:v>194.87</c:v>
                </c:pt>
                <c:pt idx="28">
                  <c:v>182.13</c:v>
                </c:pt>
                <c:pt idx="29">
                  <c:v>231</c:v>
                </c:pt>
                <c:pt idx="30">
                  <c:v>106.34</c:v>
                </c:pt>
                <c:pt idx="31">
                  <c:v>177.8</c:v>
                </c:pt>
                <c:pt idx="32">
                  <c:v>112.56</c:v>
                </c:pt>
                <c:pt idx="33">
                  <c:v>111.64999999999999</c:v>
                </c:pt>
                <c:pt idx="34">
                  <c:v>118.53</c:v>
                </c:pt>
                <c:pt idx="35">
                  <c:v>112.43</c:v>
                </c:pt>
                <c:pt idx="36">
                  <c:v>110.97</c:v>
                </c:pt>
                <c:pt idx="37">
                  <c:v>107.36</c:v>
                </c:pt>
                <c:pt idx="38">
                  <c:v>113.2</c:v>
                </c:pt>
                <c:pt idx="39">
                  <c:v>116.5</c:v>
                </c:pt>
                <c:pt idx="40">
                  <c:v>130.58000000000001</c:v>
                </c:pt>
                <c:pt idx="41">
                  <c:v>131.80000000000001</c:v>
                </c:pt>
                <c:pt idx="42">
                  <c:v>135.9</c:v>
                </c:pt>
                <c:pt idx="43">
                  <c:v>119.4</c:v>
                </c:pt>
                <c:pt idx="44">
                  <c:v>117.32</c:v>
                </c:pt>
                <c:pt idx="45">
                  <c:v>103.85</c:v>
                </c:pt>
                <c:pt idx="46">
                  <c:v>99.56</c:v>
                </c:pt>
                <c:pt idx="47">
                  <c:v>121.86</c:v>
                </c:pt>
                <c:pt idx="48">
                  <c:v>138.46700000000001</c:v>
                </c:pt>
                <c:pt idx="49">
                  <c:v>109</c:v>
                </c:pt>
                <c:pt idx="50">
                  <c:v>135.87</c:v>
                </c:pt>
                <c:pt idx="51">
                  <c:v>130.976</c:v>
                </c:pt>
                <c:pt idx="52">
                  <c:v>231.3</c:v>
                </c:pt>
                <c:pt idx="53">
                  <c:v>91.460000000000022</c:v>
                </c:pt>
                <c:pt idx="54">
                  <c:v>167.5</c:v>
                </c:pt>
                <c:pt idx="55">
                  <c:v>143.86000000000001</c:v>
                </c:pt>
                <c:pt idx="56">
                  <c:v>110.8</c:v>
                </c:pt>
                <c:pt idx="57">
                  <c:v>120.3</c:v>
                </c:pt>
                <c:pt idx="58">
                  <c:v>110.9</c:v>
                </c:pt>
                <c:pt idx="59">
                  <c:v>105.65600000000001</c:v>
                </c:pt>
                <c:pt idx="60">
                  <c:v>179.1</c:v>
                </c:pt>
                <c:pt idx="61">
                  <c:v>115.6</c:v>
                </c:pt>
                <c:pt idx="62">
                  <c:v>113.64999999999999</c:v>
                </c:pt>
                <c:pt idx="63">
                  <c:v>90.36999999999999</c:v>
                </c:pt>
                <c:pt idx="64">
                  <c:v>103.9</c:v>
                </c:pt>
                <c:pt idx="65">
                  <c:v>115.85</c:v>
                </c:pt>
                <c:pt idx="66">
                  <c:v>114.31</c:v>
                </c:pt>
                <c:pt idx="67">
                  <c:v>114.39</c:v>
                </c:pt>
                <c:pt idx="68">
                  <c:v>107.46000000000002</c:v>
                </c:pt>
                <c:pt idx="69">
                  <c:v>107.46000000000002</c:v>
                </c:pt>
                <c:pt idx="70">
                  <c:v>55.36</c:v>
                </c:pt>
                <c:pt idx="71">
                  <c:v>105.16999999999999</c:v>
                </c:pt>
                <c:pt idx="72">
                  <c:v>90.48</c:v>
                </c:pt>
                <c:pt idx="73">
                  <c:v>86.34</c:v>
                </c:pt>
                <c:pt idx="74">
                  <c:v>89.51</c:v>
                </c:pt>
                <c:pt idx="75">
                  <c:v>96.58</c:v>
                </c:pt>
                <c:pt idx="76">
                  <c:v>72.34</c:v>
                </c:pt>
                <c:pt idx="77">
                  <c:v>99.51</c:v>
                </c:pt>
                <c:pt idx="78">
                  <c:v>112.32</c:v>
                </c:pt>
                <c:pt idx="79">
                  <c:v>84.14</c:v>
                </c:pt>
                <c:pt idx="80">
                  <c:v>97.460000000000022</c:v>
                </c:pt>
                <c:pt idx="81">
                  <c:v>100.73</c:v>
                </c:pt>
                <c:pt idx="82">
                  <c:v>155</c:v>
                </c:pt>
                <c:pt idx="83">
                  <c:v>81.45</c:v>
                </c:pt>
                <c:pt idx="84">
                  <c:v>80.08</c:v>
                </c:pt>
                <c:pt idx="85">
                  <c:v>93.9</c:v>
                </c:pt>
                <c:pt idx="86">
                  <c:v>104.86999999999999</c:v>
                </c:pt>
                <c:pt idx="87">
                  <c:v>99.47</c:v>
                </c:pt>
                <c:pt idx="88">
                  <c:v>102.834</c:v>
                </c:pt>
                <c:pt idx="89">
                  <c:v>91.4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117056"/>
        <c:axId val="115127424"/>
      </c:scatterChart>
      <c:valAx>
        <c:axId val="1151170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en-IN" sz="120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IN" sz="120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HOMA 2 - IR  SCORE</a:t>
                </a:r>
              </a:p>
            </c:rich>
          </c:tx>
          <c:layout>
            <c:manualLayout>
              <c:xMode val="edge"/>
              <c:yMode val="edge"/>
              <c:x val="0.42205971749140231"/>
              <c:y val="0.9043048188883836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115127424"/>
        <c:crosses val="autoZero"/>
        <c:crossBetween val="midCat"/>
      </c:valAx>
      <c:valAx>
        <c:axId val="11512742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lang="en-IN" sz="120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IN" sz="120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IGF-1  LEVELS  (ng/mL)</a:t>
                </a:r>
              </a:p>
            </c:rich>
          </c:tx>
          <c:layout>
            <c:manualLayout>
              <c:xMode val="edge"/>
              <c:yMode val="edge"/>
              <c:x val="2.5597268190564491E-2"/>
              <c:y val="0.2695163897994772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115117056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blipFill dpi="0" rotWithShape="1">
      <a:blip xmlns:r="http://schemas.openxmlformats.org/officeDocument/2006/relationships" r:embed="rId1">
        <a:alphaModFix amt="5000"/>
      </a:blip>
      <a:srcRect/>
      <a:tile tx="0" ty="0" sx="100000" sy="100000" flip="none" algn="tl"/>
    </a:blipFill>
    <a:ln w="15875">
      <a:solidFill>
        <a:schemeClr val="accent6">
          <a:lumMod val="50000"/>
        </a:schemeClr>
      </a:solidFill>
    </a:ln>
  </c:spPr>
  <c:txPr>
    <a:bodyPr/>
    <a:lstStyle/>
    <a:p>
      <a:pPr>
        <a:defRPr u="none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0810672666752"/>
          <c:y val="9.1827581666896169E-2"/>
          <c:w val="0.83842404955862004"/>
          <c:h val="0.714179180230495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Our Study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rgbClr val="0070C0"/>
              </a:solidFill>
            </a:ln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Normoglycemia</c:v>
                </c:pt>
                <c:pt idx="1">
                  <c:v>Prediabetes</c:v>
                </c:pt>
                <c:pt idx="2">
                  <c:v>Diabetes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20.25</c:v>
                </c:pt>
                <c:pt idx="1">
                  <c:v>17</c:v>
                </c:pt>
                <c:pt idx="2">
                  <c:v>16.8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Deep Dutta [65]</c:v>
                </c:pt>
              </c:strCache>
            </c:strRef>
          </c:tx>
          <c:spPr>
            <a:solidFill>
              <a:srgbClr val="C00000"/>
            </a:solidFill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Normoglycemia</c:v>
                </c:pt>
                <c:pt idx="1">
                  <c:v>Prediabetes</c:v>
                </c:pt>
                <c:pt idx="2">
                  <c:v>Diabetes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22.7</c:v>
                </c:pt>
                <c:pt idx="1">
                  <c:v>21</c:v>
                </c:pt>
                <c:pt idx="2">
                  <c:v>20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Loisiana, USA [96]</c:v>
                </c:pt>
              </c:strCache>
            </c:strRef>
          </c:tx>
          <c:spPr>
            <a:ln>
              <a:solidFill>
                <a:srgbClr val="00B050"/>
              </a:solidFill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</c:dPt>
          <c:dLbls>
            <c:delete val="1"/>
          </c:dLbls>
          <c:cat>
            <c:strRef>
              <c:f>Sheet1!$A$2:$A$4</c:f>
              <c:strCache>
                <c:ptCount val="3"/>
                <c:pt idx="0">
                  <c:v>Normoglycemia</c:v>
                </c:pt>
                <c:pt idx="1">
                  <c:v>Prediabetes</c:v>
                </c:pt>
                <c:pt idx="2">
                  <c:v>Diabetes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25.8</c:v>
                </c:pt>
                <c:pt idx="1">
                  <c:v>24.8</c:v>
                </c:pt>
                <c:pt idx="2">
                  <c:v>21.6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37"/>
        <c:overlap val="-8"/>
        <c:axId val="115740032"/>
        <c:axId val="115754112"/>
      </c:barChart>
      <c:catAx>
        <c:axId val="11574003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lang="en-IN" sz="1100" b="1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15754112"/>
        <c:crosses val="autoZero"/>
        <c:auto val="1"/>
        <c:lblAlgn val="ctr"/>
        <c:lblOffset val="100"/>
        <c:noMultiLvlLbl val="0"/>
      </c:catAx>
      <c:valAx>
        <c:axId val="1157541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11574003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txPr>
        <a:bodyPr/>
        <a:lstStyle/>
        <a:p>
          <a:pPr>
            <a:defRPr lang="en-IN" sz="1100" b="1">
              <a:latin typeface="+mn-lt"/>
              <a:cs typeface="Times New Roman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blipFill dpi="0" rotWithShape="1">
      <a:blip xmlns:r="http://schemas.openxmlformats.org/officeDocument/2006/relationships" r:embed="rId1">
        <a:alphaModFix amt="3000"/>
      </a:blip>
      <a:srcRect/>
      <a:tile tx="0" ty="0" sx="100000" sy="100000" flip="none" algn="tl"/>
    </a:blipFill>
    <a:ln w="12700">
      <a:solidFill>
        <a:srgbClr val="002060"/>
      </a:solidFill>
    </a:ln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A8ADFD5B-A66C-449C-B6E8-FB716D07777D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CA5D3BF3-D352-46FC-8343-31F56E673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54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2343150"/>
            <a:ext cx="6172200" cy="142077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3752492"/>
            <a:ext cx="6172200" cy="10287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50371" y="832948"/>
            <a:ext cx="1714500" cy="381000"/>
          </a:xfrm>
        </p:spPr>
        <p:txBody>
          <a:bodyPr/>
          <a:lstStyle/>
          <a:p>
            <a:pPr algn="ctr"/>
            <a:fld id="{035DF1AB-F390-427E-A26B-97421CE98988}" type="datetime1">
              <a:rPr lang="en-US" smtClean="0">
                <a:solidFill>
                  <a:srgbClr val="FFFFFF"/>
                </a:solidFill>
              </a:rPr>
              <a:pPr algn="ctr"/>
              <a:t>10/14/2016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469" y="3088246"/>
            <a:ext cx="2743200" cy="384048"/>
          </a:xfrm>
        </p:spPr>
        <p:txBody>
          <a:bodyPr/>
          <a:lstStyle/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4341114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3371850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3696527"/>
            <a:ext cx="609600" cy="388143"/>
          </a:xfrm>
        </p:spPr>
        <p:txBody>
          <a:bodyPr/>
          <a:lstStyle/>
          <a:p>
            <a:fld id="{8F82E0A0-C266-4798-8C8F-B9F91E9DA37E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B8E28-F408-4077-B380-915555461C7C}" type="datetime1">
              <a:rPr lang="en-US" smtClean="0"/>
              <a:pPr/>
              <a:t>10/14/2016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16764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FC3A7-014C-413E-9B43-15E0ED41FB6C}" type="datetime1">
              <a:rPr lang="en-US" smtClean="0"/>
              <a:pPr/>
              <a:t>10/14/2016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47F2AC-919E-4EBF-95BD-631EBBB55078}" type="datetime1">
              <a:rPr lang="en-US" smtClean="0"/>
              <a:pPr/>
              <a:t>10/14/2016</a:t>
            </a:fld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7467600" cy="365531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E59E139-B729-4490-A7B0-9BB7E3D2532C}" type="datetime1">
              <a:rPr lang="en-US" smtClean="0"/>
              <a:pPr/>
              <a:t>10/14/2016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171700"/>
            <a:ext cx="6172200" cy="1540193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3757613"/>
            <a:ext cx="6172200" cy="10287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49006" y="830199"/>
            <a:ext cx="1714500" cy="381000"/>
          </a:xfrm>
        </p:spPr>
        <p:txBody>
          <a:bodyPr/>
          <a:lstStyle/>
          <a:p>
            <a:fld id="{3795B59C-26C0-4D9E-B284-800603413010}" type="datetime1">
              <a:rPr lang="en-US" smtClean="0"/>
              <a:pPr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656" y="3086100"/>
            <a:ext cx="27432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4343400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3359916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3696527"/>
            <a:ext cx="609600" cy="388143"/>
          </a:xfrm>
        </p:spPr>
        <p:txBody>
          <a:bodyPr/>
          <a:lstStyle/>
          <a:p>
            <a:pPr algn="ctr"/>
            <a:fld id="{8F82E0A0-C266-4798-8C8F-B9F91E9DA37E}" type="slidenum">
              <a:rPr lang="en-US" sz="2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A2DA-BE65-49EF-830B-A3BB025A2F3C}" type="datetime1">
              <a:rPr lang="en-US" smtClean="0"/>
              <a:pPr/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7543800" cy="85725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5324D-10D2-4CB8-B691-E0241566698C}" type="datetime1">
              <a:rPr lang="en-US" smtClean="0"/>
              <a:pPr/>
              <a:t>10/14/2016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88238AA-1707-4E19-B13C-4B327B2D1D4D}" type="datetime1">
              <a:rPr lang="en-US" smtClean="0"/>
              <a:pPr/>
              <a:t>10/14/2016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A2E10-771A-4E2A-9B48-264CE2F9DE50}" type="datetime1">
              <a:rPr lang="en-US" smtClean="0"/>
              <a:pPr/>
              <a:t>10/14/2016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CB7D-F184-43C7-B6FD-03D728E1BBFF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160520" y="2343150"/>
            <a:ext cx="473202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05740"/>
            <a:ext cx="1527048" cy="373761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05740"/>
            <a:ext cx="5638800" cy="474573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5D30686-BC33-4782-84BD-6C8F23B978D3}" type="datetime1">
              <a:rPr lang="en-US" smtClean="0"/>
              <a:pPr/>
              <a:t>10/14/2016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138803" y="2343150"/>
            <a:ext cx="473202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51435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198596"/>
            <a:ext cx="1524000" cy="3717036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D05CAEC-7683-400D-8A13-44001FF1C93C}" type="datetime1">
              <a:rPr lang="en-US" smtClean="0"/>
              <a:pPr/>
              <a:t>10/14/2016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lang="en-US" sz="28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800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467600" cy="85725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467600" cy="365531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840980" y="763382"/>
            <a:ext cx="150876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291F7CE-9A9C-4854-B5E9-DF4DB79AFD65}" type="datetime1">
              <a:rPr lang="en-US" smtClean="0"/>
              <a:pPr/>
              <a:t>10/14/2016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7390236" y="2757210"/>
            <a:ext cx="24003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ctrTitle"/>
          </p:nvPr>
        </p:nvSpPr>
        <p:spPr>
          <a:xfrm>
            <a:off x="1835696" y="502906"/>
            <a:ext cx="7128792" cy="1420772"/>
          </a:xfrm>
        </p:spPr>
        <p:txBody>
          <a:bodyPr>
            <a:noAutofit/>
          </a:bodyPr>
          <a:lstStyle>
            <a:extLst/>
          </a:lstStyle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>
                <a:solidFill>
                  <a:srgbClr val="C00000"/>
                </a:solidFill>
                <a:latin typeface="Maiandra GD" pitchFamily="34" charset="0"/>
                <a:cs typeface="Aparajita" pitchFamily="34" charset="0"/>
              </a:rPr>
              <a:t>CORRELATION  OF  VITAMIN-D,  IGF-1  AND  INSULIN RESISTANCE  IN  PRE-DIABETES  AND  NEWLY -DIAGNOSED  TYPE 2  DIABETES</a:t>
            </a:r>
            <a:endParaRPr lang="en-US" sz="2600" dirty="0">
              <a:solidFill>
                <a:srgbClr val="C00000"/>
              </a:solidFill>
              <a:latin typeface="Maiandra GD" pitchFamily="34" charset="0"/>
              <a:cs typeface="Aparajita" pitchFamily="34" charset="0"/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>
          <a:xfrm>
            <a:off x="2627784" y="3919314"/>
            <a:ext cx="6264696" cy="1028700"/>
          </a:xfrm>
        </p:spPr>
        <p:txBody>
          <a:bodyPr>
            <a:normAutofit fontScale="92500" lnSpcReduction="10000"/>
          </a:bodyPr>
          <a:lstStyle>
            <a:extLst/>
          </a:lstStyle>
          <a:p>
            <a:r>
              <a:rPr lang="en-US" sz="2000" dirty="0" smtClean="0">
                <a:solidFill>
                  <a:srgbClr val="002060"/>
                </a:solidFill>
                <a:latin typeface="Book Antiqua" pitchFamily="18" charset="0"/>
                <a:cs typeface="Times New Roman" pitchFamily="18" charset="0"/>
              </a:rPr>
              <a:t>     </a:t>
            </a:r>
            <a:r>
              <a:rPr lang="en-US" sz="2000" u="sng" dirty="0" smtClean="0">
                <a:solidFill>
                  <a:srgbClr val="002060"/>
                </a:solidFill>
                <a:latin typeface="Book Antiqua" pitchFamily="18" charset="0"/>
                <a:cs typeface="Times New Roman" pitchFamily="18" charset="0"/>
              </a:rPr>
              <a:t>Presenter</a:t>
            </a:r>
            <a:r>
              <a:rPr lang="en-US" sz="2000" dirty="0" smtClean="0">
                <a:solidFill>
                  <a:srgbClr val="002060"/>
                </a:solidFill>
                <a:latin typeface="Book Antiqua" pitchFamily="18" charset="0"/>
                <a:cs typeface="Times New Roman" pitchFamily="18" charset="0"/>
              </a:rPr>
              <a:t> :			    </a:t>
            </a:r>
            <a:r>
              <a:rPr lang="en-US" sz="2000" u="sng" dirty="0" smtClean="0">
                <a:solidFill>
                  <a:srgbClr val="002060"/>
                </a:solidFill>
                <a:latin typeface="Book Antiqua" pitchFamily="18" charset="0"/>
                <a:cs typeface="Times New Roman" pitchFamily="18" charset="0"/>
              </a:rPr>
              <a:t>For </a:t>
            </a:r>
            <a:r>
              <a:rPr lang="en-US" sz="2000" dirty="0" smtClean="0">
                <a:solidFill>
                  <a:srgbClr val="002060"/>
                </a:solidFill>
                <a:latin typeface="Book Antiqua" pitchFamily="18" charset="0"/>
                <a:cs typeface="Times New Roman" pitchFamily="18" charset="0"/>
              </a:rPr>
              <a:t>: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Book Antiqua" pitchFamily="18" charset="0"/>
                <a:cs typeface="Times New Roman" pitchFamily="18" charset="0"/>
              </a:rPr>
              <a:t>     Dr. Dhananjay Gupta		    API-DSC 2016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Book Antiqua" pitchFamily="18" charset="0"/>
                <a:cs typeface="Times New Roman" pitchFamily="18" charset="0"/>
              </a:rPr>
              <a:t>				</a:t>
            </a:r>
            <a:endParaRPr lang="en-US" sz="2000" dirty="0">
              <a:solidFill>
                <a:srgbClr val="002060"/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E0A0-C266-4798-8C8F-B9F91E9DA37E}" type="slidenum">
              <a:rPr lang="en-US" smtClean="0">
                <a:solidFill>
                  <a:schemeClr val="tx2"/>
                </a:solidFill>
              </a:rPr>
              <a:pPr/>
              <a:t>1</a:t>
            </a:fld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153053"/>
            <a:ext cx="1944216" cy="152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 rot="21427664">
            <a:off x="4532520" y="2250202"/>
            <a:ext cx="1369269" cy="1332580"/>
          </a:xfrm>
          <a:prstGeom prst="ellipse">
            <a:avLst/>
          </a:prstGeom>
          <a:noFill/>
          <a:ln w="6350">
            <a:solidFill>
              <a:schemeClr val="tx1">
                <a:alpha val="4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CB7D-F184-43C7-B6FD-03D728E1BBFF}" type="slidenum">
              <a:rPr lang="en-US" smtClean="0">
                <a:solidFill>
                  <a:schemeClr val="tx2"/>
                </a:solidFill>
              </a:rPr>
              <a:pPr/>
              <a:t>10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7824" y="195486"/>
            <a:ext cx="338437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134  Patients were screened</a:t>
            </a:r>
            <a:endParaRPr lang="en-IN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355976" y="555526"/>
            <a:ext cx="0" cy="50405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987824" y="1059582"/>
            <a:ext cx="338437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90  Patients were enrolled</a:t>
            </a:r>
            <a:endParaRPr lang="en-IN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355976" y="1419622"/>
            <a:ext cx="0" cy="50405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475656" y="1779662"/>
            <a:ext cx="648072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11" idx="0"/>
          </p:cNvCxnSpPr>
          <p:nvPr/>
        </p:nvCxnSpPr>
        <p:spPr>
          <a:xfrm flipH="1">
            <a:off x="1439652" y="1779662"/>
            <a:ext cx="36004" cy="110160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7544" y="2881268"/>
            <a:ext cx="1944216" cy="3385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Healthy controls</a:t>
            </a:r>
            <a:endParaRPr lang="en-IN" sz="16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355976" y="3147814"/>
            <a:ext cx="0" cy="50405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868144" y="2931790"/>
            <a:ext cx="2808312" cy="3385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Newly diagnosed Diabetics</a:t>
            </a:r>
            <a:endParaRPr lang="en-IN" sz="1600" b="1" u="sng" dirty="0"/>
          </a:p>
        </p:txBody>
      </p:sp>
      <p:sp>
        <p:nvSpPr>
          <p:cNvPr id="33" name="TextBox 32"/>
          <p:cNvSpPr txBox="1"/>
          <p:nvPr/>
        </p:nvSpPr>
        <p:spPr>
          <a:xfrm>
            <a:off x="3131840" y="1997427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FBS  100-125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RBS = 140-199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HbA1c = 5.7-6.4</a:t>
            </a:r>
            <a:endParaRPr lang="en-IN" sz="1200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72000" y="627534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44 excluded</a:t>
            </a:r>
            <a:endParaRPr lang="en-IN" sz="1400" dirty="0">
              <a:solidFill>
                <a:srgbClr val="FF000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355976" y="1779662"/>
            <a:ext cx="0" cy="100811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7956376" y="1779662"/>
            <a:ext cx="0" cy="115212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635896" y="3651870"/>
            <a:ext cx="1512168" cy="3385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Prediabetics</a:t>
            </a:r>
            <a:endParaRPr lang="en-IN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6588224" y="2110085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Diagnosed  within last  12 months</a:t>
            </a:r>
            <a:endParaRPr lang="en-IN" sz="1200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07904" y="2787774"/>
            <a:ext cx="1296144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75 gm OGTT </a:t>
            </a:r>
            <a:endParaRPr lang="en-IN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3131840" y="3302863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2h PP : 140-199</a:t>
            </a:r>
            <a:endParaRPr lang="en-IN" sz="1200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0" name="Right Brace 39"/>
          <p:cNvSpPr/>
          <p:nvPr/>
        </p:nvSpPr>
        <p:spPr>
          <a:xfrm rot="5400000">
            <a:off x="4211959" y="339502"/>
            <a:ext cx="576064" cy="763284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1" name="TextBox 40"/>
          <p:cNvSpPr txBox="1"/>
          <p:nvPr/>
        </p:nvSpPr>
        <p:spPr>
          <a:xfrm>
            <a:off x="971600" y="4465444"/>
            <a:ext cx="6840760" cy="307777"/>
          </a:xfrm>
          <a:prstGeom prst="rect">
            <a:avLst/>
          </a:prstGeom>
          <a:noFill/>
          <a:ln w="127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 1.  Serum Vitamin-d, Insulin and IGF-1  levels         2.  HOMA-2-IR  score </a:t>
            </a:r>
            <a:endParaRPr lang="en-IN" sz="1400" b="1" dirty="0">
              <a:solidFill>
                <a:srgbClr val="0070C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95536" y="2069435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FBS  &lt;100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RBS  &lt;140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HbA1c &lt;5.7</a:t>
            </a:r>
            <a:endParaRPr lang="en-IN" sz="1200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8" grpId="0" animBg="1"/>
      <p:bldP spid="28" grpId="0" animBg="1"/>
      <p:bldP spid="37" grpId="0" animBg="1"/>
      <p:bldP spid="40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987574"/>
            <a:ext cx="619268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-20538"/>
            <a:ext cx="2339752" cy="86409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0" y="843558"/>
            <a:ext cx="233975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0" y="1707654"/>
            <a:ext cx="2339752" cy="86409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0" y="2571750"/>
            <a:ext cx="2339752" cy="86409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0" y="3435846"/>
            <a:ext cx="233975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0" y="4299942"/>
            <a:ext cx="233975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179512" y="227424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I.  Introduction</a:t>
            </a:r>
            <a:endParaRPr lang="en-IN" sz="16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1131590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II. Aims, Objectives</a:t>
            </a:r>
            <a:endParaRPr lang="en-IN" sz="16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995686"/>
            <a:ext cx="2483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III.  Methodology</a:t>
            </a:r>
            <a:endParaRPr lang="en-IN" sz="2400" b="1" u="sng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2859782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IV. Results</a:t>
            </a:r>
            <a:endParaRPr lang="en-IN" sz="16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3683808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V. Discussion</a:t>
            </a:r>
            <a:endParaRPr lang="en-IN" sz="16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4547904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VI. Conclusions</a:t>
            </a:r>
            <a:endParaRPr lang="en-IN" sz="16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11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627784" y="339502"/>
            <a:ext cx="26564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Insulin  resistance (IR) 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35896" y="4659982"/>
            <a:ext cx="3456384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IN" sz="1400" dirty="0" smtClean="0">
                <a:solidFill>
                  <a:srgbClr val="C00000"/>
                </a:solidFill>
                <a:latin typeface="Calibri" pitchFamily="34" charset="0"/>
              </a:rPr>
              <a:t>    * </a:t>
            </a:r>
            <a:r>
              <a:rPr lang="en-US" sz="1400" dirty="0" smtClean="0">
                <a:solidFill>
                  <a:srgbClr val="C00000"/>
                </a:solidFill>
              </a:rPr>
              <a:t>www.dtu.ox.ac.uk/homacalculator</a:t>
            </a:r>
            <a:endParaRPr lang="en-IN" sz="1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20538"/>
            <a:ext cx="2339752" cy="86409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0" y="843558"/>
            <a:ext cx="233975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0" y="1707654"/>
            <a:ext cx="2339752" cy="86409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0" y="2571750"/>
            <a:ext cx="2339752" cy="86409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0" y="3435846"/>
            <a:ext cx="233975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0" y="4299942"/>
            <a:ext cx="233975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179512" y="227424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I.  Introduction</a:t>
            </a:r>
            <a:endParaRPr lang="en-IN" sz="16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1131590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II. Aims, Objectives</a:t>
            </a:r>
            <a:endParaRPr lang="en-IN" sz="16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995686"/>
            <a:ext cx="2483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III.  Methodology</a:t>
            </a:r>
            <a:endParaRPr lang="en-IN" sz="2400" b="1" u="sng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2859782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IV. Results</a:t>
            </a:r>
            <a:endParaRPr lang="en-IN" sz="16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3683808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V. Discussion</a:t>
            </a:r>
            <a:endParaRPr lang="en-IN" sz="16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4547904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VI. Conclusions</a:t>
            </a:r>
            <a:endParaRPr lang="en-IN" sz="16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12</a:t>
            </a:fld>
            <a:endParaRPr lang="en-US"/>
          </a:p>
        </p:txBody>
      </p:sp>
      <p:pic>
        <p:nvPicPr>
          <p:cNvPr id="18" name="Picture 1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9999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0538"/>
            <a:ext cx="464400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899592" y="1275606"/>
            <a:ext cx="936104" cy="576064"/>
          </a:xfrm>
          <a:prstGeom prst="rect">
            <a:avLst/>
          </a:prstGeom>
          <a:solidFill>
            <a:srgbClr val="FF0000">
              <a:alpha val="8000"/>
            </a:srgb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Rectangle 23"/>
          <p:cNvSpPr/>
          <p:nvPr/>
        </p:nvSpPr>
        <p:spPr>
          <a:xfrm>
            <a:off x="6012160" y="339502"/>
            <a:ext cx="864096" cy="432048"/>
          </a:xfrm>
          <a:prstGeom prst="rect">
            <a:avLst/>
          </a:prstGeom>
          <a:solidFill>
            <a:srgbClr val="FF0000">
              <a:alpha val="8000"/>
            </a:srgb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971800" y="483518"/>
            <a:ext cx="6172200" cy="1420772"/>
          </a:xfrm>
        </p:spPr>
        <p:txBody>
          <a:bodyPr>
            <a:normAutofit/>
          </a:bodyPr>
          <a:lstStyle/>
          <a:p>
            <a:r>
              <a:rPr lang="en-US" sz="3600" u="sng" dirty="0" smtClean="0">
                <a:solidFill>
                  <a:srgbClr val="0070C0"/>
                </a:solidFill>
              </a:rPr>
              <a:t>RESULTS</a:t>
            </a:r>
            <a:endParaRPr lang="en-IN" sz="3600" u="sng" dirty="0">
              <a:solidFill>
                <a:srgbClr val="0070C0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635896" y="2139702"/>
            <a:ext cx="4536504" cy="199341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F"/>
            </a:pPr>
            <a:r>
              <a:rPr lang="en-US" sz="1600" b="0" dirty="0" smtClean="0">
                <a:solidFill>
                  <a:schemeClr val="tx1"/>
                </a:solidFill>
                <a:latin typeface="Calibri" pitchFamily="34" charset="0"/>
              </a:rPr>
              <a:t>HbA1c levels</a:t>
            </a:r>
          </a:p>
          <a:p>
            <a:pPr>
              <a:lnSpc>
                <a:spcPct val="130000"/>
              </a:lnSpc>
              <a:buFont typeface="Wingdings" pitchFamily="2" charset="2"/>
              <a:buChar char="F"/>
            </a:pPr>
            <a:r>
              <a:rPr lang="en-US" sz="1600" b="0" dirty="0" smtClean="0">
                <a:solidFill>
                  <a:schemeClr val="tx1"/>
                </a:solidFill>
                <a:latin typeface="Calibri" pitchFamily="34" charset="0"/>
              </a:rPr>
              <a:t>Insulin Resistance</a:t>
            </a:r>
          </a:p>
          <a:p>
            <a:pPr>
              <a:lnSpc>
                <a:spcPct val="130000"/>
              </a:lnSpc>
              <a:buFont typeface="Wingdings" pitchFamily="2" charset="2"/>
              <a:buChar char="F"/>
            </a:pPr>
            <a:r>
              <a:rPr lang="en-US" sz="1600" b="0" dirty="0" smtClean="0">
                <a:solidFill>
                  <a:schemeClr val="tx1"/>
                </a:solidFill>
                <a:latin typeface="Calibri" pitchFamily="34" charset="0"/>
              </a:rPr>
              <a:t>Vitamin- D levels</a:t>
            </a:r>
          </a:p>
          <a:p>
            <a:pPr>
              <a:lnSpc>
                <a:spcPct val="130000"/>
              </a:lnSpc>
              <a:buFont typeface="Wingdings" pitchFamily="2" charset="2"/>
              <a:buChar char="F"/>
            </a:pPr>
            <a:r>
              <a:rPr lang="en-US" sz="1600" b="0" dirty="0" smtClean="0">
                <a:solidFill>
                  <a:schemeClr val="tx1"/>
                </a:solidFill>
                <a:latin typeface="Calibri" pitchFamily="34" charset="0"/>
              </a:rPr>
              <a:t>Correlation of Vitamin-d with insulin resistance</a:t>
            </a:r>
          </a:p>
          <a:p>
            <a:pPr>
              <a:lnSpc>
                <a:spcPct val="130000"/>
              </a:lnSpc>
              <a:buFont typeface="Wingdings" pitchFamily="2" charset="2"/>
              <a:buChar char="F"/>
            </a:pPr>
            <a:r>
              <a:rPr lang="en-US" sz="1600" b="0" dirty="0" smtClean="0">
                <a:solidFill>
                  <a:schemeClr val="tx1"/>
                </a:solidFill>
                <a:latin typeface="Calibri" pitchFamily="34" charset="0"/>
              </a:rPr>
              <a:t>IGF-1 levels</a:t>
            </a:r>
          </a:p>
          <a:p>
            <a:pPr>
              <a:lnSpc>
                <a:spcPct val="130000"/>
              </a:lnSpc>
              <a:buFont typeface="Wingdings" pitchFamily="2" charset="2"/>
              <a:buChar char="F"/>
            </a:pPr>
            <a:r>
              <a:rPr lang="en-US" sz="1600" b="0" dirty="0" smtClean="0">
                <a:solidFill>
                  <a:schemeClr val="tx1"/>
                </a:solidFill>
                <a:latin typeface="Calibri" pitchFamily="34" charset="0"/>
              </a:rPr>
              <a:t>Correlation of IGF-1 with insulin resistance</a:t>
            </a:r>
            <a:endParaRPr lang="en-IN" sz="1600" b="0" dirty="0" smtClean="0">
              <a:solidFill>
                <a:schemeClr val="tx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F"/>
            </a:pPr>
            <a:endParaRPr lang="en-IN" sz="1600" b="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20538"/>
            <a:ext cx="2339752" cy="86409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0" y="843558"/>
            <a:ext cx="233975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0" y="1707654"/>
            <a:ext cx="233975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0" y="2571750"/>
            <a:ext cx="2339752" cy="86409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0" y="3435846"/>
            <a:ext cx="233975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0" y="4299942"/>
            <a:ext cx="233975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179512" y="227424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I.  Introduction</a:t>
            </a:r>
            <a:endParaRPr lang="en-IN" sz="14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1131590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II. Aims, Objectives</a:t>
            </a:r>
            <a:endParaRPr lang="en-IN" sz="14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1995686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III. Methodology</a:t>
            </a:r>
            <a:endParaRPr lang="en-IN" sz="14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2859782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IV. Results</a:t>
            </a:r>
            <a:endParaRPr lang="en-IN" sz="2400" b="1" u="sng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3683808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V. Discussion</a:t>
            </a:r>
            <a:endParaRPr lang="en-IN" sz="14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4547904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VI. Conclusions</a:t>
            </a:r>
            <a:endParaRPr lang="en-IN" sz="14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14</a:t>
            </a:fld>
            <a:endParaRPr lang="en-US"/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2915816" y="1173449"/>
          <a:ext cx="5688632" cy="3774565"/>
        </p:xfrm>
        <a:graphic>
          <a:graphicData uri="http://schemas.openxmlformats.org/drawingml/2006/table">
            <a:tbl>
              <a:tblPr/>
              <a:tblGrid>
                <a:gridCol w="1491559"/>
                <a:gridCol w="1221918"/>
                <a:gridCol w="1662218"/>
                <a:gridCol w="1312937"/>
              </a:tblGrid>
              <a:tr h="504057">
                <a:tc gridSpan="4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350" b="1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TABLE </a:t>
                      </a:r>
                      <a:r>
                        <a:rPr lang="en-US" sz="135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:  DEMOGRAPHIC  PROFILE  OF  PARTICIPANTS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Group 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 (controls)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Group 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(pre-diabetics)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Group 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III (NDD)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449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  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>
                          <a:latin typeface="Times New Roman"/>
                          <a:ea typeface="Times New Roman"/>
                          <a:cs typeface="Times New Roman"/>
                        </a:rPr>
                        <a:t>N = 30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>
                          <a:latin typeface="Times New Roman"/>
                          <a:ea typeface="Times New Roman"/>
                          <a:cs typeface="Times New Roman"/>
                        </a:rPr>
                        <a:t>N = 30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>
                          <a:latin typeface="Times New Roman"/>
                          <a:ea typeface="Times New Roman"/>
                          <a:cs typeface="Times New Roman"/>
                        </a:rPr>
                        <a:t>N = 30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9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Age (mean</a:t>
                      </a:r>
                      <a:r>
                        <a:rPr lang="en-US" sz="125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US" sz="125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SD)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5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 dirty="0" smtClean="0">
                          <a:latin typeface="Times New Roman"/>
                          <a:ea typeface="Times New Roman"/>
                          <a:cs typeface="Times New Roman"/>
                        </a:rPr>
                        <a:t>44.6 </a:t>
                      </a:r>
                      <a:r>
                        <a:rPr lang="en-US" sz="1250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US" sz="1250" dirty="0">
                          <a:latin typeface="Times New Roman"/>
                          <a:ea typeface="Times New Roman"/>
                          <a:cs typeface="Times New Roman"/>
                        </a:rPr>
                        <a:t> 12.04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5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 dirty="0">
                          <a:latin typeface="Times New Roman"/>
                          <a:ea typeface="Times New Roman"/>
                          <a:cs typeface="Times New Roman"/>
                        </a:rPr>
                        <a:t>45.2 </a:t>
                      </a:r>
                      <a:r>
                        <a:rPr lang="en-US" sz="1250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US" sz="1250" dirty="0">
                          <a:latin typeface="Times New Roman"/>
                          <a:ea typeface="Times New Roman"/>
                          <a:cs typeface="Times New Roman"/>
                        </a:rPr>
                        <a:t> 9.55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5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 dirty="0" smtClean="0">
                          <a:latin typeface="Times New Roman"/>
                          <a:ea typeface="Times New Roman"/>
                          <a:cs typeface="Times New Roman"/>
                        </a:rPr>
                        <a:t>46.13 </a:t>
                      </a:r>
                      <a:r>
                        <a:rPr lang="en-US" sz="1250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US" sz="1250" dirty="0">
                          <a:latin typeface="Times New Roman"/>
                          <a:ea typeface="Times New Roman"/>
                          <a:cs typeface="Times New Roman"/>
                        </a:rPr>
                        <a:t> 10.24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449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Males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 b="1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lang="en-US" sz="1250">
                          <a:latin typeface="Times New Roman"/>
                          <a:ea typeface="Times New Roman"/>
                          <a:cs typeface="Times New Roman"/>
                        </a:rPr>
                        <a:t> (66.67%)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 b="1">
                          <a:latin typeface="Times New Roman"/>
                          <a:ea typeface="Times New Roman"/>
                          <a:cs typeface="Times New Roman"/>
                        </a:rPr>
                        <a:t>16 </a:t>
                      </a:r>
                      <a:r>
                        <a:rPr lang="en-US" sz="1250">
                          <a:latin typeface="Times New Roman"/>
                          <a:ea typeface="Times New Roman"/>
                          <a:cs typeface="Times New Roman"/>
                        </a:rPr>
                        <a:t>(53.33%)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 b="1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r>
                        <a:rPr lang="en-US" sz="1250">
                          <a:latin typeface="Times New Roman"/>
                          <a:ea typeface="Times New Roman"/>
                          <a:cs typeface="Times New Roman"/>
                        </a:rPr>
                        <a:t> (58.89%)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9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Females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en-US" sz="1250">
                          <a:latin typeface="Times New Roman"/>
                          <a:ea typeface="Times New Roman"/>
                          <a:cs typeface="Times New Roman"/>
                        </a:rPr>
                        <a:t> (33.33%)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 b="1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r>
                        <a:rPr lang="en-US" sz="1250">
                          <a:latin typeface="Times New Roman"/>
                          <a:ea typeface="Times New Roman"/>
                          <a:cs typeface="Times New Roman"/>
                        </a:rPr>
                        <a:t> (46.67%)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 b="1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r>
                        <a:rPr lang="en-US" sz="1250">
                          <a:latin typeface="Times New Roman"/>
                          <a:ea typeface="Times New Roman"/>
                          <a:cs typeface="Times New Roman"/>
                        </a:rPr>
                        <a:t> (43.33%)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449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BMI  (Kg/m</a:t>
                      </a:r>
                      <a:r>
                        <a:rPr lang="en-US" sz="1250" b="1" baseline="300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25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>
                          <a:latin typeface="Times New Roman"/>
                          <a:ea typeface="Times New Roman"/>
                          <a:cs typeface="Times New Roman"/>
                        </a:rPr>
                        <a:t>23.1 </a:t>
                      </a:r>
                      <a:r>
                        <a:rPr lang="en-US" sz="125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US" sz="1250">
                          <a:latin typeface="Times New Roman"/>
                          <a:ea typeface="Times New Roman"/>
                          <a:cs typeface="Times New Roman"/>
                        </a:rPr>
                        <a:t> 3.84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>
                          <a:latin typeface="Times New Roman"/>
                          <a:ea typeface="Times New Roman"/>
                          <a:cs typeface="Times New Roman"/>
                        </a:rPr>
                        <a:t>26.4 </a:t>
                      </a:r>
                      <a:r>
                        <a:rPr lang="en-US" sz="125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US" sz="1250">
                          <a:latin typeface="Times New Roman"/>
                          <a:ea typeface="Times New Roman"/>
                          <a:cs typeface="Times New Roman"/>
                        </a:rPr>
                        <a:t> 3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5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 dirty="0">
                          <a:latin typeface="Times New Roman"/>
                          <a:ea typeface="Times New Roman"/>
                          <a:cs typeface="Times New Roman"/>
                        </a:rPr>
                        <a:t>23.9 </a:t>
                      </a:r>
                      <a:r>
                        <a:rPr lang="en-US" sz="1250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US" sz="1250" dirty="0">
                          <a:latin typeface="Times New Roman"/>
                          <a:ea typeface="Times New Roman"/>
                          <a:cs typeface="Times New Roman"/>
                        </a:rPr>
                        <a:t> 3.29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49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WHR (mean</a:t>
                      </a:r>
                      <a:r>
                        <a:rPr lang="en-US" sz="125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US" sz="125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SD)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>
                          <a:latin typeface="Times New Roman"/>
                          <a:ea typeface="Times New Roman"/>
                          <a:cs typeface="Times New Roman"/>
                        </a:rPr>
                        <a:t>0.78 </a:t>
                      </a:r>
                      <a:r>
                        <a:rPr lang="en-US" sz="125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US" sz="1250">
                          <a:latin typeface="Times New Roman"/>
                          <a:ea typeface="Times New Roman"/>
                          <a:cs typeface="Times New Roman"/>
                        </a:rPr>
                        <a:t> 0.05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>
                          <a:latin typeface="Times New Roman"/>
                          <a:ea typeface="Times New Roman"/>
                          <a:cs typeface="Times New Roman"/>
                        </a:rPr>
                        <a:t>0.83 </a:t>
                      </a:r>
                      <a:r>
                        <a:rPr lang="en-US" sz="125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US" sz="1250">
                          <a:latin typeface="Times New Roman"/>
                          <a:ea typeface="Times New Roman"/>
                          <a:cs typeface="Times New Roman"/>
                        </a:rPr>
                        <a:t> 0.05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5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50" dirty="0">
                          <a:latin typeface="Times New Roman"/>
                          <a:ea typeface="Times New Roman"/>
                          <a:cs typeface="Times New Roman"/>
                        </a:rPr>
                        <a:t>0.83 </a:t>
                      </a:r>
                      <a:r>
                        <a:rPr lang="en-US" sz="1250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US" sz="1250" dirty="0">
                          <a:latin typeface="Times New Roman"/>
                          <a:ea typeface="Times New Roman"/>
                          <a:cs typeface="Times New Roman"/>
                        </a:rPr>
                        <a:t> 0.05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sp>
        <p:nvSpPr>
          <p:cNvPr id="24" name="Rectangle 23"/>
          <p:cNvSpPr/>
          <p:nvPr/>
        </p:nvSpPr>
        <p:spPr>
          <a:xfrm>
            <a:off x="2627784" y="339502"/>
            <a:ext cx="27943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Demographic  Profile 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20538"/>
            <a:ext cx="2339752" cy="86409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0" y="843558"/>
            <a:ext cx="233975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0" y="1707654"/>
            <a:ext cx="233975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0" y="2571750"/>
            <a:ext cx="2339752" cy="86409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0" y="3435846"/>
            <a:ext cx="233975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0" y="4299942"/>
            <a:ext cx="233975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179512" y="227424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I.  Introduction</a:t>
            </a:r>
            <a:endParaRPr lang="en-IN" sz="14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1131590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II. Aims, Objectives</a:t>
            </a:r>
            <a:endParaRPr lang="en-IN" sz="14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1995686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III. Methodology</a:t>
            </a:r>
            <a:endParaRPr lang="en-IN" sz="14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2859782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IV. Results</a:t>
            </a:r>
            <a:endParaRPr lang="en-IN" sz="2400" b="1" u="sng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3683808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V. Discussion</a:t>
            </a:r>
            <a:endParaRPr lang="en-IN" sz="14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4547904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VI. Conclusions</a:t>
            </a:r>
            <a:endParaRPr lang="en-IN" sz="14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15</a:t>
            </a:fld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627784" y="339502"/>
            <a:ext cx="34355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Mean Glycated hemoglobin :</a:t>
            </a:r>
          </a:p>
        </p:txBody>
      </p:sp>
      <p:graphicFrame>
        <p:nvGraphicFramePr>
          <p:cNvPr id="19" name="Chart 18"/>
          <p:cNvGraphicFramePr/>
          <p:nvPr/>
        </p:nvGraphicFramePr>
        <p:xfrm>
          <a:off x="2771800" y="1203598"/>
          <a:ext cx="516775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20538"/>
            <a:ext cx="2339752" cy="86409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0" y="843558"/>
            <a:ext cx="233975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0" y="1707654"/>
            <a:ext cx="233975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0" y="2571750"/>
            <a:ext cx="2339752" cy="86409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0" y="3435846"/>
            <a:ext cx="233975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0" y="4299942"/>
            <a:ext cx="233975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179512" y="227424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I.  Introduction</a:t>
            </a:r>
            <a:endParaRPr lang="en-IN" sz="14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1131590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II. Aims, Objectives</a:t>
            </a:r>
            <a:endParaRPr lang="en-IN" sz="14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1995686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III. Methodology</a:t>
            </a:r>
            <a:endParaRPr lang="en-IN" sz="14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2859782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IV. Results</a:t>
            </a:r>
            <a:endParaRPr lang="en-IN" sz="2400" b="1" u="sng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3683808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V. Discussion</a:t>
            </a:r>
            <a:endParaRPr lang="en-IN" sz="14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4547904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VI. Conclusions</a:t>
            </a:r>
            <a:endParaRPr lang="en-IN" sz="14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16</a:t>
            </a:fld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627784" y="339502"/>
            <a:ext cx="41056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Insulin Resistance (HOMA2–IR) :</a:t>
            </a:r>
          </a:p>
        </p:txBody>
      </p:sp>
      <p:graphicFrame>
        <p:nvGraphicFramePr>
          <p:cNvPr id="20" name="Chart 19"/>
          <p:cNvGraphicFramePr/>
          <p:nvPr/>
        </p:nvGraphicFramePr>
        <p:xfrm>
          <a:off x="2771800" y="1203598"/>
          <a:ext cx="5211827" cy="3728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20538"/>
            <a:ext cx="2339752" cy="86409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0" y="843558"/>
            <a:ext cx="233975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0" y="1707654"/>
            <a:ext cx="233975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0" y="2571750"/>
            <a:ext cx="2339752" cy="86409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0" y="3435846"/>
            <a:ext cx="233975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0" y="4299942"/>
            <a:ext cx="233975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179512" y="227424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I.  Introduction</a:t>
            </a:r>
            <a:endParaRPr lang="en-IN" sz="14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1131590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II. Aims, Objectives</a:t>
            </a:r>
            <a:endParaRPr lang="en-IN" sz="14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1995686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III. Methodology</a:t>
            </a:r>
            <a:endParaRPr lang="en-IN" sz="14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2859782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IV. Results</a:t>
            </a:r>
            <a:endParaRPr lang="en-IN" sz="2400" b="1" u="sng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3683808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V. Discussion</a:t>
            </a:r>
            <a:endParaRPr lang="en-IN" sz="14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4547904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VI. Conclusions</a:t>
            </a:r>
            <a:endParaRPr lang="en-IN" sz="14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17</a:t>
            </a:fld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627784" y="339502"/>
            <a:ext cx="23896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Vitamin- D levels :</a:t>
            </a:r>
          </a:p>
        </p:txBody>
      </p:sp>
      <p:graphicFrame>
        <p:nvGraphicFramePr>
          <p:cNvPr id="21" name="Chart 20"/>
          <p:cNvGraphicFramePr/>
          <p:nvPr/>
        </p:nvGraphicFramePr>
        <p:xfrm>
          <a:off x="2771800" y="1203598"/>
          <a:ext cx="5266099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Oval 21"/>
          <p:cNvSpPr/>
          <p:nvPr/>
        </p:nvSpPr>
        <p:spPr>
          <a:xfrm>
            <a:off x="3059832" y="1275606"/>
            <a:ext cx="2448272" cy="576064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Oval 25"/>
          <p:cNvSpPr/>
          <p:nvPr/>
        </p:nvSpPr>
        <p:spPr>
          <a:xfrm rot="5207978">
            <a:off x="5149237" y="2568126"/>
            <a:ext cx="1661640" cy="794872"/>
          </a:xfrm>
          <a:prstGeom prst="ellipse">
            <a:avLst/>
          </a:prstGeom>
          <a:noFill/>
          <a:ln w="222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20538"/>
            <a:ext cx="2339752" cy="86409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0" y="843558"/>
            <a:ext cx="233975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0" y="1707654"/>
            <a:ext cx="233975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0" y="2571750"/>
            <a:ext cx="2339752" cy="86409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0" y="3435846"/>
            <a:ext cx="233975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0" y="4299942"/>
            <a:ext cx="233975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179512" y="227424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I.  Introduction</a:t>
            </a:r>
            <a:endParaRPr lang="en-IN" sz="14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1131590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II. Aims, Objectives</a:t>
            </a:r>
            <a:endParaRPr lang="en-IN" sz="14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1995686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III. Methodology</a:t>
            </a:r>
            <a:endParaRPr lang="en-IN" sz="14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2859782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IV. Results</a:t>
            </a:r>
            <a:endParaRPr lang="en-IN" sz="2400" b="1" u="sng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3683808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V. Discussion</a:t>
            </a:r>
            <a:endParaRPr lang="en-IN" sz="14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4547904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VI. Conclusions</a:t>
            </a:r>
            <a:endParaRPr lang="en-IN" sz="14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18</a:t>
            </a:fld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627784" y="339502"/>
            <a:ext cx="60556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Correlation of Vitamin- D levels and IR  (p &lt; 0.001) :</a:t>
            </a:r>
          </a:p>
        </p:txBody>
      </p:sp>
      <p:graphicFrame>
        <p:nvGraphicFramePr>
          <p:cNvPr id="19" name="Chart 18"/>
          <p:cNvGraphicFramePr/>
          <p:nvPr/>
        </p:nvGraphicFramePr>
        <p:xfrm>
          <a:off x="2771800" y="1203599"/>
          <a:ext cx="5256584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20538"/>
            <a:ext cx="2339752" cy="86409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0" y="843558"/>
            <a:ext cx="233975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0" y="1707654"/>
            <a:ext cx="233975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0" y="2571750"/>
            <a:ext cx="2339752" cy="86409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0" y="3435846"/>
            <a:ext cx="233975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0" y="4299942"/>
            <a:ext cx="233975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179512" y="227424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I.  Introduction</a:t>
            </a:r>
            <a:endParaRPr lang="en-IN" sz="14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1131590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II. Aims, Objectives</a:t>
            </a:r>
            <a:endParaRPr lang="en-IN" sz="14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1995686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III. Methodology</a:t>
            </a:r>
            <a:endParaRPr lang="en-IN" sz="14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2859782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IV. Results</a:t>
            </a:r>
            <a:endParaRPr lang="en-IN" sz="2400" b="1" u="sng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3683808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V. Discussion</a:t>
            </a:r>
            <a:endParaRPr lang="en-IN" sz="14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4547904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VI. Conclusions</a:t>
            </a:r>
            <a:endParaRPr lang="en-IN" sz="14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19</a:t>
            </a:fld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627784" y="339502"/>
            <a:ext cx="20136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IGF- 1 Levels :</a:t>
            </a:r>
          </a:p>
        </p:txBody>
      </p:sp>
      <p:graphicFrame>
        <p:nvGraphicFramePr>
          <p:cNvPr id="22" name="Chart 21"/>
          <p:cNvGraphicFramePr/>
          <p:nvPr/>
        </p:nvGraphicFramePr>
        <p:xfrm>
          <a:off x="2771800" y="1203599"/>
          <a:ext cx="5256585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20538"/>
            <a:ext cx="2339752" cy="86409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0" y="843558"/>
            <a:ext cx="233975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0" y="1707654"/>
            <a:ext cx="233975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0" y="2571750"/>
            <a:ext cx="2339752" cy="86409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0" y="3435846"/>
            <a:ext cx="233975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0" y="4299942"/>
            <a:ext cx="233975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179512" y="227424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I.  Introduction</a:t>
            </a:r>
            <a:endParaRPr lang="en-IN" sz="2400" b="1" u="sng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1131590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II. Aims, Objectives</a:t>
            </a:r>
            <a:endParaRPr lang="en-IN" sz="16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1995686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III. Methodology</a:t>
            </a:r>
            <a:endParaRPr lang="en-IN" sz="16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2859782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IV. Results</a:t>
            </a:r>
            <a:endParaRPr lang="en-IN" sz="16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3683808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V. Discussion</a:t>
            </a:r>
            <a:endParaRPr lang="en-IN" sz="16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4547904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VI. Conclusions</a:t>
            </a:r>
            <a:endParaRPr lang="en-IN" sz="16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3"/>
          </p:nvPr>
        </p:nvSpPr>
        <p:spPr>
          <a:xfrm>
            <a:off x="2627784" y="267494"/>
            <a:ext cx="5832648" cy="460851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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DM – one of the largest global health emergencies</a:t>
            </a:r>
          </a:p>
          <a:p>
            <a:pPr>
              <a:lnSpc>
                <a:spcPct val="150000"/>
              </a:lnSpc>
              <a:buFont typeface="Wingdings" pitchFamily="2" charset="2"/>
              <a:buChar char=""/>
            </a:pPr>
            <a:r>
              <a:rPr lang="en-US" sz="2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Prediabetes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– sub-clinical, asymptomatic stage</a:t>
            </a:r>
          </a:p>
          <a:p>
            <a:pPr>
              <a:lnSpc>
                <a:spcPct val="150000"/>
              </a:lnSpc>
              <a:buFont typeface="Wingdings" pitchFamily="2" charset="2"/>
              <a:buChar char="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IFG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		     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IGT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Impaired fasting glucose	         Impaired glucose tolerance</a:t>
            </a:r>
          </a:p>
          <a:p>
            <a:pPr>
              <a:buNone/>
            </a:pPr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"/>
            </a:pPr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"/>
            </a:pPr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    Prediabetes  			Overt diabetes</a:t>
            </a:r>
          </a:p>
          <a:p>
            <a:pPr>
              <a:lnSpc>
                <a:spcPct val="150000"/>
              </a:lnSpc>
              <a:buFont typeface="Wingdings" pitchFamily="2" charset="2"/>
              <a:buChar char="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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2</a:t>
            </a:fld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4283968" y="1131590"/>
            <a:ext cx="108012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364088" y="1131590"/>
            <a:ext cx="122413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283968" y="3795886"/>
            <a:ext cx="1872208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572000" y="3435846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ndalus" pitchFamily="18" charset="-78"/>
                <a:cs typeface="Andalus" pitchFamily="18" charset="-78"/>
              </a:rPr>
              <a:t>3 – 10 years*</a:t>
            </a:r>
            <a:endParaRPr lang="en-IN" sz="16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44008" y="3867894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ndalus" pitchFamily="18" charset="-78"/>
                <a:cs typeface="Andalus" pitchFamily="18" charset="-78"/>
              </a:rPr>
              <a:t>??  Factors</a:t>
            </a:r>
            <a:endParaRPr lang="en-IN" sz="16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627784" y="3363838"/>
            <a:ext cx="5472608" cy="864096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2411760" y="4599587"/>
            <a:ext cx="5904656" cy="4924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IN" sz="1300" dirty="0" smtClean="0">
                <a:latin typeface="Calibri" pitchFamily="34" charset="0"/>
              </a:rPr>
              <a:t>* </a:t>
            </a:r>
            <a:r>
              <a:rPr lang="en-US" sz="1200" dirty="0" smtClean="0">
                <a:solidFill>
                  <a:srgbClr val="C00000"/>
                </a:solidFill>
              </a:rPr>
              <a:t>Nichols GA, Hillier TA, Brown JB. Progression From Newly Acquired </a:t>
            </a:r>
            <a:r>
              <a:rPr lang="en-US" sz="1200" dirty="0" err="1" smtClean="0">
                <a:solidFill>
                  <a:srgbClr val="C00000"/>
                </a:solidFill>
              </a:rPr>
              <a:t>Impai</a:t>
            </a:r>
            <a:r>
              <a:rPr lang="en-US" sz="1200" dirty="0" smtClean="0">
                <a:solidFill>
                  <a:srgbClr val="C00000"/>
                </a:solidFill>
              </a:rPr>
              <a:t>- </a:t>
            </a:r>
          </a:p>
          <a:p>
            <a:r>
              <a:rPr lang="en-US" sz="1200" dirty="0" smtClean="0">
                <a:solidFill>
                  <a:srgbClr val="C00000"/>
                </a:solidFill>
              </a:rPr>
              <a:t>  red Fasting Glucose to Type 2 Diabetes.  Diabetes Care.  2007; 30 (2): 228–233. </a:t>
            </a:r>
            <a:endParaRPr lang="en-IN" sz="13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20538"/>
            <a:ext cx="2339752" cy="86409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0" y="843558"/>
            <a:ext cx="233975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0" y="1707654"/>
            <a:ext cx="233975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0" y="2571750"/>
            <a:ext cx="2339752" cy="86409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0" y="3435846"/>
            <a:ext cx="233975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0" y="4299942"/>
            <a:ext cx="233975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179512" y="227424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I.  Introduction</a:t>
            </a:r>
            <a:endParaRPr lang="en-IN" sz="14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1131590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II. Aims, Objectives</a:t>
            </a:r>
            <a:endParaRPr lang="en-IN" sz="14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1995686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III. Methodology</a:t>
            </a:r>
            <a:endParaRPr lang="en-IN" sz="14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2859782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IV. Results</a:t>
            </a:r>
            <a:endParaRPr lang="en-IN" sz="2400" b="1" u="sng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3683808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V. Discussion</a:t>
            </a:r>
            <a:endParaRPr lang="en-IN" sz="14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4547904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VI. Conclusions</a:t>
            </a:r>
            <a:endParaRPr lang="en-IN" sz="14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20</a:t>
            </a:fld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627784" y="339502"/>
            <a:ext cx="55931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 Correlation of  IGF-1 levels and IR  (p &lt; 0.0001) :</a:t>
            </a:r>
          </a:p>
        </p:txBody>
      </p:sp>
      <p:graphicFrame>
        <p:nvGraphicFramePr>
          <p:cNvPr id="21" name="Chart 20"/>
          <p:cNvGraphicFramePr/>
          <p:nvPr/>
        </p:nvGraphicFramePr>
        <p:xfrm>
          <a:off x="2771800" y="1203598"/>
          <a:ext cx="5262398" cy="3594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203848" y="1563638"/>
            <a:ext cx="6172200" cy="1420772"/>
          </a:xfrm>
        </p:spPr>
        <p:txBody>
          <a:bodyPr>
            <a:normAutofit/>
          </a:bodyPr>
          <a:lstStyle/>
          <a:p>
            <a:r>
              <a:rPr lang="en-US" sz="3600" u="sng" dirty="0" smtClean="0">
                <a:solidFill>
                  <a:srgbClr val="0070C0"/>
                </a:solidFill>
              </a:rPr>
              <a:t>DISCUSSION</a:t>
            </a:r>
            <a:endParaRPr lang="en-IN" sz="3600" u="sng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21</a:t>
            </a:fld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20538"/>
            <a:ext cx="2339752" cy="86409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0" y="843558"/>
            <a:ext cx="233975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0" y="1707654"/>
            <a:ext cx="233975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0" y="2571750"/>
            <a:ext cx="2339752" cy="86409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0" y="3435846"/>
            <a:ext cx="2339752" cy="86409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0" y="4299942"/>
            <a:ext cx="233975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179512" y="227424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I.  Introduction</a:t>
            </a:r>
            <a:endParaRPr lang="en-IN" sz="14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1131590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II. Aims, Objectives</a:t>
            </a:r>
            <a:endParaRPr lang="en-IN" sz="14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1995686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III. Methodology</a:t>
            </a:r>
            <a:endParaRPr lang="en-IN" sz="14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2859782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IV. Results</a:t>
            </a:r>
            <a:endParaRPr lang="en-IN" sz="14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3683808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V. Discussion</a:t>
            </a:r>
            <a:endParaRPr lang="en-IN" sz="2400" b="1" u="sng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4547904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VI. Conclusions</a:t>
            </a:r>
            <a:endParaRPr lang="en-IN" sz="14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22</a:t>
            </a:fld>
            <a:endParaRPr lang="en-US"/>
          </a:p>
        </p:txBody>
      </p:sp>
      <p:sp>
        <p:nvSpPr>
          <p:cNvPr id="19" name="Content Placeholder 20"/>
          <p:cNvSpPr>
            <a:spLocks noGrp="1"/>
          </p:cNvSpPr>
          <p:nvPr>
            <p:ph sz="quarter" idx="13"/>
          </p:nvPr>
        </p:nvSpPr>
        <p:spPr>
          <a:xfrm>
            <a:off x="2627784" y="267494"/>
            <a:ext cx="5904656" cy="46085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Vitamin-D insufficiency/ deficiency :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F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Pandemic proportions*</a:t>
            </a:r>
          </a:p>
          <a:p>
            <a:pPr>
              <a:lnSpc>
                <a:spcPct val="150000"/>
              </a:lnSpc>
              <a:buFont typeface="Wingdings" pitchFamily="2" charset="2"/>
              <a:buChar char="F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Most prevalent/ preventable nutritional deficiency</a:t>
            </a:r>
          </a:p>
          <a:p>
            <a:pPr>
              <a:buFont typeface="Wingdings" pitchFamily="2" charset="2"/>
              <a:buChar char="F"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F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90% - Insufficiency (levels &lt;30 ng/mL)*</a:t>
            </a:r>
          </a:p>
          <a:p>
            <a:pPr>
              <a:lnSpc>
                <a:spcPct val="150000"/>
              </a:lnSpc>
              <a:buFont typeface="Wingdings" pitchFamily="2" charset="2"/>
              <a:buChar char="F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71.1% - overt deficiency ( &lt;20 ng/mL)*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55776" y="4587974"/>
            <a:ext cx="5976664" cy="4308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IN" sz="1100" dirty="0" smtClean="0">
                <a:solidFill>
                  <a:srgbClr val="C00000"/>
                </a:solidFill>
                <a:latin typeface="Calibri" pitchFamily="34" charset="0"/>
              </a:rPr>
              <a:t> * </a:t>
            </a:r>
            <a:r>
              <a:rPr lang="en-US" sz="1100" dirty="0" smtClean="0">
                <a:solidFill>
                  <a:srgbClr val="C00000"/>
                </a:solidFill>
              </a:rPr>
              <a:t>Dutta D, </a:t>
            </a:r>
            <a:r>
              <a:rPr lang="en-US" sz="1100" dirty="0" err="1" smtClean="0">
                <a:solidFill>
                  <a:srgbClr val="C00000"/>
                </a:solidFill>
              </a:rPr>
              <a:t>Maisnam</a:t>
            </a:r>
            <a:r>
              <a:rPr lang="en-US" sz="1100" dirty="0" smtClean="0">
                <a:solidFill>
                  <a:srgbClr val="C00000"/>
                </a:solidFill>
              </a:rPr>
              <a:t> I, </a:t>
            </a:r>
            <a:r>
              <a:rPr lang="en-US" sz="1100" dirty="0" err="1" smtClean="0">
                <a:solidFill>
                  <a:srgbClr val="C00000"/>
                </a:solidFill>
              </a:rPr>
              <a:t>Shrivastava</a:t>
            </a:r>
            <a:r>
              <a:rPr lang="en-US" sz="1100" dirty="0" smtClean="0">
                <a:solidFill>
                  <a:srgbClr val="C00000"/>
                </a:solidFill>
              </a:rPr>
              <a:t> A, </a:t>
            </a:r>
            <a:r>
              <a:rPr lang="en-US" sz="1100" dirty="0" err="1" smtClean="0">
                <a:solidFill>
                  <a:srgbClr val="C00000"/>
                </a:solidFill>
              </a:rPr>
              <a:t>Sinha</a:t>
            </a:r>
            <a:r>
              <a:rPr lang="en-US" sz="1100" dirty="0" smtClean="0">
                <a:solidFill>
                  <a:srgbClr val="C00000"/>
                </a:solidFill>
              </a:rPr>
              <a:t> A, et al. Serum vitamin D predicts Insulin resistance in </a:t>
            </a:r>
            <a:r>
              <a:rPr lang="en-US" sz="1100" dirty="0" err="1" smtClean="0">
                <a:solidFill>
                  <a:srgbClr val="C00000"/>
                </a:solidFill>
              </a:rPr>
              <a:t>indiividuals</a:t>
            </a:r>
            <a:r>
              <a:rPr lang="en-US" sz="1100" dirty="0" smtClean="0">
                <a:solidFill>
                  <a:srgbClr val="C00000"/>
                </a:solidFill>
              </a:rPr>
              <a:t> with pre-diabetes. Indian J Med Res.  2013  Dec; 138(6): 853-60. </a:t>
            </a:r>
            <a:endParaRPr lang="en-IN" sz="11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20538"/>
            <a:ext cx="2339752" cy="86409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0" y="843558"/>
            <a:ext cx="233975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0" y="1707654"/>
            <a:ext cx="233975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0" y="2571750"/>
            <a:ext cx="2339752" cy="86409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0" y="3435846"/>
            <a:ext cx="2339752" cy="86409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0" y="4299942"/>
            <a:ext cx="233975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179512" y="227424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I.  Introduction</a:t>
            </a:r>
            <a:endParaRPr lang="en-IN" sz="14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1131590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II. Aims, Objectives</a:t>
            </a:r>
            <a:endParaRPr lang="en-IN" sz="14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1995686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III. Methodology</a:t>
            </a:r>
            <a:endParaRPr lang="en-IN" sz="14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2859782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IV. Results</a:t>
            </a:r>
            <a:endParaRPr lang="en-IN" sz="14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3683808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V. Discussion</a:t>
            </a:r>
            <a:endParaRPr lang="en-IN" sz="2400" b="1" u="sng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4547904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VI. Conclusions</a:t>
            </a:r>
            <a:endParaRPr lang="en-IN" sz="14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23</a:t>
            </a:fld>
            <a:endParaRPr lang="en-US"/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2771801" y="-20538"/>
          <a:ext cx="5616623" cy="5260110"/>
        </p:xfrm>
        <a:graphic>
          <a:graphicData uri="http://schemas.openxmlformats.org/drawingml/2006/table">
            <a:tbl>
              <a:tblPr/>
              <a:tblGrid>
                <a:gridCol w="919856"/>
                <a:gridCol w="1424549"/>
                <a:gridCol w="107644"/>
                <a:gridCol w="831454"/>
                <a:gridCol w="752000"/>
                <a:gridCol w="923213"/>
                <a:gridCol w="657907"/>
              </a:tblGrid>
              <a:tr h="195486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TABLE 4 </a:t>
                      </a:r>
                      <a:r>
                        <a:rPr lang="en-US" sz="1100" b="1" dirty="0">
                          <a:latin typeface="Times New Roman"/>
                          <a:ea typeface="Times New Roman"/>
                          <a:cs typeface="Times New Roman"/>
                        </a:rPr>
                        <a:t>:  Vitamin -D deficiency in various studies</a:t>
                      </a:r>
                      <a:endParaRPr lang="en-IN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70" marR="3577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Place </a:t>
                      </a:r>
                      <a:r>
                        <a:rPr lang="en-US" sz="900" b="1" dirty="0">
                          <a:latin typeface="Times New Roman"/>
                          <a:ea typeface="Times New Roman"/>
                          <a:cs typeface="Times New Roman"/>
                        </a:rPr>
                        <a:t>of Study</a:t>
                      </a:r>
                      <a:endParaRPr lang="en-IN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70" marR="3577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IN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70" marR="3577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Vitamin- </a:t>
                      </a:r>
                      <a:r>
                        <a:rPr lang="en-US" sz="900" b="1" dirty="0">
                          <a:latin typeface="Times New Roman"/>
                          <a:ea typeface="Times New Roman"/>
                          <a:cs typeface="Times New Roman"/>
                        </a:rPr>
                        <a:t>D levels</a:t>
                      </a:r>
                      <a:endParaRPr lang="en-IN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70" marR="3577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Vitamin </a:t>
                      </a:r>
                      <a:r>
                        <a:rPr lang="en-US" sz="900" b="1" dirty="0">
                          <a:latin typeface="Times New Roman"/>
                          <a:ea typeface="Times New Roman"/>
                          <a:cs typeface="Times New Roman"/>
                        </a:rPr>
                        <a:t>D Status</a:t>
                      </a:r>
                      <a:endParaRPr lang="en-IN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70" marR="3577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88032">
                <a:tc gridSpan="4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                    </a:t>
                      </a: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ng/ml</a:t>
                      </a:r>
                      <a:endParaRPr lang="en-IN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70" marR="3577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Sufficient</a:t>
                      </a:r>
                      <a:endParaRPr lang="en-IN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70" marR="3577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Insufficient</a:t>
                      </a:r>
                      <a:endParaRPr lang="en-IN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70" marR="3577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Deficient</a:t>
                      </a:r>
                      <a:endParaRPr lang="en-IN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70" marR="3577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0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imes New Roman"/>
                          <a:ea typeface="Times New Roman"/>
                          <a:cs typeface="Times New Roman"/>
                        </a:rPr>
                        <a:t>This study</a:t>
                      </a:r>
                      <a:endParaRPr lang="en-IN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70" marR="3577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</a:rPr>
                        <a:t>90 subjects</a:t>
                      </a:r>
                      <a:endParaRPr lang="en-IN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70" marR="3577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IN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70" marR="3577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</a:rPr>
                        <a:t>10 %</a:t>
                      </a:r>
                      <a:endParaRPr lang="en-IN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70" marR="3577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</a:rPr>
                        <a:t>18.89 %</a:t>
                      </a:r>
                      <a:endParaRPr lang="en-IN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70" marR="3577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</a:rPr>
                        <a:t>71.1 %</a:t>
                      </a:r>
                      <a:endParaRPr lang="en-IN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70" marR="3577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80026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Kashmir </a:t>
                      </a:r>
                      <a:r>
                        <a:rPr lang="en-US" sz="1050" baseline="30000" dirty="0">
                          <a:latin typeface="Times New Roman"/>
                          <a:ea typeface="Times New Roman"/>
                          <a:cs typeface="Times New Roman"/>
                        </a:rPr>
                        <a:t>[85]</a:t>
                      </a:r>
                      <a:endParaRPr lang="en-IN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70" marR="3577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5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92 </a:t>
                      </a:r>
                      <a:r>
                        <a:rPr lang="en-US" sz="1050" dirty="0">
                          <a:latin typeface="Times New Roman"/>
                          <a:ea typeface="Times New Roman"/>
                          <a:cs typeface="Times New Roman"/>
                        </a:rPr>
                        <a:t>healthy natives</a:t>
                      </a:r>
                      <a:endParaRPr lang="en-IN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70" marR="3577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IN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70" marR="3577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IN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70" marR="3577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IN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70" marR="3577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</a:rPr>
                        <a:t>83 %</a:t>
                      </a:r>
                      <a:endParaRPr lang="en-IN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70" marR="3577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6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Delhi </a:t>
                      </a:r>
                      <a:r>
                        <a:rPr lang="en-US" sz="1050" baseline="30000" dirty="0">
                          <a:latin typeface="Times New Roman"/>
                          <a:ea typeface="Times New Roman"/>
                          <a:cs typeface="Times New Roman"/>
                        </a:rPr>
                        <a:t>[86]</a:t>
                      </a:r>
                      <a:endParaRPr lang="en-IN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70" marR="3577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5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642 </a:t>
                      </a:r>
                      <a:r>
                        <a:rPr lang="en-US" sz="1050" dirty="0">
                          <a:latin typeface="Times New Roman"/>
                          <a:ea typeface="Times New Roman"/>
                          <a:cs typeface="Times New Roman"/>
                        </a:rPr>
                        <a:t>adults</a:t>
                      </a:r>
                      <a:endParaRPr lang="en-IN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70" marR="3577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</a:rPr>
                        <a:t>7 ± 4.08 </a:t>
                      </a:r>
                      <a:endParaRPr lang="en-IN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70" marR="3577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IN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70" marR="3577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IN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70" marR="3577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</a:rPr>
                        <a:t>87 %</a:t>
                      </a:r>
                      <a:endParaRPr lang="en-IN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70" marR="3577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59262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Delhi </a:t>
                      </a:r>
                      <a:r>
                        <a:rPr lang="en-US" sz="1050" baseline="30000" dirty="0">
                          <a:latin typeface="Times New Roman"/>
                          <a:ea typeface="Times New Roman"/>
                          <a:cs typeface="Times New Roman"/>
                        </a:rPr>
                        <a:t>[87]</a:t>
                      </a:r>
                      <a:endParaRPr lang="en-IN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70" marR="3577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</a:rPr>
                        <a:t>1346 adults, </a:t>
                      </a: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&gt;50 years</a:t>
                      </a:r>
                      <a:endParaRPr lang="en-IN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70" marR="3577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</a:rPr>
                        <a:t>9.79 ± 7.61</a:t>
                      </a:r>
                      <a:endParaRPr lang="en-IN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70" marR="3577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</a:rPr>
                        <a:t>2 %</a:t>
                      </a:r>
                      <a:endParaRPr lang="en-IN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70" marR="3577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</a:rPr>
                        <a:t>6.8 %</a:t>
                      </a:r>
                      <a:endParaRPr lang="en-IN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70" marR="3577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</a:rPr>
                        <a:t>91.2 %</a:t>
                      </a:r>
                      <a:endParaRPr lang="en-IN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70" marR="3577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Delhi </a:t>
                      </a:r>
                      <a:r>
                        <a:rPr lang="en-US" sz="1050" baseline="30000" dirty="0">
                          <a:latin typeface="Times New Roman"/>
                          <a:ea typeface="Times New Roman"/>
                          <a:cs typeface="Times New Roman"/>
                        </a:rPr>
                        <a:t>[88]</a:t>
                      </a:r>
                      <a:endParaRPr lang="en-IN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70" marR="3577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</a:rPr>
                        <a:t>1829 adolescents </a:t>
                      </a:r>
                      <a:endParaRPr lang="en-IN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70" marR="3577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</a:rPr>
                        <a:t>8.3 ± 5.2</a:t>
                      </a:r>
                      <a:endParaRPr lang="en-IN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70" marR="3577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</a:rPr>
                        <a:t>0.5 %</a:t>
                      </a:r>
                      <a:endParaRPr lang="en-IN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70" marR="3577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</a:rPr>
                        <a:t>2.6 %</a:t>
                      </a:r>
                      <a:endParaRPr lang="en-IN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70" marR="3577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</a:rPr>
                        <a:t>96.9 %</a:t>
                      </a:r>
                      <a:endParaRPr lang="en-IN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70" marR="3577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91646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Lucknow </a:t>
                      </a:r>
                      <a:r>
                        <a:rPr lang="en-US" sz="1050" baseline="30000" dirty="0">
                          <a:latin typeface="Times New Roman"/>
                          <a:ea typeface="Times New Roman"/>
                          <a:cs typeface="Times New Roman"/>
                        </a:rPr>
                        <a:t>[89]</a:t>
                      </a:r>
                      <a:endParaRPr lang="en-IN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70" marR="3577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</a:rPr>
                        <a:t>92 urban adults</a:t>
                      </a:r>
                      <a:endParaRPr lang="en-IN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70" marR="3577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</a:rPr>
                        <a:t>12.3 ± 10.9</a:t>
                      </a:r>
                      <a:endParaRPr lang="en-IN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70" marR="3577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IN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70" marR="3577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IN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70" marR="3577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</a:rPr>
                        <a:t>78.3 %</a:t>
                      </a:r>
                      <a:endParaRPr lang="en-IN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70" marR="3577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5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Kolkata </a:t>
                      </a:r>
                      <a:r>
                        <a:rPr lang="en-US" sz="1050" baseline="30000" dirty="0">
                          <a:latin typeface="Times New Roman"/>
                          <a:ea typeface="Times New Roman"/>
                          <a:cs typeface="Times New Roman"/>
                        </a:rPr>
                        <a:t>[90]</a:t>
                      </a:r>
                      <a:endParaRPr lang="en-IN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70" marR="3577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</a:rPr>
                        <a:t>40 doctors (39 M, 1F)</a:t>
                      </a:r>
                      <a:endParaRPr lang="en-IN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70" marR="3577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</a:rPr>
                        <a:t>13.02 ± 4.7</a:t>
                      </a:r>
                      <a:endParaRPr lang="en-IN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70" marR="3577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</a:rPr>
                        <a:t>2.5 5 %</a:t>
                      </a:r>
                      <a:endParaRPr lang="en-IN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70" marR="3577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</a:rPr>
                        <a:t>5 %</a:t>
                      </a:r>
                      <a:endParaRPr lang="en-IN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70" marR="3577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</a:rPr>
                        <a:t>92.5 %</a:t>
                      </a:r>
                      <a:endParaRPr lang="en-IN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70" marR="3577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98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5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Mumbai </a:t>
                      </a:r>
                      <a:r>
                        <a:rPr lang="en-US" sz="1050" baseline="30000" dirty="0">
                          <a:latin typeface="Times New Roman"/>
                          <a:ea typeface="Times New Roman"/>
                          <a:cs typeface="Times New Roman"/>
                        </a:rPr>
                        <a:t>[91]</a:t>
                      </a:r>
                      <a:endParaRPr lang="en-IN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70" marR="3577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</a:rPr>
                        <a:t>214 urban adults</a:t>
                      </a:r>
                      <a:endParaRPr lang="en-IN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70" marR="3577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IN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70" marR="3577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IN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70" marR="3577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IN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70" marR="3577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Times New Roman"/>
                          <a:ea typeface="Times New Roman"/>
                          <a:cs typeface="Times New Roman"/>
                        </a:rPr>
                        <a:t>87.5 %</a:t>
                      </a:r>
                      <a:endParaRPr lang="en-IN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70" marR="3577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02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Times New Roman"/>
                          <a:ea typeface="Times New Roman"/>
                          <a:cs typeface="Times New Roman"/>
                        </a:rPr>
                        <a:t>18 cities </a:t>
                      </a:r>
                      <a:r>
                        <a:rPr lang="en-US" sz="1050" baseline="30000" dirty="0">
                          <a:latin typeface="Times New Roman"/>
                          <a:ea typeface="Times New Roman"/>
                          <a:cs typeface="Times New Roman"/>
                        </a:rPr>
                        <a:t>[92]</a:t>
                      </a:r>
                      <a:endParaRPr lang="en-IN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70" marR="3577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</a:rPr>
                        <a:t>2119 HC professionals</a:t>
                      </a:r>
                      <a:endParaRPr lang="en-IN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70" marR="3577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</a:rPr>
                        <a:t>14.3 ± 10.6</a:t>
                      </a:r>
                      <a:endParaRPr lang="en-IN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70" marR="3577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</a:rPr>
                        <a:t>6 %</a:t>
                      </a:r>
                      <a:endParaRPr lang="en-IN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70" marR="3577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</a:rPr>
                        <a:t>15 %</a:t>
                      </a:r>
                      <a:endParaRPr lang="en-IN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70" marR="3577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Times New Roman"/>
                          <a:ea typeface="Times New Roman"/>
                          <a:cs typeface="Times New Roman"/>
                        </a:rPr>
                        <a:t>75 %</a:t>
                      </a:r>
                      <a:endParaRPr lang="en-IN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70" marR="3577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</a:rPr>
                        <a:t>Norway </a:t>
                      </a:r>
                      <a:r>
                        <a:rPr lang="en-US" sz="1050" baseline="30000">
                          <a:latin typeface="Times New Roman"/>
                          <a:ea typeface="Times New Roman"/>
                          <a:cs typeface="Times New Roman"/>
                        </a:rPr>
                        <a:t>[93]</a:t>
                      </a:r>
                      <a:endParaRPr lang="en-IN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70" marR="3577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</a:rPr>
                        <a:t>939  Europeans</a:t>
                      </a:r>
                      <a:endParaRPr lang="en-IN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70" marR="3577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</a:rPr>
                        <a:t>18.8 ± 9.2 </a:t>
                      </a:r>
                      <a:endParaRPr lang="en-IN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70" marR="3577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</a:rPr>
                        <a:t>12.5 %</a:t>
                      </a:r>
                      <a:endParaRPr lang="en-IN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70" marR="3577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</a:rPr>
                        <a:t>26.7 %</a:t>
                      </a:r>
                      <a:endParaRPr lang="en-IN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70" marR="3577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</a:rPr>
                        <a:t>60.8 %</a:t>
                      </a:r>
                      <a:endParaRPr lang="en-IN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70" marR="3577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097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</a:rPr>
                        <a:t>UK NDNS </a:t>
                      </a:r>
                      <a:r>
                        <a:rPr lang="en-US" sz="1050" baseline="30000">
                          <a:latin typeface="Times New Roman"/>
                          <a:ea typeface="Times New Roman"/>
                          <a:cs typeface="Times New Roman"/>
                        </a:rPr>
                        <a:t>[94]</a:t>
                      </a:r>
                      <a:endParaRPr lang="en-IN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70" marR="3577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</a:rPr>
                        <a:t>977 adults (&gt;18yrs)</a:t>
                      </a:r>
                      <a:endParaRPr lang="en-IN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70" marR="3577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</a:rPr>
                        <a:t>18 ± 9.2</a:t>
                      </a:r>
                      <a:endParaRPr lang="en-IN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70" marR="3577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</a:rPr>
                        <a:t>13.4 %</a:t>
                      </a:r>
                      <a:endParaRPr lang="en-IN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70" marR="3577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</a:rPr>
                        <a:t>27.2 %</a:t>
                      </a:r>
                      <a:endParaRPr lang="en-IN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70" marR="3577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Times New Roman"/>
                          <a:ea typeface="Times New Roman"/>
                          <a:cs typeface="Times New Roman"/>
                        </a:rPr>
                        <a:t>61.4 %</a:t>
                      </a:r>
                      <a:endParaRPr lang="en-IN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70" marR="3577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33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</a:rPr>
                        <a:t>HELENA </a:t>
                      </a:r>
                      <a:r>
                        <a:rPr lang="en-US" sz="1050" baseline="30000">
                          <a:latin typeface="Times New Roman"/>
                          <a:ea typeface="Times New Roman"/>
                          <a:cs typeface="Times New Roman"/>
                        </a:rPr>
                        <a:t>[95]</a:t>
                      </a:r>
                      <a:endParaRPr lang="en-IN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70" marR="3577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</a:rPr>
                        <a:t>1006, in 9 EU countries</a:t>
                      </a:r>
                      <a:endParaRPr lang="en-IN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70" marR="3577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</a:rPr>
                        <a:t>23.2 ± 9.2</a:t>
                      </a:r>
                      <a:endParaRPr lang="en-IN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70" marR="3577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</a:rPr>
                        <a:t>20.3</a:t>
                      </a:r>
                      <a:endParaRPr lang="en-IN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70" marR="3577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</a:rPr>
                        <a:t>42.4 %</a:t>
                      </a:r>
                      <a:endParaRPr lang="en-IN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70" marR="3577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Times New Roman"/>
                          <a:ea typeface="Times New Roman"/>
                          <a:cs typeface="Times New Roman"/>
                        </a:rPr>
                        <a:t>37.3 %</a:t>
                      </a:r>
                      <a:endParaRPr lang="en-IN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770" marR="3577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2555776" y="1563638"/>
            <a:ext cx="1008112" cy="1080120"/>
          </a:xfrm>
          <a:prstGeom prst="rect">
            <a:avLst/>
          </a:prstGeom>
          <a:solidFill>
            <a:srgbClr val="FF0000">
              <a:alpha val="13000"/>
            </a:srgb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Rectangle 22"/>
          <p:cNvSpPr/>
          <p:nvPr/>
        </p:nvSpPr>
        <p:spPr>
          <a:xfrm>
            <a:off x="7596336" y="1635646"/>
            <a:ext cx="1008112" cy="1008112"/>
          </a:xfrm>
          <a:prstGeom prst="rect">
            <a:avLst/>
          </a:prstGeom>
          <a:solidFill>
            <a:srgbClr val="FF0000">
              <a:alpha val="23000"/>
            </a:srgb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Rectangle 23"/>
          <p:cNvSpPr/>
          <p:nvPr/>
        </p:nvSpPr>
        <p:spPr>
          <a:xfrm>
            <a:off x="2555776" y="3795886"/>
            <a:ext cx="1008112" cy="360040"/>
          </a:xfrm>
          <a:prstGeom prst="rect">
            <a:avLst/>
          </a:prstGeom>
          <a:solidFill>
            <a:srgbClr val="FF0000">
              <a:alpha val="13000"/>
            </a:srgb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Rectangle 24"/>
          <p:cNvSpPr/>
          <p:nvPr/>
        </p:nvSpPr>
        <p:spPr>
          <a:xfrm>
            <a:off x="7668344" y="3795886"/>
            <a:ext cx="864096" cy="360040"/>
          </a:xfrm>
          <a:prstGeom prst="rect">
            <a:avLst/>
          </a:prstGeom>
          <a:solidFill>
            <a:srgbClr val="FF0000">
              <a:alpha val="13000"/>
            </a:srgb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20538"/>
            <a:ext cx="2339752" cy="86409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0" y="843558"/>
            <a:ext cx="233975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0" y="1707654"/>
            <a:ext cx="233975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0" y="2571750"/>
            <a:ext cx="2339752" cy="86409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0" y="3435846"/>
            <a:ext cx="2339752" cy="86409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0" y="4299942"/>
            <a:ext cx="233975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179512" y="227424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I.  Introduction</a:t>
            </a:r>
            <a:endParaRPr lang="en-IN" sz="14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1131590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II. Aims, Objectives</a:t>
            </a:r>
            <a:endParaRPr lang="en-IN" sz="14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1995686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III. Methodology</a:t>
            </a:r>
            <a:endParaRPr lang="en-IN" sz="14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2859782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IV. Results</a:t>
            </a:r>
            <a:endParaRPr lang="en-IN" sz="14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3683808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V. Discussion</a:t>
            </a:r>
            <a:endParaRPr lang="en-IN" sz="2400" b="1" u="sng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4547904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VI. Conclusions</a:t>
            </a:r>
            <a:endParaRPr lang="en-IN" sz="14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24</a:t>
            </a:fld>
            <a:endParaRPr lang="en-US"/>
          </a:p>
        </p:txBody>
      </p:sp>
      <p:graphicFrame>
        <p:nvGraphicFramePr>
          <p:cNvPr id="21" name="Chart 20"/>
          <p:cNvGraphicFramePr/>
          <p:nvPr/>
        </p:nvGraphicFramePr>
        <p:xfrm>
          <a:off x="2627784" y="915566"/>
          <a:ext cx="5688632" cy="3979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Rectangle 21"/>
          <p:cNvSpPr/>
          <p:nvPr/>
        </p:nvSpPr>
        <p:spPr>
          <a:xfrm>
            <a:off x="2627784" y="267494"/>
            <a:ext cx="56964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Vitamin-D levels: relationship with insulin resistance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20538"/>
            <a:ext cx="2339752" cy="86409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0" y="843558"/>
            <a:ext cx="233975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0" y="1707654"/>
            <a:ext cx="233975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0" y="2571750"/>
            <a:ext cx="2339752" cy="86409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0" y="3435846"/>
            <a:ext cx="233975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0" y="4299942"/>
            <a:ext cx="2339752" cy="86409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179512" y="227424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I.  Introduction</a:t>
            </a:r>
            <a:endParaRPr lang="en-IN" sz="14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1131590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II. Aims, Objectives</a:t>
            </a:r>
            <a:endParaRPr lang="en-IN" sz="14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1995686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III. Methodology</a:t>
            </a:r>
            <a:endParaRPr lang="en-IN" sz="14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2859782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IV. Results</a:t>
            </a:r>
            <a:endParaRPr lang="en-IN" sz="14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3683808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V. Discussion</a:t>
            </a:r>
            <a:endParaRPr lang="en-IN" sz="14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504" y="4547904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VI. Conclusions</a:t>
            </a:r>
            <a:endParaRPr lang="en-IN" sz="2400" b="1" u="sng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25</a:t>
            </a:fld>
            <a:endParaRPr lang="en-US"/>
          </a:p>
        </p:txBody>
      </p:sp>
      <p:sp>
        <p:nvSpPr>
          <p:cNvPr id="20" name="Content Placeholder 20"/>
          <p:cNvSpPr>
            <a:spLocks noGrp="1"/>
          </p:cNvSpPr>
          <p:nvPr>
            <p:ph sz="quarter" idx="13"/>
          </p:nvPr>
        </p:nvSpPr>
        <p:spPr>
          <a:xfrm>
            <a:off x="2627784" y="483518"/>
            <a:ext cx="5976664" cy="46085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  Conclude :</a:t>
            </a:r>
          </a:p>
          <a:p>
            <a:pPr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F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Vitamin-D deficiency : widely prevalent</a:t>
            </a:r>
          </a:p>
          <a:p>
            <a:pPr>
              <a:lnSpc>
                <a:spcPct val="150000"/>
              </a:lnSpc>
              <a:buFont typeface="Wingdings" pitchFamily="2" charset="2"/>
              <a:buChar char="F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Observed levels : controls  &gt; prediabetic  &gt; NDD</a:t>
            </a:r>
          </a:p>
          <a:p>
            <a:pPr>
              <a:lnSpc>
                <a:spcPct val="150000"/>
              </a:lnSpc>
              <a:buFont typeface="Wingdings" pitchFamily="2" charset="2"/>
              <a:buChar char="F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Significant </a:t>
            </a:r>
            <a:r>
              <a:rPr lang="en-US" sz="1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negative correlation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with insulin resistance</a:t>
            </a:r>
          </a:p>
          <a:p>
            <a:pPr>
              <a:lnSpc>
                <a:spcPct val="150000"/>
              </a:lnSpc>
              <a:buFont typeface="Wingdings" pitchFamily="2" charset="2"/>
              <a:buChar char="F"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F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Similar results seen in IGF-1 </a:t>
            </a:r>
          </a:p>
          <a:p>
            <a:pPr>
              <a:lnSpc>
                <a:spcPct val="150000"/>
              </a:lnSpc>
              <a:buFont typeface="Wingdings" pitchFamily="2" charset="2"/>
              <a:buChar char="F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Significant </a:t>
            </a:r>
            <a:r>
              <a:rPr lang="en-US" sz="1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negative correlation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with insulin resistance</a:t>
            </a:r>
          </a:p>
          <a:p>
            <a:pPr>
              <a:lnSpc>
                <a:spcPct val="150000"/>
              </a:lnSpc>
              <a:buFont typeface="Wingdings" pitchFamily="2" charset="2"/>
              <a:buChar char="F"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20538"/>
            <a:ext cx="2339752" cy="86409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0" y="843558"/>
            <a:ext cx="233975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0" y="1707654"/>
            <a:ext cx="233975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0" y="2571750"/>
            <a:ext cx="2339752" cy="86409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0" y="3435846"/>
            <a:ext cx="233975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0" y="4299942"/>
            <a:ext cx="2339752" cy="86409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179512" y="227424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I.  Introduction</a:t>
            </a:r>
            <a:endParaRPr lang="en-IN" sz="14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1131590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II. Aims, Objectives</a:t>
            </a:r>
            <a:endParaRPr lang="en-IN" sz="14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1995686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III. Methodology</a:t>
            </a:r>
            <a:endParaRPr lang="en-IN" sz="14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2859782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IV. Results</a:t>
            </a:r>
            <a:endParaRPr lang="en-IN" sz="14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3683808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V. Discussion</a:t>
            </a:r>
            <a:endParaRPr lang="en-IN" sz="14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504" y="4547904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VI. Conclusions</a:t>
            </a:r>
            <a:endParaRPr lang="en-IN" sz="2400" b="1" u="sng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26</a:t>
            </a:fld>
            <a:endParaRPr lang="en-US"/>
          </a:p>
        </p:txBody>
      </p:sp>
      <p:sp>
        <p:nvSpPr>
          <p:cNvPr id="20" name="Content Placeholder 20"/>
          <p:cNvSpPr>
            <a:spLocks noGrp="1"/>
          </p:cNvSpPr>
          <p:nvPr>
            <p:ph sz="quarter" idx="13"/>
          </p:nvPr>
        </p:nvSpPr>
        <p:spPr>
          <a:xfrm>
            <a:off x="2627784" y="267494"/>
            <a:ext cx="5976664" cy="468052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None/>
            </a:pPr>
            <a:r>
              <a:rPr lang="en-US" sz="20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Recommendations :</a:t>
            </a:r>
          </a:p>
          <a:p>
            <a:pPr>
              <a:lnSpc>
                <a:spcPct val="150000"/>
              </a:lnSpc>
              <a:buFont typeface="Wingdings" pitchFamily="2" charset="2"/>
              <a:buChar char="F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HOMA2-IR used as a measure of IR</a:t>
            </a:r>
          </a:p>
          <a:p>
            <a:pPr>
              <a:lnSpc>
                <a:spcPct val="150000"/>
              </a:lnSpc>
              <a:buFont typeface="Wingdings" pitchFamily="2" charset="2"/>
              <a:buChar char="F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Vitamin-D/IGF-1 levels measured in all dys-glycemia</a:t>
            </a:r>
          </a:p>
          <a:p>
            <a:pPr>
              <a:buNone/>
            </a:pPr>
            <a:endParaRPr lang="en-US" sz="2000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  <a:buNone/>
            </a:pPr>
            <a:r>
              <a:rPr lang="en-US" sz="20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Limitations :</a:t>
            </a:r>
          </a:p>
          <a:p>
            <a:pPr>
              <a:lnSpc>
                <a:spcPct val="150000"/>
              </a:lnSpc>
              <a:buFont typeface="Wingdings" pitchFamily="2" charset="2"/>
              <a:buChar char="F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Cross-sectional study</a:t>
            </a:r>
          </a:p>
          <a:p>
            <a:pPr>
              <a:lnSpc>
                <a:spcPct val="150000"/>
              </a:lnSpc>
              <a:buFont typeface="Wingdings" pitchFamily="2" charset="2"/>
              <a:buChar char="F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 Causal relationship between</a:t>
            </a:r>
          </a:p>
          <a:p>
            <a:pPr>
              <a:lnSpc>
                <a:spcPct val="150000"/>
              </a:lnSpc>
              <a:buFont typeface="Wingdings" pitchFamily="2" charset="2"/>
              <a:buChar char="F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Vitamin-D deficiency and worsening dysglycemia</a:t>
            </a:r>
          </a:p>
          <a:p>
            <a:pPr>
              <a:buFont typeface="Wingdings" pitchFamily="2" charset="2"/>
              <a:buChar char="F"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F"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47864" y="2211710"/>
            <a:ext cx="43618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u="sng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Thank You</a:t>
            </a:r>
            <a:endParaRPr lang="en-US" sz="5400" b="1" u="sng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29016" y="4012506"/>
            <a:ext cx="609600" cy="390906"/>
          </a:xfrm>
        </p:spPr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87824" y="51470"/>
            <a:ext cx="338437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203  Patients were enrolled</a:t>
            </a:r>
            <a:endParaRPr lang="en-IN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499992" y="411510"/>
            <a:ext cx="0" cy="50405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55776" y="915566"/>
            <a:ext cx="4752528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555776" y="915566"/>
            <a:ext cx="0" cy="36004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308304" y="915566"/>
            <a:ext cx="0" cy="36004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15616" y="1275606"/>
            <a:ext cx="3384376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  151 previously </a:t>
            </a:r>
            <a:r>
              <a:rPr lang="en-US" sz="1600" b="1" u="sng" dirty="0" smtClean="0"/>
              <a:t>untreated </a:t>
            </a:r>
            <a:r>
              <a:rPr lang="en-US" sz="1600" dirty="0" smtClean="0"/>
              <a:t>for HCV, underwent randomization</a:t>
            </a:r>
            <a:endParaRPr lang="en-IN" sz="16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555776" y="1851670"/>
            <a:ext cx="0" cy="43204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15616" y="2283718"/>
            <a:ext cx="3096344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115616" y="2283718"/>
            <a:ext cx="0" cy="36004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211960" y="2283718"/>
            <a:ext cx="0" cy="36004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7504" y="2643758"/>
            <a:ext cx="2592288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   101 : </a:t>
            </a:r>
            <a:r>
              <a:rPr lang="en-US" sz="1600" dirty="0" err="1" smtClean="0"/>
              <a:t>daclatasvir</a:t>
            </a:r>
            <a:r>
              <a:rPr lang="en-US" sz="1600" dirty="0" smtClean="0"/>
              <a:t> + </a:t>
            </a:r>
            <a:r>
              <a:rPr lang="en-US" sz="1600" dirty="0" err="1" smtClean="0"/>
              <a:t>sofosbuvir</a:t>
            </a:r>
            <a:r>
              <a:rPr lang="en-US" sz="1600" dirty="0" smtClean="0"/>
              <a:t> for </a:t>
            </a:r>
            <a:r>
              <a:rPr lang="en-US" sz="1600" b="1" u="sng" dirty="0" smtClean="0"/>
              <a:t>12 weeks</a:t>
            </a:r>
            <a:endParaRPr lang="en-IN" sz="1600" b="1" u="sng" dirty="0"/>
          </a:p>
        </p:txBody>
      </p:sp>
      <p:sp>
        <p:nvSpPr>
          <p:cNvPr id="16" name="TextBox 15"/>
          <p:cNvSpPr txBox="1"/>
          <p:nvPr/>
        </p:nvSpPr>
        <p:spPr>
          <a:xfrm>
            <a:off x="2987824" y="2643758"/>
            <a:ext cx="2592288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   50 : </a:t>
            </a:r>
            <a:r>
              <a:rPr lang="en-US" sz="1600" dirty="0" err="1" smtClean="0"/>
              <a:t>daclatasvir</a:t>
            </a:r>
            <a:r>
              <a:rPr lang="en-US" sz="1600" dirty="0" smtClean="0"/>
              <a:t> + </a:t>
            </a:r>
            <a:r>
              <a:rPr lang="en-US" sz="1600" dirty="0" err="1" smtClean="0"/>
              <a:t>sofosbuvir</a:t>
            </a:r>
            <a:r>
              <a:rPr lang="en-US" sz="1600" dirty="0" smtClean="0"/>
              <a:t> for </a:t>
            </a:r>
            <a:r>
              <a:rPr lang="en-US" sz="1600" b="1" u="sng" dirty="0" smtClean="0"/>
              <a:t>8 weeks</a:t>
            </a:r>
            <a:endParaRPr lang="en-IN" sz="1600" b="1" u="sng" dirty="0"/>
          </a:p>
        </p:txBody>
      </p:sp>
      <p:sp>
        <p:nvSpPr>
          <p:cNvPr id="17" name="TextBox 16"/>
          <p:cNvSpPr txBox="1"/>
          <p:nvPr/>
        </p:nvSpPr>
        <p:spPr>
          <a:xfrm>
            <a:off x="5940152" y="1275606"/>
            <a:ext cx="2736304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   52 patients previously </a:t>
            </a:r>
            <a:r>
              <a:rPr lang="en-US" sz="1600" b="1" u="sng" dirty="0" smtClean="0"/>
              <a:t>treated for HCV</a:t>
            </a:r>
            <a:endParaRPr lang="en-IN" sz="1600" b="1" u="sng" dirty="0"/>
          </a:p>
        </p:txBody>
      </p:sp>
      <p:sp>
        <p:nvSpPr>
          <p:cNvPr id="18" name="TextBox 17"/>
          <p:cNvSpPr txBox="1"/>
          <p:nvPr/>
        </p:nvSpPr>
        <p:spPr>
          <a:xfrm>
            <a:off x="5940152" y="2643758"/>
            <a:ext cx="2808312" cy="584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   </a:t>
            </a:r>
            <a:r>
              <a:rPr lang="en-US" sz="1600" dirty="0" err="1" smtClean="0"/>
              <a:t>Daclatasvir</a:t>
            </a:r>
            <a:r>
              <a:rPr lang="en-US" sz="1600" dirty="0" smtClean="0"/>
              <a:t> + </a:t>
            </a:r>
            <a:r>
              <a:rPr lang="en-US" sz="1600" dirty="0" err="1" smtClean="0"/>
              <a:t>Sofosbuvir</a:t>
            </a:r>
            <a:r>
              <a:rPr lang="en-US" sz="1600" dirty="0" smtClean="0"/>
              <a:t> </a:t>
            </a:r>
            <a:r>
              <a:rPr lang="en-US" sz="1600" b="1" u="sng" dirty="0" smtClean="0"/>
              <a:t>12 weeks</a:t>
            </a:r>
            <a:endParaRPr lang="en-IN" sz="1600" b="1" u="sng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7308304" y="1860381"/>
            <a:ext cx="0" cy="639361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115616" y="3219822"/>
            <a:ext cx="0" cy="43204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11560" y="3651870"/>
            <a:ext cx="93610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97 %</a:t>
            </a:r>
            <a:endParaRPr lang="en-IN" b="1" dirty="0">
              <a:solidFill>
                <a:srgbClr val="FF0000"/>
              </a:solidFill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1115616" y="4002618"/>
            <a:ext cx="0" cy="43204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611560" y="4434666"/>
            <a:ext cx="93610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92 %</a:t>
            </a:r>
            <a:endParaRPr lang="en-IN" b="1" dirty="0">
              <a:solidFill>
                <a:srgbClr val="FF0000"/>
              </a:solidFill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4211960" y="3219822"/>
            <a:ext cx="0" cy="43204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3707904" y="3651870"/>
            <a:ext cx="93610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76 %</a:t>
            </a:r>
            <a:endParaRPr lang="en-IN" b="1" dirty="0">
              <a:solidFill>
                <a:srgbClr val="FF0000"/>
              </a:solidFill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4211960" y="4002618"/>
            <a:ext cx="0" cy="43204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3707904" y="4434666"/>
            <a:ext cx="93610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72 %</a:t>
            </a:r>
            <a:endParaRPr lang="en-IN" b="1" dirty="0">
              <a:solidFill>
                <a:srgbClr val="FF0000"/>
              </a:solidFill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7308304" y="3219822"/>
            <a:ext cx="0" cy="43204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6660232" y="3651870"/>
            <a:ext cx="122413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98.1 %</a:t>
            </a:r>
            <a:endParaRPr lang="en-IN" b="1" dirty="0">
              <a:solidFill>
                <a:srgbClr val="FF0000"/>
              </a:solidFill>
            </a:endParaRPr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7308304" y="4002618"/>
            <a:ext cx="0" cy="43204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804248" y="4434666"/>
            <a:ext cx="93610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92 %</a:t>
            </a:r>
            <a:endParaRPr lang="en-IN" b="1" dirty="0">
              <a:solidFill>
                <a:srgbClr val="FF0000"/>
              </a:solidFill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>
            <a:off x="1619672" y="3867894"/>
            <a:ext cx="2016224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4788024" y="3867894"/>
            <a:ext cx="1800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4788024" y="4659982"/>
            <a:ext cx="194421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1619672" y="4659982"/>
            <a:ext cx="2016224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2123728" y="3579862"/>
            <a:ext cx="1080120" cy="27699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B050"/>
                </a:solidFill>
              </a:rPr>
              <a:t>   12 weeks</a:t>
            </a:r>
            <a:endParaRPr lang="en-IN" sz="1200" b="1" dirty="0">
              <a:solidFill>
                <a:srgbClr val="00B05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123728" y="4382983"/>
            <a:ext cx="1080120" cy="27699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B050"/>
                </a:solidFill>
              </a:rPr>
              <a:t>   24 weeks</a:t>
            </a:r>
            <a:endParaRPr lang="en-IN" sz="1200" b="1" dirty="0">
              <a:solidFill>
                <a:srgbClr val="00B05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076056" y="3579862"/>
            <a:ext cx="1080120" cy="27699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B050"/>
                </a:solidFill>
              </a:rPr>
              <a:t>   12 weeks</a:t>
            </a:r>
            <a:endParaRPr lang="en-IN" sz="1200" b="1" dirty="0">
              <a:solidFill>
                <a:srgbClr val="00B05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148064" y="4371950"/>
            <a:ext cx="1080120" cy="27699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B050"/>
                </a:solidFill>
              </a:rPr>
              <a:t>   24 weeks</a:t>
            </a:r>
            <a:endParaRPr lang="en-IN" sz="1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14" dur="2000" fill="hold"/>
                                        <p:tgtEl>
                                          <p:spTgt spid="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16" dur="2000" fill="hold"/>
                                        <p:tgtEl>
                                          <p:spTgt spid="6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20" dur="2000" fill="hold"/>
                                        <p:tgtEl>
                                          <p:spTgt spid="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2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10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2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4" grpId="1" animBg="1"/>
      <p:bldP spid="64" grpId="2" animBg="1"/>
      <p:bldP spid="64" grpId="3" animBg="1"/>
      <p:bldP spid="67" grpId="0" animBg="1"/>
      <p:bldP spid="67" grpId="1" animBg="1"/>
      <p:bldP spid="67" grpId="2" animBg="1"/>
      <p:bldP spid="67" grpId="3" animBg="1"/>
      <p:bldP spid="69" grpId="0" animBg="1"/>
      <p:bldP spid="69" grpId="1" animBg="1"/>
      <p:bldP spid="69" grpId="2" animBg="1"/>
      <p:bldP spid="69" grpId="3" animBg="1"/>
      <p:bldP spid="71" grpId="0" animBg="1"/>
      <p:bldP spid="71" grpId="1" animBg="1"/>
      <p:bldP spid="71" grpId="2" animBg="1"/>
      <p:bldP spid="71" grpId="3" animBg="1"/>
      <p:bldP spid="73" grpId="0" animBg="1"/>
      <p:bldP spid="73" grpId="1" animBg="1"/>
      <p:bldP spid="75" grpId="0" animBg="1"/>
      <p:bldP spid="7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20538"/>
            <a:ext cx="2339752" cy="86409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0" y="843558"/>
            <a:ext cx="233975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0" y="1707654"/>
            <a:ext cx="233975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0" y="2571750"/>
            <a:ext cx="2339752" cy="86409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0" y="3435846"/>
            <a:ext cx="233975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0" y="4299942"/>
            <a:ext cx="233975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179512" y="227424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I.  Introduction</a:t>
            </a:r>
            <a:endParaRPr lang="en-IN" sz="2400" b="1" u="sng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1131590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II. Aims, Objectives</a:t>
            </a:r>
            <a:endParaRPr lang="en-IN" sz="16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1995686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III. Methodology</a:t>
            </a:r>
            <a:endParaRPr lang="en-IN" sz="16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2859782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IV. Results</a:t>
            </a:r>
            <a:endParaRPr lang="en-IN" sz="16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3683808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V. Discussion</a:t>
            </a:r>
            <a:endParaRPr lang="en-IN" sz="16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4547904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VI. Conclusions</a:t>
            </a:r>
            <a:endParaRPr lang="en-IN" sz="16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3"/>
          </p:nvPr>
        </p:nvSpPr>
        <p:spPr>
          <a:xfrm>
            <a:off x="2627784" y="267494"/>
            <a:ext cx="5832648" cy="46085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ICMR – INDIAB 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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62.4 million diabetics</a:t>
            </a:r>
          </a:p>
          <a:p>
            <a:pPr>
              <a:buFont typeface="Wingdings" pitchFamily="2" charset="2"/>
              <a:buChar char="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77.2 million prediabetics</a:t>
            </a:r>
          </a:p>
          <a:p>
            <a:pPr>
              <a:buFont typeface="Wingdings" pitchFamily="2" charset="2"/>
              <a:buChar char="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IDF : “world capital” of diabetes</a:t>
            </a:r>
          </a:p>
          <a:p>
            <a:pPr>
              <a:lnSpc>
                <a:spcPct val="150000"/>
              </a:lnSpc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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3</a:t>
            </a:fld>
            <a:endParaRPr lang="en-US"/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2483768" y="2211710"/>
          <a:ext cx="6192688" cy="2527160"/>
        </p:xfrm>
        <a:graphic>
          <a:graphicData uri="http://schemas.openxmlformats.org/drawingml/2006/table">
            <a:tbl>
              <a:tblPr/>
              <a:tblGrid>
                <a:gridCol w="1916784"/>
                <a:gridCol w="4275904"/>
              </a:tblGrid>
              <a:tr h="432048">
                <a:tc gridSpan="2">
                  <a:txBody>
                    <a:bodyPr/>
                    <a:lstStyle/>
                    <a:p>
                      <a:pPr algn="ctr">
                        <a:lnSpc>
                          <a:spcPct val="18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latin typeface="Aparajita" pitchFamily="34" charset="0"/>
                          <a:ea typeface="Times New Roman"/>
                          <a:cs typeface="Aparajita" pitchFamily="34" charset="0"/>
                        </a:rPr>
                        <a:t>Table -1 :  IDF  ESTIMATES  FOR  2015  </a:t>
                      </a:r>
                      <a:endParaRPr lang="en-IN" sz="1200" dirty="0">
                        <a:latin typeface="Aparajita" pitchFamily="34" charset="0"/>
                        <a:ea typeface="Times New Roman"/>
                        <a:cs typeface="Aparajit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58775">
                <a:tc>
                  <a:txBody>
                    <a:bodyPr/>
                    <a:lstStyle/>
                    <a:p>
                      <a:pPr>
                        <a:lnSpc>
                          <a:spcPct val="18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Calibri"/>
                        </a:rPr>
                        <a:t>1.  Diabetes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8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Calibri"/>
                        </a:rPr>
                        <a:t>1  in  11  adults  has  diabetes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>
                        <a:lnSpc>
                          <a:spcPct val="18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Calibri"/>
                        </a:rPr>
                        <a:t>2.  Undiagnosed  </a:t>
                      </a: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Calibri"/>
                        </a:rPr>
                        <a:t>DM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8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Calibri"/>
                        </a:rPr>
                        <a:t> 1  in  2  adults with  diabetes  is  undiagnosed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08">
                <a:tc gridSpan="2">
                  <a:txBody>
                    <a:bodyPr/>
                    <a:lstStyle/>
                    <a:p>
                      <a:pPr>
                        <a:lnSpc>
                          <a:spcPct val="18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47980">
                <a:tc>
                  <a:txBody>
                    <a:bodyPr/>
                    <a:lstStyle/>
                    <a:p>
                      <a:pPr>
                        <a:lnSpc>
                          <a:spcPct val="18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5.  Incidence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8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Every  5  seconds  a  person  develops  diabetes</a:t>
                      </a:r>
                      <a:endParaRPr lang="en-IN" sz="11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8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6.  Mortality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8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Every  10  seconds  a  person  dies  of  diabetes</a:t>
                      </a:r>
                      <a:endParaRPr lang="en-IN" sz="11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347980">
                <a:tc>
                  <a:txBody>
                    <a:bodyPr/>
                    <a:lstStyle/>
                    <a:p>
                      <a:pPr>
                        <a:lnSpc>
                          <a:spcPct val="18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7.  Complications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8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Every  30  seconds  a  person  loses a  limb due  to  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DM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20538"/>
            <a:ext cx="2339752" cy="86409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0" y="843558"/>
            <a:ext cx="233975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0" y="1707654"/>
            <a:ext cx="233975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0" y="2571750"/>
            <a:ext cx="2339752" cy="86409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0" y="3435846"/>
            <a:ext cx="233975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0" y="4299942"/>
            <a:ext cx="233975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179512" y="227424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I.  Introduction</a:t>
            </a:r>
            <a:endParaRPr lang="en-IN" sz="2400" b="1" u="sng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1131590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II. Aims, Objectives</a:t>
            </a:r>
            <a:endParaRPr lang="en-IN" sz="16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1995686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III. Methodology</a:t>
            </a:r>
            <a:endParaRPr lang="en-IN" sz="16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2859782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IV. Results</a:t>
            </a:r>
            <a:endParaRPr lang="en-IN" sz="16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3683808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V. Discussion</a:t>
            </a:r>
            <a:endParaRPr lang="en-IN" sz="16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4547904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VI. Conclusions</a:t>
            </a:r>
            <a:endParaRPr lang="en-IN" sz="16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4</a:t>
            </a:fld>
            <a:endParaRPr lang="en-US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-20538"/>
            <a:ext cx="5528558" cy="516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20538"/>
            <a:ext cx="2339752" cy="86409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0" y="843558"/>
            <a:ext cx="233975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0" y="1707654"/>
            <a:ext cx="233975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0" y="2571750"/>
            <a:ext cx="2339752" cy="86409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0" y="3435846"/>
            <a:ext cx="233975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0" y="4299942"/>
            <a:ext cx="233975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179512" y="227424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I.  Introduction</a:t>
            </a:r>
            <a:endParaRPr lang="en-IN" sz="2400" b="1" u="sng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1131590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II. Aims, Objectives</a:t>
            </a:r>
            <a:endParaRPr lang="en-IN" sz="16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1995686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III. Methodology</a:t>
            </a:r>
            <a:endParaRPr lang="en-IN" sz="16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2859782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IV. Results</a:t>
            </a:r>
            <a:endParaRPr lang="en-IN" sz="16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3683808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V. Discussion</a:t>
            </a:r>
            <a:endParaRPr lang="en-IN" sz="16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4547904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VI. Conclusions</a:t>
            </a:r>
            <a:endParaRPr lang="en-IN" sz="16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3"/>
          </p:nvPr>
        </p:nvSpPr>
        <p:spPr>
          <a:xfrm>
            <a:off x="2627784" y="267494"/>
            <a:ext cx="5832648" cy="46085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Vitamin- D 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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Pleiotropic hormone</a:t>
            </a:r>
          </a:p>
          <a:p>
            <a:pPr>
              <a:lnSpc>
                <a:spcPct val="150000"/>
              </a:lnSpc>
              <a:buFont typeface="Wingdings" pitchFamily="2" charset="2"/>
              <a:buChar char="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Regulates 3% of genome</a:t>
            </a:r>
          </a:p>
          <a:p>
            <a:pPr>
              <a:lnSpc>
                <a:spcPct val="150000"/>
              </a:lnSpc>
              <a:buFont typeface="Wingdings" pitchFamily="2" charset="2"/>
              <a:buChar char="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CVS diseases, cancers, metabolic syndrome</a:t>
            </a:r>
          </a:p>
          <a:p>
            <a:pPr>
              <a:lnSpc>
                <a:spcPct val="150000"/>
              </a:lnSpc>
              <a:buFont typeface="Wingdings" pitchFamily="2" charset="2"/>
              <a:buChar char="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sz="2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Vitamin-D and Insulin resistance :</a:t>
            </a:r>
          </a:p>
          <a:p>
            <a:pPr>
              <a:lnSpc>
                <a:spcPct val="150000"/>
              </a:lnSpc>
              <a:buFont typeface="Wingdings" pitchFamily="2" charset="2"/>
              <a:buChar char="¶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Emerging concept</a:t>
            </a:r>
          </a:p>
          <a:p>
            <a:pPr>
              <a:lnSpc>
                <a:spcPct val="150000"/>
              </a:lnSpc>
              <a:buFont typeface="Wingdings" pitchFamily="2" charset="2"/>
              <a:buChar char="¶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Existing studies have shown contrasting results</a:t>
            </a:r>
          </a:p>
          <a:p>
            <a:pPr>
              <a:lnSpc>
                <a:spcPct val="150000"/>
              </a:lnSpc>
              <a:buFont typeface="Wingdings" pitchFamily="2" charset="2"/>
              <a:buChar char="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20538"/>
            <a:ext cx="2339752" cy="86409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0" y="843558"/>
            <a:ext cx="233975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0" y="1707654"/>
            <a:ext cx="233975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0" y="2571750"/>
            <a:ext cx="2339752" cy="86409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0" y="3435846"/>
            <a:ext cx="233975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0" y="4299942"/>
            <a:ext cx="233975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179512" y="227424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I.  Introduction</a:t>
            </a:r>
            <a:endParaRPr lang="en-IN" sz="2400" b="1" u="sng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1131590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II. Aims, Objectives</a:t>
            </a:r>
            <a:endParaRPr lang="en-IN" sz="16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1995686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III. Methodology</a:t>
            </a:r>
            <a:endParaRPr lang="en-IN" sz="16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2859782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IV. Results</a:t>
            </a:r>
            <a:endParaRPr lang="en-IN" sz="16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3683808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V. Discussion</a:t>
            </a:r>
            <a:endParaRPr lang="en-IN" sz="16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4547904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VI. Conclusions</a:t>
            </a:r>
            <a:endParaRPr lang="en-IN" sz="16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3"/>
          </p:nvPr>
        </p:nvSpPr>
        <p:spPr>
          <a:xfrm>
            <a:off x="2627784" y="267494"/>
            <a:ext cx="5832648" cy="46085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IGF-1/ Somatomedins 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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Insulin homologue – 50%</a:t>
            </a:r>
          </a:p>
          <a:p>
            <a:pPr>
              <a:lnSpc>
                <a:spcPct val="150000"/>
              </a:lnSpc>
              <a:buFont typeface="Wingdings" pitchFamily="2" charset="2"/>
              <a:buChar char="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Glucose lowering + insulin sensitizing effect</a:t>
            </a:r>
          </a:p>
          <a:p>
            <a:pPr>
              <a:lnSpc>
                <a:spcPct val="150000"/>
              </a:lnSpc>
              <a:buFont typeface="Wingdings" pitchFamily="2" charset="2"/>
              <a:buChar char="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sz="2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IGF-1 and Insulin resistance :</a:t>
            </a:r>
          </a:p>
          <a:p>
            <a:pPr>
              <a:lnSpc>
                <a:spcPct val="150000"/>
              </a:lnSpc>
              <a:buFont typeface="Wingdings" pitchFamily="2" charset="2"/>
              <a:buChar char="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Dys-regulation of IGF system --- IR</a:t>
            </a:r>
          </a:p>
          <a:p>
            <a:pPr>
              <a:lnSpc>
                <a:spcPct val="150000"/>
              </a:lnSpc>
              <a:buFont typeface="Wingdings" pitchFamily="2" charset="2"/>
              <a:buChar char="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Causes dysglycemia related complications</a:t>
            </a:r>
          </a:p>
          <a:p>
            <a:pPr>
              <a:lnSpc>
                <a:spcPct val="150000"/>
              </a:lnSpc>
              <a:buFont typeface="Wingdings" pitchFamily="2" charset="2"/>
              <a:buChar char="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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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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20538"/>
            <a:ext cx="2339752" cy="86409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0" y="843558"/>
            <a:ext cx="2339752" cy="86409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0" y="1707654"/>
            <a:ext cx="233975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0" y="2571750"/>
            <a:ext cx="2339752" cy="86409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0" y="3435846"/>
            <a:ext cx="233975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0" y="4299942"/>
            <a:ext cx="233975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179512" y="227424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I.  Introduction</a:t>
            </a:r>
            <a:endParaRPr lang="en-IN" sz="16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504" y="1131590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II. Aims, Objectives</a:t>
            </a:r>
            <a:endParaRPr lang="en-IN" sz="2000" b="1" u="sng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1995686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III. Methodology</a:t>
            </a:r>
            <a:endParaRPr lang="en-IN" sz="16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2859782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IV. Results</a:t>
            </a:r>
            <a:endParaRPr lang="en-IN" sz="16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3683808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V. Discussion</a:t>
            </a:r>
            <a:endParaRPr lang="en-IN" sz="16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4547904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VI. Conclusions</a:t>
            </a:r>
            <a:endParaRPr lang="en-IN" sz="16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8" name="Content Placeholder 20"/>
          <p:cNvSpPr>
            <a:spLocks noGrp="1"/>
          </p:cNvSpPr>
          <p:nvPr>
            <p:ph sz="quarter" idx="13"/>
          </p:nvPr>
        </p:nvSpPr>
        <p:spPr>
          <a:xfrm>
            <a:off x="2627784" y="267494"/>
            <a:ext cx="6135216" cy="4608512"/>
          </a:xfrm>
        </p:spPr>
        <p:txBody>
          <a:bodyPr>
            <a:normAutofit/>
          </a:bodyPr>
          <a:lstStyle/>
          <a:p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Aim: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To study the correlation of vitamin-D, IGF-1 levels with Insulin Resistance (IR)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Objectives:</a:t>
            </a:r>
          </a:p>
          <a:p>
            <a:pPr>
              <a:buFont typeface="Wingdings" pitchFamily="2" charset="2"/>
              <a:buChar char="ü"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To measure the vitamin-D and IGF-1 levels in the healthy controls, prediabetics and newly diagnosed diabetics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To calculate Insulin resistance using the HOMA2-IR score</a:t>
            </a:r>
          </a:p>
          <a:p>
            <a:pPr>
              <a:buFont typeface="Wingdings" pitchFamily="2" charset="2"/>
              <a:buChar char="ü"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To correlate vitamin-D and IGF-1 levels with IR</a:t>
            </a:r>
          </a:p>
          <a:p>
            <a:pPr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20538"/>
            <a:ext cx="2339752" cy="86409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0" y="843558"/>
            <a:ext cx="233975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0" y="1707654"/>
            <a:ext cx="2339752" cy="86409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0" y="2571750"/>
            <a:ext cx="2339752" cy="86409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0" y="3435846"/>
            <a:ext cx="233975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0" y="4299942"/>
            <a:ext cx="233975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179512" y="227424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I.  Introduction</a:t>
            </a:r>
            <a:endParaRPr lang="en-IN" sz="16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1131590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II. Aims, Objectives</a:t>
            </a:r>
            <a:endParaRPr lang="en-IN" sz="16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995686"/>
            <a:ext cx="2483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III.  Methodology</a:t>
            </a:r>
            <a:endParaRPr lang="en-IN" sz="2400" b="1" u="sng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2859782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IV. Results</a:t>
            </a:r>
            <a:endParaRPr lang="en-IN" sz="16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3683808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V. Discussion</a:t>
            </a:r>
            <a:endParaRPr lang="en-IN" sz="16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4547904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VI. Conclusions</a:t>
            </a:r>
            <a:endParaRPr lang="en-IN" sz="16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8" name="Content Placeholder 20"/>
          <p:cNvSpPr>
            <a:spLocks noGrp="1"/>
          </p:cNvSpPr>
          <p:nvPr>
            <p:ph sz="quarter" idx="13"/>
          </p:nvPr>
        </p:nvSpPr>
        <p:spPr>
          <a:xfrm>
            <a:off x="2627784" y="267494"/>
            <a:ext cx="6135216" cy="46085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Methodology</a:t>
            </a:r>
          </a:p>
          <a:p>
            <a:pPr>
              <a:buNone/>
            </a:pPr>
            <a:endParaRPr lang="en-US" sz="2000" b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  <a:buFont typeface="Wingdings" pitchFamily="2" charset="2"/>
              <a:buChar char="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Cross sectional – observation study</a:t>
            </a:r>
          </a:p>
          <a:p>
            <a:pPr>
              <a:lnSpc>
                <a:spcPct val="130000"/>
              </a:lnSpc>
              <a:buFont typeface="Wingdings" pitchFamily="2" charset="2"/>
              <a:buChar char="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Nov 2014 – 29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Feb 2016</a:t>
            </a:r>
          </a:p>
          <a:p>
            <a:pPr>
              <a:lnSpc>
                <a:spcPct val="130000"/>
              </a:lnSpc>
              <a:buFont typeface="Wingdings" pitchFamily="2" charset="2"/>
              <a:buChar char="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Dept. of Medicine, RML hospital </a:t>
            </a:r>
          </a:p>
          <a:p>
            <a:pPr>
              <a:lnSpc>
                <a:spcPct val="130000"/>
              </a:lnSpc>
              <a:buFont typeface="Wingdings" pitchFamily="2" charset="2"/>
              <a:buChar char="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  <a:buFont typeface="Wingdings" pitchFamily="2" charset="2"/>
              <a:buChar char="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enrolled a total of </a:t>
            </a:r>
            <a:r>
              <a:rPr lang="en-US" sz="2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 participants</a:t>
            </a:r>
          </a:p>
          <a:p>
            <a:pPr>
              <a:lnSpc>
                <a:spcPct val="130000"/>
              </a:lnSpc>
              <a:buFont typeface="Wingdings" pitchFamily="2" charset="2"/>
              <a:buChar char="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  <a:buNone/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Healthy controls	Prediabetics	Diabetics  (0-12 months)</a:t>
            </a:r>
          </a:p>
          <a:p>
            <a:pPr>
              <a:buNone/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       30		      30		          30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8</a:t>
            </a:fld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3779912" y="3507854"/>
            <a:ext cx="1152128" cy="36004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932040" y="3507854"/>
            <a:ext cx="0" cy="36004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932040" y="3507854"/>
            <a:ext cx="1440160" cy="36004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20538"/>
            <a:ext cx="2339752" cy="86409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0" y="843558"/>
            <a:ext cx="233975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0" y="1707654"/>
            <a:ext cx="2339752" cy="86409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0" y="2571750"/>
            <a:ext cx="2339752" cy="86409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0" y="3435846"/>
            <a:ext cx="233975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0" y="4299942"/>
            <a:ext cx="233975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179512" y="227424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I.  Introduction</a:t>
            </a:r>
            <a:endParaRPr lang="en-IN" sz="16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1131590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II. Aims, Objectives</a:t>
            </a:r>
            <a:endParaRPr lang="en-IN" sz="16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995686"/>
            <a:ext cx="2483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III.  Methodology</a:t>
            </a:r>
            <a:endParaRPr lang="en-IN" sz="2400" b="1" u="sng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2859782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IV. Results</a:t>
            </a:r>
            <a:endParaRPr lang="en-IN" sz="16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3683808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V. Discussion</a:t>
            </a:r>
            <a:endParaRPr lang="en-IN" sz="16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4547904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VI. Conclusions</a:t>
            </a:r>
            <a:endParaRPr lang="en-IN" sz="16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8" name="Content Placeholder 20"/>
          <p:cNvSpPr>
            <a:spLocks noGrp="1"/>
          </p:cNvSpPr>
          <p:nvPr>
            <p:ph sz="quarter" idx="13"/>
          </p:nvPr>
        </p:nvSpPr>
        <p:spPr>
          <a:xfrm>
            <a:off x="2627784" y="267494"/>
            <a:ext cx="6135216" cy="46085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Inclusion criteria</a:t>
            </a:r>
          </a:p>
          <a:p>
            <a:pPr>
              <a:lnSpc>
                <a:spcPct val="150000"/>
              </a:lnSpc>
              <a:buSzPct val="76000"/>
              <a:buFont typeface="Wingdings" pitchFamily="2" charset="2"/>
              <a:buChar char="F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Prediabetics/ diabetics as per *ADA criteria</a:t>
            </a:r>
          </a:p>
          <a:p>
            <a:pPr>
              <a:buFont typeface="Wingdings" pitchFamily="2" charset="2"/>
              <a:buChar char="F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F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Exclusion criteria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 2" pitchFamily="18" charset="2"/>
              <a:buChar char="Ò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h/o OCP intake</a:t>
            </a:r>
          </a:p>
          <a:p>
            <a:pPr>
              <a:lnSpc>
                <a:spcPct val="110000"/>
              </a:lnSpc>
              <a:buClr>
                <a:srgbClr val="C00000"/>
              </a:buClr>
              <a:buFont typeface="Wingdings 2" pitchFamily="18" charset="2"/>
              <a:buChar char="Ò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Steroids / AED intake</a:t>
            </a:r>
          </a:p>
          <a:p>
            <a:pPr>
              <a:lnSpc>
                <a:spcPct val="110000"/>
              </a:lnSpc>
              <a:buClr>
                <a:srgbClr val="C00000"/>
              </a:buClr>
              <a:buFont typeface="Wingdings 2" pitchFamily="18" charset="2"/>
              <a:buChar char="Ò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Vitamin-D or calcium supplements</a:t>
            </a:r>
          </a:p>
          <a:p>
            <a:pPr>
              <a:lnSpc>
                <a:spcPct val="110000"/>
              </a:lnSpc>
              <a:buClr>
                <a:srgbClr val="C00000"/>
              </a:buClr>
              <a:buFont typeface="Wingdings 2" pitchFamily="18" charset="2"/>
              <a:buChar char="Ò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Hyper-parathyroidism</a:t>
            </a:r>
          </a:p>
          <a:p>
            <a:pPr>
              <a:lnSpc>
                <a:spcPct val="110000"/>
              </a:lnSpc>
              <a:buClr>
                <a:srgbClr val="C00000"/>
              </a:buClr>
              <a:buFont typeface="Wingdings 2" pitchFamily="18" charset="2"/>
              <a:buChar char="Ò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Abnormal LFT/ KFT</a:t>
            </a:r>
          </a:p>
          <a:p>
            <a:pPr>
              <a:lnSpc>
                <a:spcPct val="110000"/>
              </a:lnSpc>
              <a:buClr>
                <a:srgbClr val="C00000"/>
              </a:buClr>
              <a:buFont typeface="Wingdings 2" pitchFamily="18" charset="2"/>
              <a:buChar char="Ò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Any malignancy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070C0"/>
      </a:accent1>
      <a:accent2>
        <a:srgbClr val="0070C0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1477</Words>
  <Application>Microsoft Office PowerPoint</Application>
  <PresentationFormat>On-screen Show (16:9)</PresentationFormat>
  <Paragraphs>541</Paragraphs>
  <Slides>29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Oriel</vt:lpstr>
      <vt:lpstr>CORRELATION  OF  VITAMIN-D,  IGF-1  AND  INSULIN RESISTANCE  IN  PRE-DIABETES  AND  NEWLY -DIAGNOSED  TYPE 2  DIABETES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2015-08-19T14:36:21Z</dcterms:created>
  <dcterms:modified xsi:type="dcterms:W3CDTF">2016-10-14T17:40:25Z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