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71" r:id="rId10"/>
    <p:sldId id="272" r:id="rId11"/>
    <p:sldId id="273" r:id="rId12"/>
    <p:sldId id="274" r:id="rId13"/>
    <p:sldId id="285" r:id="rId14"/>
    <p:sldId id="275" r:id="rId15"/>
    <p:sldId id="306" r:id="rId16"/>
    <p:sldId id="307" r:id="rId17"/>
    <p:sldId id="308" r:id="rId18"/>
    <p:sldId id="309" r:id="rId19"/>
    <p:sldId id="310" r:id="rId20"/>
    <p:sldId id="305" r:id="rId21"/>
    <p:sldId id="283" r:id="rId22"/>
    <p:sldId id="278" r:id="rId23"/>
    <p:sldId id="281" r:id="rId24"/>
    <p:sldId id="286" r:id="rId25"/>
    <p:sldId id="282" r:id="rId26"/>
    <p:sldId id="287" r:id="rId27"/>
    <p:sldId id="30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41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FC80E-37D0-43B8-8417-6D126377FD0B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10496-0D28-44D1-97F1-2D9B8E880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10496-0D28-44D1-97F1-2D9B8E88010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DD8CE4-A305-4EFA-856F-9ED937594B97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7D51FF-BB59-4963-B2C4-B92FA16B5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 rare case of  disseminated atypical </a:t>
            </a:r>
            <a:r>
              <a:rPr lang="en-US" i="1" dirty="0" err="1" smtClean="0"/>
              <a:t>leishmaniasis</a:t>
            </a:r>
            <a:r>
              <a:rPr lang="en-US" i="1" dirty="0" smtClean="0"/>
              <a:t> with </a:t>
            </a:r>
            <a:r>
              <a:rPr lang="en-US" i="1" dirty="0" err="1" smtClean="0"/>
              <a:t>pneumocystis</a:t>
            </a:r>
            <a:r>
              <a:rPr lang="en-US" i="1" dirty="0" smtClean="0"/>
              <a:t> pneumonia in a HIV patient with 1</a:t>
            </a:r>
            <a:r>
              <a:rPr lang="en-US" i="1" baseline="30000" dirty="0" smtClean="0"/>
              <a:t>st</a:t>
            </a:r>
            <a:r>
              <a:rPr lang="en-US" i="1" dirty="0" smtClean="0"/>
              <a:t> line ART failure.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7406640" cy="3581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sz="2400" b="1" i="1" dirty="0" smtClean="0"/>
          </a:p>
          <a:p>
            <a:r>
              <a:rPr lang="en-US" sz="2800" b="1" i="1" dirty="0" smtClean="0"/>
              <a:t>PRESENTOR   - DR. ABHISHEK MITTAL</a:t>
            </a:r>
            <a:r>
              <a:rPr lang="en-US" sz="2400" b="1" dirty="0" smtClean="0"/>
              <a:t>    </a:t>
            </a:r>
          </a:p>
          <a:p>
            <a:r>
              <a:rPr lang="en-US" sz="2400" b="1" dirty="0" smtClean="0"/>
              <a:t>                           Resident, Department of Medicine</a:t>
            </a:r>
          </a:p>
          <a:p>
            <a:r>
              <a:rPr lang="en-US" sz="2400" b="1" dirty="0" smtClean="0"/>
              <a:t>                           Dr. RML Hospital.                         </a:t>
            </a:r>
            <a:endParaRPr lang="en-US" sz="2400" b="1" dirty="0"/>
          </a:p>
        </p:txBody>
      </p:sp>
      <p:sp>
        <p:nvSpPr>
          <p:cNvPr id="24580" name="AutoShape 4" descr="data:image/jpeg;base64,/9j/4AAQSkZJRgABAQAAAQABAAD/2wCEAAkGBxIQERUSEhAVFhUXFRUVGRUXFxcVFRUVFhcYGBYYFhUYHSggGBslGxYYITEhJikrLjAuFx8zODMsNyotLisBCgoKDg0OGxAQGy0lICUtLS0tLS0tLS0tLS0tLS0tLS0tLS0tLS0tLS0tLS0tLS0tLS0tLS0tLS0tLS0tLS0tLf/AABEIAOUA3AMBEQACEQEDEQH/xAAcAAABBQEBAQAAAAAAAAAAAAAAAQQFBgcCAwj/xABGEAACAQIDBQYCBwUFBwUBAAABAgMAEQQSIQUGMUFRBxMiYXGBMpEUQlKCobHBIzNicpJzorLR8BY0Q2PC4fE1RFOT0hX/xAAaAQEAAgMBAAAAAAAAAAAAAAAAAwQBAgUG/8QANREAAgIBAwMCBQIEBgMBAAAAAAECAxEEEiEFMUETUSIyYXGBkbEUodHwIzM0QlLBFeHxQ//aAAwDAQACEQMRAD8A28CgFtQBagC1AFqALUAWoAtQBagC1AFqALUAWoAtQBagC1AFqALUAWoAtQBagC1AFqALUAWoAtQBagOHFAdigFoAoAoAoAoAoAoAoBL0BzJIFF2YAdSbD5mhlJvsQ2M3uwUXxYpCeieM/wB29RuyK7ssw0V8+0f14ImbtIwY+ESt6Jb/ABEVo9REsx6Tf5wNj2nYflh5v7n/AOqx/ER9iRdGt/5I6TtNw3OGYf0H/qp/ERMPo9y8oe4btCwL8XdP5kb81vWyvgyKXS9QucfzJrA7ew0/7rERsegYZv6TrW6nF9mVJ6e2HzRZI3rchCgFoAoAoAoAoAoAoAoDzegOxQC0AUAUAUAUAlAF6AaS7QQM0akNIFzd2Cua3nc2HHnWNyN1XLG59vczveXfvFpI0KRrDlNr3EjkciD8I/Gqtl0k8I7mk6bTKKnJt/yKXjcfLObyyu5/iYkewOg9qruTfdnXrprrWIpIbVgk8HrDhpH+CN2/lVm/IVlJvwaO2Ee7Q8TYWKPDCzf/AFt+orb05exE9XQv96HWH3Vxbi4gcW43UqR0ADWvfy0rPpSI5a+iL+Y9f9l5lBZo3uqM/dsMrOFIDWI0AAIPXpW3pS8mn8dW2opr7nOw9k/SHyPki1VgzK1yDfQMTrxU+3LjWIR3P2Gp1HprcuS67PbFQlosNJFKo1Qli1wtgVY8EJJ0I+VtasR3LhHIsVU0pWJpk1h9vMhtikSLQaiQOb8D4ALgef8A5rfc18xVlp0/8rL/AATUOJV75SDbQ25HjYjkakK0k49z2oYCgCgCgCgCgCgPN6A7FALQBQBQBQBQDbaGOjgQySuFQcSfyHU+VYbS5ZvXXKyW2KyzMd5N/wCSa8eGzRJwz8JGHP8AlHprVSeozxE7+l6VGGJW8v28EFsXa8kWYLlLuRZ31YNooKMfra63NiBUcJtFvUaaEsZ8f3yP5N3sRjpyYIz3YCp3r+BSVUBm4aktfgDW7rlOWSGOrq09eJPnngs+y+zSJbHETM5+yngT5/EfwqWOnXkoW9Ym+K1gtGB3bwkH7vDRg/aKhm/qa5qVVxXY589VdP5pMlVW2gFq3K7eQoAtQCMgIsQCOHtQZ8jX/wDnRgWVAo/h8I4W4DThWNqN/UlnLZV8TuPl8UGKmTKSUQEAKTyDWNhfyNROp90zoR6jlbZwT+pDT7LxF17xJEmdlj7yR+9RjqxCRgnwi9xe/wBbTlWjg/yWI3V4eHx3wlh/qW2LDx99JKgkMxVQwByA5dBf6t7a68mqZJZyu5znKWxKXYmoCQAGNz14X9q3KzPW9DAtAFAFAFAFAeb0B2KAWgCgCgCgIjeLb8WCjzyG5PwIPic+Xl1PKtJzUVyWNNpp3y2x/Uxzb+3JsbJnlOgPhQfCg8vPz41RnY5s9TptLCiO2P6jmLCHHyLHh8OqOF8RS/dG3BmuLpfQXvy4XrbG98Iidi00W7JZXj3NB3a3Ehw4zTWmk04jwLbXwqePqenKrMKVHucXVdTst4hwi3KAKmOadUAUAUAUAUAUAUAUB5zQq4KsoYHiCLg+1MBNrsROK2OVEhhbKXDZrluJWy5TfwAHXT1rRx9ieFyyt/gy/aG3sbBiCrTSBkHdlb28IJtqRqbfX1PnVSVkoyPRV6XT21ZSWHz+SxbH3+ZSrYgJ3T+ECPV4SuhLre5U6H3PSpYXY7lG/peU1XnK/RmiQSq6hlYMpFwQbgg8CDVhHFaaeGelZMBQBQBQHm9AdigFoAoAoCL3g2zHg4TK5ueCpzdraKK1lJRWSfT6eV09kfz9DE9sbUlxUplla7HgOSryVRyArnzk5PLPW0UQphtih/uvu1LjpLL4Y1PjktoPJereXKtq6nP7EGr1sNOvd+EbFsfZMWEjEcKZRzPFmPVjzNXoxUVhHl7r53S3TY/rYiCgCgCgCgCgCgCgCgCgCgCgIPeXduHGpZxlkHwSD4l8j9pfKo51qaLWl1c9O8rt7GO7Z2TLhJTFKtjxDD4XX7SnmPyqjODi8M9Tp74Xx3QJ/cXes4Vu5la8BPE/8InmP4TzHv1qWq1p4fYo9Q0KtW+C+L9zXEYEAg3B1vyNXTzTWHyd0AUAUB5vQHYoBaAKA8sTiFjRndgFUEkngAOJrD45Mxi5Pau5iW8u3mx2I7xriNTZE42TmSLjxG2vt0qhZPdI9ZpNKqK8Lv5E3a2E+PmyL4UGsjccq8rdWNj+dK697M6vVLTwy+/hG07NwEeHjWKNQqqLAfqTzJ5mr6SSwjyllkrJOUn3HVZNAoAoAoAoAoAoBKAKACaAaYvakMIvJNGn8zAfhesOSXdkkabJdkyIG+2CMiRJMXZ2CjKrZbsbC7EWqP1Y5xksvp96i5OOEixVKUhaAiN49gx42IxuLHij/WRuo8uo51pOCmsMsabUSonuj+fqYrtXASYaVoZFsyn2a/BgeYPL/wA1QlFxeGetotjbFTj5L12a7y8MHK39kx6cTGfTl8ulWaLP9rOL1TR4/wAaK+/9TRhVk4gtAFAeb0B2KAWgCgM47T94LEYRLHg0nH7qaH0Y+1VdRPwjt9J0uc2y/BRMNE07xxoLucqDzPAelhx9L1XS3M7M5KqLk/Btu7mxUwcCxLqeLtzdzxJ/Tyq/CCijyWpvlfNyl+CVrcgCgEoBaAS9AF6AL0AGgKfvJv3FhXMUad7It82tkUjkTzPpUM7lHg6Wl6bO6O+TwiFwfaVIWUPBHlLAHKzAqCRrqLH/ALVHHUc4Zbs6Qkm4y7D7tSZljidXkA8aEI5VSzBSpccxZW+dbajKjkh6SlKcotIzDz59etUz0WMI6hkIcFNWBDADU3BuNB6VmKeexrNR2tM+hYJMyhuoB10OovrXSXY8TJYbR61kwJQFV393c+lw50H7aMEr1deaH8x5+tQ3Q3LjudDp+rdE9r7P+8mUbJxggmjlMYcIwbKSRe3DUcCOPtVOL2yyekvr9WtxTxk2vdjba42BZVFjcqy3vlccR+R96vwnuWTyep08qLNjJetyuFAeb0B2KAWgGm1ccuHheZ/hRSx8+g9SbCtZPCySVVuyagvJguMxRmd5ZCe8dix+zrx8/L2Fc9vLyeyrr9OKguyNB7LtiCxxbLrYol/XxsBy+z7HrVmiHGTh9W1Lb9Jfk0SrJxQoBCaAgdo74YKA2acE8LIC+vS66VG7YryW69DfYsqI/wBjbWixcfewsStyuoINxxFjW0ZKSyiG6idMts+54bz4iSPDlopUja6+NxcAX105m2gHWk3hcG2mjCViU1lfQx7G7xYua+fFSEeRyD5LaqDsm/J6mvR0w7RRceyjav7zDMf+al/PRx87H3NWKJ54Zyur6dLFkV9GXbeHGmDCzSjikbEettPxIqecsRbOVp6/UtjH3ZgjsSSWJJJuSdSTzJ865rfJ7RJLsT8e5mNeETLECpXNlzftCpF75fPpe9S+jLGSi+o0Kexv8+C67zg4nYyyW8SpFIQeIZSFcEcj8VWJrNZx9I/T1mPGWjKmHn71SPTPODYMFvTs+GFCJI0JRSUjW7AkC4IUaG9Xo2QSPKz0epsm+G/uWTZ2MSeJJUN1dQwvobHqKlTyslKyt1ycZd0OayaBQCGgMf7RtifRsT3qC0c12HRXFs4975vc1Suhtefc9P0vU+pXsfdfsddmu1+4xXdE+Cbw+QcXKH31HuKaeeJYMdVo9Sreu6/Y1+rp5kKA83oDsUAUBQe1faWWKPDg/G2dv5UtlHu2v3ar6iXGDsdHq3Tdj8GcYKB5JESP42ZVU9CTofbjVSKy8HesmoQbl4N82dg1giSJBZUUKPYca6MVhYPGWTc5OT8jqtjQSgM+303weHECGBwO7Klza+Zjc5T/AAgWv6+Wta21p4R2dDoFOG+a79igYoxszkAqcxyxi7CxPHOT+FtarPDZ2oJxST/Uv/ZJivDPCdCrJJY6HxAg6fdHzqzp34OL1iKcozX2J3tBxXdYGQgXJKoPLOctx52JqS54jkqdOhv1CX5Mcw8DOSFFyFZ9BfRASfyqilk9TOcYLLHmwtp/Rp45he6uCddCh0cWtxsTW0JbWQ6mj1a5R8f9mz7ew30nByohv3kRy+dxdf0q9Nbo4PLaefpXRk/DMIA63HXqOuh51zsHscprJeN39/mw9oZwZY1sBILBwNOI4OB1vewqxC/CxI4+p6WrPjr4fsX95IsZhX7pgySI4BHUg8RyN+INWcqUeDiqM6bVu4aZhSsQTca6gjz/AE1rn9meywmkzi9YMs2Ls0nLYBFIN0d11BGmYsLX46NV6h5geU6nFLUNryWupigFAFAQG+uyvpWEkUC7qO8TrmTW3uLj3qO2O6OC3obvSuUvHZmObNw0kjju7jL4y4BOQLY5rDieFhxJ0qlFNs9TdOKh8Xng3bZWOWeFJUYMrKDcAi/XQ6jXlXQi8o8dbB1zcWPKyaHm9AdigA0Bi3aBje+x8ttRGBGPui7f3iaoXvMj1XTa9mnX15HnZjgO8xneHhEhb7zeFfwzfKttPH4skfVrdtO33Zr1XTzIUAjG1AfPeNnMsjyG93dmv6m/vxrmyfJ7WqG2CivY0Xst2XGYWxDIDJnKBjrZRY+EctSataeK25OH1a6fqbE+MF6GHUNnCjNa2awvbja/SrGDjuTawVjtP/3A/wBpH+dQ3/IdDpX+oX2Zm+6t1xmHvcK7hTrbMj3Ug9RfkelVa/mO9reaJfTkY7VwRgmkhP1GK66cOBrWccPBNRZ6lan7mqdmu1e+wgjY+KE5PucUPyuPu1conmJ5zqlHp3bl2fIz3t3EE7NNhiFkOrIdEc8yD9Un5HyrWyjPKJdH1N1LZZ29/YzXHYOSBzHKhRxxU/mDwI8xVVxa7nfrthYt0XkuXZliZIpgjH9nOGyj+OPW4HK4v62FT0N5OT1aEZR3Luv+ysby4XuMXOnISsR/KxzD8DUNixJnR0lm+iL+hY+znaOFhE30gxqQVZWcAtqCCqm1+QNhUtEopclDqlN03H08/gvGy97MLiZhDCzEkMQcjKpC8bFgL1YjZF8I5F2iurhvmuCfqQqBQBQCGgMaxobBY+VEUEqzsgKgg95ZlubggKDpbW486ov4JM9PXtv08XJ+2fwXfs2xmfDGIgAxseFwCHJIYA8Be/y4VYpeY4OT1OvbbuT7luFTHOOHoDsUAjmwJ6C9Alk+fMZJ3kjve5d3f+pif1rmvlntqltgl7JGl9k+FAgllH15Atz/AAILj0zMatadcZPP9Xszao+yL1Vg5IUAjC9Aj55xkJjkdD9V3X5MR+lcyS5Z7ap7q017I0zsnxQOHlivqkma38LgW/FTVvTPMcHA6zDFql7r9i9VYOOVHtQ/3A/2sf51BqPkOn0n/UL7My3ZGIEeIilY6JIjnrZWBNvO1VIvEkz0V8HKqUV5JDfDacOLxJmhVlDKA2YAXZRa4AJ5WGvStrZKTyiHQ02U17J4H3Z/tFcPiVu9hIe6ZToCDbumXqc1wfI1tTLDIOp0uyvhduf6lr27vbJgMY8bx95EyrItjZ0v4SAeBF1PHrxqeduyXJzdPoY6ilSi8S7fQpe928P06VJBH3aopAvqzXNyTy4i1vWq9tm9nW0Wkeng1nI87PUMmOjtqEVyTYDwgEC/qWAranmX2Iup4hS/qOe0mBo8ZnU2Ekak8ALg5T6/Ct9OVZvXxEfSpKVOH4ZTSwA05H7pFjqed6rtnWSeSX3MkZMbA6qxGcKcoJGVvAxuOQvf2qSrO4qa/a6JRb5wbiK6B5IKAL0AUBm/aRiHgxMbRol5EIzZfGSCVy5gQbWcaVVvbT4O50uMZ1tSfb9DjsxxEgmKOGCtFZPAFS0bDg3NvEflxpQ3nkz1WENicX5NMq0cI83oDsUAz21Lkw8zdIpD8lNay4RLQs2RX1R8/obD2rmntcG0dnan6BESSb5jr0zEAelhV+n5EeT6k86iRZalKIUAhoDG+0XZZgxjOB4Jh3gPLNwcfPX71Ub44keo6Xcp07fKGm5+1ZMJiBIiFkYZXUc1J4jzHL3rFUnF8G+uqhdXhvk0nH72osf7ONjIQcqsrLr/ABXHI9L1bdiwcGvRTlL4sYGG9UpxGy0Z1zMwjNlPGQqeAtwBubeVa2PMCXRp16rEey/YywIb5cup0A1vc8LVSPTbo4ymTbbnY1YnlaHKqKWN2GawFzZRfWpPRljJUXUdPvUU+f5ECD0Pnf8AWoslxrgvW8GEl2ph8LioI+8cI0coBFwwI6nrmPvVqcXNJo42lthpLJ1TeFnKIfA7l46U2MDIOF3IUD2Otrm/DrUUapPhlqzqWnhynk0vdHdxcDFlzBnY3Z7W9l52q3XBQWDgazVvUTz2Xg9Nvbtw40oZs3guAFOW4axsTx4gVmdcZdzXT6uyhNQ8iYPdPBRWy4ZLjmwzn5teirivBmetvn3kxpj98sDhiY85JUkFI0OhHEchWrshEkr0GouW5L9WJu7vrDjJu6VGQ2JXPlu1uIsCbG2vHrSFqk8GdT0+yiG5vJFdoW8+IwsscUDBbx52JUMdWIFr8OBrS61xeEWem6Ou6LlNZ5IDdDauJxOOhEmIdxdiykmwVRmvYWHEAe9RVzk5FzW6emmiW2ODW6unmyn9okiIkbGEu5LKjLxQgB2Omtsqm45i/DjUNz4Ol01NzaUsLz9Rtu3iZGbBnwsuRgSCA2d1YsxXLqPDluD/ANsQb4NtTCK3r+8F5FTnLOHoDsUBG7z/AO54n+wl/wABrWfysn03+dH7owY20/PXWuaeyNs3C/8AT4P5T/iNdCr5EeR1/wDqJfcsFSFQKAQ0BEbf2NHjY8kg0U5lYcQ1uI8uVudaSipLkn0+olTLdEzfauDxWE0ETI1wRKOCgXBCkaEEEcbEW4VWlFx7Hcptqu5b/AyEzy4dYh30kouMlmygE6FSurtpc301HSsZbXBLiuFueFEtbbKxR2ZDGsZGISQNlJAYKGYqbnS4uKl2z2JeTm+tQtVKT+Voa7P3JxTsDOYx4s2YHMwIN+QA/GsRpl3ZLZ1GpJqCZo1rgq3MW8iOdWPBxc4eUQEe7GzsIM7QxqPtSsT+Lm1abIR7lt6zU2vCb+yOcXvds/C3QSDw/UiQmxH8otR2wRmOh1FvxY/LHu8m2ThcMZ0j7yxXw5sujGwN7HqKzOWI5I9NQrbfTbwUeTf7GSDwxKnHgub0+I/6v5VB68n4OsumUxfLyN8bvRj2ZTHMVFtRlS2a55MDpa3OtZWTN4aPTpPdEnd3t9JSwTFotjp3qaWP8a8h5j5VJC1+SnqenxS3VfoNu0jYAdfpkS+IAd6NdVHBxyNhofL0rF9efiRJ0zV7X6M39v6GfYPEtDIsiGzoQwPmP0P61Vi8PJ3bYKyDi+zJvfXaiYvELMvA4eKw6NdiwPpc1JbJSeSnoKZVVuD92SvZRhc2Kkk+xFb3dh+imt9OuclfrM8VKPuzVquHnCpdouN7nDo2VTmcpqAWAZGBKE8COPtbnUN0sI6PTa/Usaz4KbuhiGOOwy5mZAWy3W2WyNfhxNrX1Orddar1N7kdXWwS083jDNfFXjzJw9AdigGW3Is+GmXrFIPmhrWXZktDxbF/VGBRIWsANT7cr8TXOwe0zhG0dn7D6DEA2YKXW+ovZjyNX6vkR5PqH+eyx1IUgoDzk1sOvH0oDugG8uIQfGVC6/EQOHryrDwu5tGMn2I2beLBxf8AEX0RS3+EWrXfFFiOmvn4/UjsRvvGPgidvNiFH4XNau5E8OnTfzNI88RvPI+ETERBATKUYXzZQL/5Dj1rDse3JiGkirvTl7Fa2ltXFvfNNILHMLXQcbj4baVE5yZ0YaelL4Ui1b54f6Vs8kC1hHKCeWoJ/uk1NYswOboZ+jqMfdGYzwRox7xiW5j1Gmg8qqPC7noIznJYiabh2+k7KzKouYGtfU54wQPxWrmd0DzzTp1fPv8AuZWNpuRrb20t5+dUdx6X0V7k7srd2bF4RsRFMS6uymIi18oB0a9r2N9RUsa3KOUUrtXXTeq5R4fkrpxknDMf1qLLOh6UH2NL7ONrtiIHgkOYx8M2uaNuXtqPQirdEt0cM891PTqqanDs/wByE3t2JHhQwsBGQzRWUA5ifGjyWJNjlsDyHGo7IKKLWi1MrGvfz/8ACkGqx20ah2S4W0E0lvikCj0RR+rGrmnXB5zrE82KPsi+VYOQU3tEwf0hYYgDfMz3HBQuUMW00FmOvUDjeoblnCOl0630nKRXNycr4uALB3WXvHVi5Z3jyFSCLa+Jrhj5gcKiq+ZF7X7lVJuWc4+2TVBVs8+cPQHYoBJFuCOot86BPHJgtmR5o1tmVilgoLWRzmseXwjrppXOfdo9itsoxk+3/o0vs0nkMEiyggiQMLi3gZFy2AAsNDpVqhtrk4HU4RVicfYuNTnNENAVY73RNiGjRgFBymUi63W+YD8Rm4e1Reos4Ly0U9m5/oV3am92ITOySgjXLdVPkL6D/QqKVsl2L1egraSa5O96f2ow+Jt+9hAPkVsf+o/Ks2vhSMaJbHOv2ZA1CdADBJLaOFc0j3CgEC9hc6kgaDWs4b4RrKcYfFLsiybH3fxEGAxMc4X/AORQDmIIALX5fVHzqaMJKDTOddqqrNTGUPsRRY9zkCoTcWIPjIPi0C+2hPTSo32LSX+JkueyF+k4AJxvEYugFly8P1qzHmGDkX/4eoz9TLZdnSyXcuDa1+QGmUWHsB7VScGejhdGKUcGh9nDsuEaNhfLIwsONn1/MmrVK+HBw+p/529eTONq7JeGVkAvZ3UAcrE2/CqsoNM71GoU4Jv2L12XB4xNESNSsnW2hU/kKsafs0cfqz3OMvwVvevY2XGy2GVGtIPVh4rDpmvUVkPiL+i1Lenj7rgd9n0TwY1TcFXR0JH9Qv8A01mhYkR9SkrKfqmaBvDs1cVhnjbi2qnmGBupHy+RNWZx3LBw9NbKqxSX5MZbZrhbki4FyOlUdp6xXps0zsqxIbCMnNJWHswDA/iflVrTv4TgdWhi/Pui6VOcszzfbaWXHxJ3xjVYfEwYofG17XAPJB/2qtbL4kjtaGnOnlLGef2GvZ7gycfNJcsqRlQ9yQ12UCzEa6KaxQviZJ1OeKIx92aaKtHBPN6A7FABoDIN943g2g7AqofKwJAYW4m6kH6wNvQVRt4mem0DVmnSfgkuzvaWXEd0SGzofFe5upuo0Yi1sw0qSmXOCv1KhenvXg02rRwSJ3sxRiwc7gkERkAjiC3hB+ZrSx4iyxpIb7or6mTbGxLJDIVGYhcmXU2ViD+h9zVOL4PRaiClNexctm7od9AshmsWXMBluBfgCb8anjVlZObZ1D05uOOxO7I2UGw6RTxK5iZgCdVIuSCvUWNvapYx4wyjdc/Ucq3jJX998EsbxsiBQVZbKABdD0+9UNscF/p9rkmpPJEbL2n3M8IKKwMiFb5iUJukji2guDbnWsJYZY1FO+Ennx+pqTxXQqeYIPvxq34PPxeHkxXE4gJMIipbKxUqCVJYXAFxrxqhnnB6lLdXuzg0fdGWQxMrgi7XF73sAF1vy0FW6uxwtaoqacTPd71EOIkiXiJC3oD4h+dVbOHg7ei+OuMn7Fo7PMSVd0Y6sgb3U6/IN+FTUvkodThmKl7Mi9/Lw4hrXu4UrzOosfxBrS7iRP057qlk73Ek7nEKrHWUMp152zfktKniRjqMN1Tx4H+24lxeLkWNxcJkS5uHdfqjnbU6i/Ct5rdIh08nRSnJd2LubsV4pYrhtAzvcEC7KQvhOotdl1HLzpXBpo11mphODx+C/v0H/gVYOQZvvPsZIhMYSCVBkZLkmzE3YknprboKrWQXdHb0molLap+eMnn2S4u000R+tGrj7hsf8YrXTy5wS9Zh8EZrxwagTVs8+YRvTj/pGMmk5Fyq/wAqeEfMC/vXOslmTZ7DRVenRGJfuyjA5cPJKR+8ksP5UFv8RarOnWI5OL1izNqj7IvIqwck4egOxQC0Bn3axs68ceIA+E9238rkFT/ULfeqtqI8ZOz0e1KbrfkouzMc8biUOuaOzKGAu2VgSqseBtfn5c6rxljk7F9alHa1wzc8FilmjWRDdXUMD5EXroJ5WTyE4OEnF+Bvt7AfScPLD9tCAejfV/G1Ykspo3os9OyM/ZmOwTShzFImUpdWAFrEdfyHlaqKyuGeoahJKcXnJNbM2xPh/wB25A+ydVPseHtUkZtFW3T12/Mi87vbdXFAgDJINSl7qR1Xy/K9WIT3HG1OldL90RvaL4cMJQvwSLmHk/hv87Vrd8uSfpj/AMXb7oqOAmw7wu7SlXCsbBSbEAZc2nNjxqCO1o6dqsU0ku5qWzsT38KSA6Oit5+IA+1XF7nnrI7JOPsVSHEpDjp4GgiRQTKJibMxkUEgseZLMOOnTSot2G00dBwc6YzUm32aOcHvVh0xRRmyBhlMrNm1HI28IXS1x686wrFuFmisdW5foVPfiWN8b3iEFCqAsOBYXuflaobmnPKOp0+Mo6fbLuOt0pGbaEOUHLZ/K65bk+lwKzW/iI9bFfw0m/oWbfrZbzSRSRRF2AZDytqCP11qW2LZz+n3xgpJvBTMdG8TKGjcMfhJUgC+hObhyNQtNHVjOE1wx5DNh17hHeX47tGgy3GgXxAZmH8PrW0WuCCyNnxNdsdzUYi17lbLwC8SOhNqtnn33wepBHG+vTXWhgr28m6n0zVJO5YkZiATnTLazgEAnhUVle7yXdLrHT3WTndzcmLBSCYSu7gFdbBbHj4QPLrSFSi8m+q6hZfHY1hD3fLav0XCSODZmGRP5m0B9hc+1bWS2xyQ6Kn1blHwYgiEkAC5JAA6k6Cud3PXtpLJvmwdnjDYeKEfUQA+bcWPzvXSisLB4u+z1LHP3JCtiI83oDsUAtAMts4BcTA8LcHUj0PI+xsfatZR3LBJTY65qa8GIbWwi4edoxchbA6nRrWYXsCQGuAbC9hVCccSweu09jtrUmXvst23mVsI7ard4780J8S+xN/Q+VWKJ5W1nG6tpsNWrs+/3L47agdb6+Q4/nVk4xGbW2HBiRdhZhcZ1sG05Hr71o4RkWKdTZV27Gd7wbHlwzBC4OYFkcDQgWBDDXKbkfOq84OLO1ptTG6PB3unPIuIiYqR+0CG3Ah9D+GvtSvKkY1ii6mmX7fDC97g5kAuSjEeqjOPxUVYsWYs4+ks2XRl9TIcBGzQ3jcKfHmUBjnQZWu5tlI4AKfM1Sinjg9Pa4qfxLg1zdTFyS4SN5LBiCSQAAAScunC9rVdrbcVk8xq4xjdJR7EfvrsmWZFkhXMY73j0zOptcgnmLcOda2wzyibQaiEJNS8/wAjN58Wi/FCQ9yPEAGFuRB1Hyqq3jud6MXLs+B3sM/SJSGS4EZKjI0pz3XKcq++tZrw3yR6n/DhnPOf5GibsbuiGWTEumWWQmyXBEaG2mmlzYcPIa1ZhDbycTVap2RVa7L+ZLbawTzR5EYK2ZWDEFgCpuDYEXIIB6aVJJNrgq1TjCWZLJFvu0ZAoxEzS5dRlCxAsb3JtrrfrWnp5+YnWrcG3WsZ/I/2bsKCBiyQqG+0fE/n4jqBoK2UEiKzUWz4k+CUrYhFoAoBCaAyztKxzz4hIUVmVLjKAxJkNrmwGulgPU1Uvbk8I9D0uuNdbnLz+w33F3dkbG3lQgQWcgjQuR4B52Ov3axTU93Jv1DWR9HEH837Gtirh5sWgPN6A7FALQCGgM07UdhZWGLQaGySW5Hgrn10X2FVb4f7ju9J1X/4y/BRsBjHgkSWM2ZGDD25HyI0PrVZSaeUdm2qNkHCXk3HYe1I8ZCk0fPiOat9ZT/rpXRhJSWUePvolTNwkVPeLaMmFxj5JSmdVe2hUkgrex04rxqGyTjLg6WlqhdSk12IHE4xsST3mIGq2IL5EspzAWGnHWonLcW41QqXwxJrcWUyyFVW6IQ7NwIa3hXXTXjproKkp5KnUMRWc8svkqlhYr8j19as+DkJ4eTNMLuxiUlKxwlQxKlyb2UNx4gHgOd+FVVW8nclrK3FNvlF+2Ps4wgqWZhpbMQeGnACw0AqxGODj3Wb3klLVsRHhiMFHJ8caN/MoP5isYXsbxsnH5Xg7igVNFUL6AD8qzjBq5N8tnrQwFAFAFAFAFAIaAhN5N4I8IozEZ2vlXrbib8vetJzUUWdLpZXy47FI3axcZnN51DTxt4vhYOy2FiSdSSNL3uh6iq8GsnV1cJKvtxH9DScBh8igFix5s1sxPnbSrSRw5z3MdVk1CgPN6A7FALQBQHhjMMkqNG6hlYFSDzBrDWeDaE3CSku5h28uxHwU5ibVTqj/bT/ADHA1Qsg4PB67SamOohuXfyOd0t4XwMuaxMTkB1HO3Bl/iF/lWarNjI9bpFqI4/3LsaPtfd+DaTQ4gSXULpYXWRSbgNwItrp5mrUoKfJwadTZplKvH/ojoOzaAMC80jKDoosunmfPna1arTxyTvq1mMRS+5b9n4CPDoI4kCqOQ68ySdSfM1Mljsc2yyVj3SeWOqyaCWoBaAKAKAKAKAKAKAKAKASgIzb+2o8HEZZD5Ko+J25Kv8ArStZzUVlk+nonfPbEx2fa/0nENNirtxIUC6iw8MdibBb2114cDc1Rc1J5keojp/SrUKu/wDfJc9wtimeT6dMgA0WBALKqqMtwPsjgPc9Knqg29zOV1DU7I+hW/uzQ6snFCgCgPN6A7FALQBQBQERvJsOPGxd241GqtzVv8uRFaTgpLksabUyonuRi21cBJhpGhkUqy8eYboy6fCRaqEo7eGerptjdDfF8EvunvPJgXy+J4SQWTgQTa7IORvy5+VSV2OPBW1uijfHPaSNe2btCPERiSJwynmOR6Ecj5VdTTXB5i2qVctslgdVk0FoAoAoAoAoAoAoAoAoAoBL0BEbxbwQ4KPNIbsfhQfEx9OQ860nNRWWWNNpZ3yxFfkxvbm2ZcZKZJT5Ko+FF6D/AD4mqM5uTyz1Wm00KIbY/lk3uVuy+MYNJcYZWzEa/tHGmVfbifapKq93L7FPX62NK2x+Y16NAoAAAA0AGgAHSrp5ltt5Z3QBQBQHm9AdigFoAoAoBKAhd5t3YsdHlcWcXySAeJSfzXqK0sgprks6XVT08srt5RkO2NlzYKUxyx8jZjcrIOF1It8uI51RnFwZ6ii+GojmLJbdSWTDKZ45hlscyBhZcp4yoRrcWAIsfEPOpK3t5yVNao2y2SX5/oaDsHeyHEorEhGJK2bQFhyBPO1jY9edWYWKRxdRop1Sx3LCDUhTFoAoAoAoAoAoAoAoDiSQKCSQANSSbAepoZSb4RR95O0COMGPC2kfhnN+7XT6v2z+HrUFl6XETq6XpU54lZwv5mc4rFvKxllkLux1udbWvx4ADhlqo5N8s70KowW2Cwixbo7mviyJZQUh+TS/y81Xz+VS107uZFDW9RVK2Q5ZrWGw6xqERQqqLBQLAAdBV3seblJyeX3PS1DAtAFAFAeb0B2KAWgCgCgCgEoBntTZkWJjMcqBlPI8QeqnkfOsSipLDJKrZ1S3QeDL949xJ8MS8F5Yxrp+8T1UfF6j5VTnS1yj0Gl6nCzEbOGReA2sGRYHhLHK0SMrEG7vmGZD4WOewvoQCa1UuMFiyh7nZGXnLyPtkbzYrCKtp0cXcNBLe6BOhOovrYX48q2jZKPkhu0dN0n8OPqi27N7RsO3hnR4W56Z1v6jUe4qaN8X3Obb0m1cw5LRgdsYef8AdTo/kGF/lxqVTi+xQnRZD5otD29bEQtAJegC9ARW0d48JB+8xCA/ZBzN/StzWrnFeSevS22fLFlfftGwxLBVksFYh2WwZgNBlGoB6m1RevEu/wDibsJ8FT3k2q+OzyJJKUDhVw5UkEBQWYBeh18XUVDOW/sdHS0R07UZJfchdm4QyMI1heSRgbKjAEAiwLAqbC/M29escY54LltqitzkkjRt3Nx0VI2xaRs6XIVQLG5uO8b/AIhXly9atQpXk4Wp6jJyfpNpP++C6KtuVTnL7i0AtAFAFAFAeb0B2KAWgCgCgCgCgCgEIoCJxu7mGlcymJRIQVLADxAixzDgeWvHStHXFliGqsitueDPdubiYtGzxFZlAUDL4ZLKABdDpwA4H2qtOmSeUdvT9TplFRnw/wCQw2lsdMPhkeWJzPI7rrcWA1zlDYkkAkDhxueVYlBKOWS1al23OMZfCuSHxuypIkjkdRaS5A1LL9nMLeEnUgdAaicWlllyu+M5OK8CYfak8fwTyr5B2A+V6Kcl2Ylp6pPLih4u9GOH/u5fmD+Yrb1Z+5G9Dp/+CO4t58Xe74qUjXTOACfO3Knqy9zV6KjxFDCaWeZSzySOo0uzEi4F7WJ421t5GtcyfJKoVVvCST+x4pAoIDNl1A4aWYaNfhbh89KwkSOTxlIkdk7u4rEoZIYiwDKNSFuTrcZtCBzreNUpFe7W01vbNl02HuFKMhxOJIyMXVIjYhjx/aEAj0HzqeFD/wBzOTf1SLz6ce/v/Qu+ztnRYdMkSBRck8ySSSSxOpJJJuetWEkjkztnY8yY7rJoFAFAFAFAFAFAeb0B2KAWgCgCgCgCgCgCgCgCgPKfDpILOisOhAI/GsYMqUo9mROK3VwkjFjDYmxupZNQMqtZTbMBwNritXXFlmGsuhwmQU/Znhj8M0y+6t+YqJ6eLLcOr2rukxqey+Pli3/oX/Osfw69yT/zM/8Aih1J2cxNYd+6iyghVXUrzu1+vDhWf4de5our2LLwh7g9w8LGGXNIyvYMpYWNuHAXBFzqDfU1uqYohs6lbNp9miTwO7GDg1jwyAjmRnb5tc1sq4or2au6b5kyXAtW5XFoAoAoAoAoAoAoAoAoDzegOxQC0AUAUAUAUAUAlAF6AL0AXoAoAoAoAoAoAoAvQBegC9ALQBQBQBQBQBQBQHD0B1agC1AFqALUAWoAtQEDvbt04KNXCIbiU3diqju4nkC3APiYrYe/HgcZBET71SSCVEtG6g5ApUuJO/EEayq6kAMWVtNbH3OTGcEhPjcWuImhEkRy4RJIyyH95dlZ5ACL6qSFW3rrpjPceUROC3pnZ8LchxJhYZmiRLvIz4eWQ5ANb50QBvhAJB1IrZrmSMvgNn7yYlzhwxUs8skbIFCFsmJaOTwSWkypHYhlHEHNpWF/0YY5G25xAWlniWVcXJEEVRaVUlVe7jVjdjlPAEEmxuOFF3Msk96tuPgljZIO87wsgFyDnAzKOHDKsh+6OtYzzyO5BYnf10ETDCZlmjSZCCf3UxZMPm0+JpWgUjkJb8qyvYDvC74ucW2GfDhQjujyknIvdK0kp1Gg7psOwP8Azv4TRDsDb4nvGQLEBmK5i5/ZqJliDyi2isGzjqGXUXvSPIfDwN/9uHP/AAEVrfAzkP8ABEwe1v3ZMpAP8PsC5eA3g98ZvmY5ZYssRMZjUsWK5S2IigcsurBR3uYXtfLxIOag84E2ZvczSZpe7WFmy5r2CWhkkMgY8YyIrgnk4ouTDeBw29RyFrQj9qYzmcjucve/v9PCT3QA11L+QzDI1TfKU5GOHRVdlUqzMJFviIICGFrZgcRe38FuehLJguoFDIWoAtQBagC1AFqALUAtAFAFAFAFAFANsdgIpwBLGrgEkBgCASCp4+RI9CawAw+BijZnSNVZviYAAtckm59ST71kx3HFqGQoYChkKAKMBWAFZA3hwMSOzpGqs18zAAE3Nzc+utMcYMAuAiEhlEaiQ8XsMx0A4+iqPujpQyek+HSQZXUMLq1iLjMjBlOvMMAR5gVgHpQBWQFAKKAKAKAKAKAKA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4582" name="Picture 6" descr="Case Study Words Red Ink Stamp Example Best Pract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905000"/>
            <a:ext cx="16192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86600" cy="1828800"/>
          </a:xfrm>
        </p:spPr>
        <p:txBody>
          <a:bodyPr/>
          <a:lstStyle/>
          <a:p>
            <a:pPr algn="ctr"/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172200"/>
            <a:ext cx="3212592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1266" name="Picture 2" descr="https://thumbs.dreamstime.com/x/diagnose-words-magnifying-glass-finding-searching-medical-diagno-37831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402967"/>
            <a:ext cx="4800600" cy="386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03697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/01/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/02/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/02/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 /03/2016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28/03/16</a:t>
                      </a:r>
                      <a:endParaRPr lang="en-US" dirty="0"/>
                    </a:p>
                  </a:txBody>
                  <a:tcPr/>
                </a:tc>
              </a:tr>
              <a:tr h="603697">
                <a:tc>
                  <a:txBody>
                    <a:bodyPr/>
                    <a:lstStyle/>
                    <a:p>
                      <a:r>
                        <a:rPr lang="en-US" dirty="0" smtClean="0"/>
                        <a:t>E.S.R.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603697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9.2</a:t>
                      </a:r>
                      <a:endParaRPr lang="en-US" b="1" dirty="0"/>
                    </a:p>
                  </a:txBody>
                  <a:tcPr/>
                </a:tc>
              </a:tr>
              <a:tr h="67614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T.L.C.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LESS THAN 1000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2800</a:t>
                      </a:r>
                      <a:endParaRPr lang="en-US" b="1" dirty="0"/>
                    </a:p>
                  </a:txBody>
                  <a:tcPr/>
                </a:tc>
              </a:tr>
              <a:tr h="603697">
                <a:tc>
                  <a:txBody>
                    <a:bodyPr/>
                    <a:lstStyle/>
                    <a:p>
                      <a:r>
                        <a:rPr lang="en-US" dirty="0" smtClean="0"/>
                        <a:t>D.L.C.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49/27/20/4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61/30/8/1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66/24/9/1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60/36/2/2</a:t>
                      </a:r>
                      <a:endParaRPr lang="en-US" dirty="0"/>
                    </a:p>
                  </a:txBody>
                  <a:tcPr/>
                </a:tc>
              </a:tr>
              <a:tr h="67614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PLATELET COUNT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1.2 LAKH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 LAKH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1.1 LAKH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1.5 LAKH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1.5 LAKH</a:t>
                      </a:r>
                      <a:endParaRPr lang="en-US" b="1" dirty="0"/>
                    </a:p>
                  </a:txBody>
                  <a:tcPr/>
                </a:tc>
              </a:tr>
              <a:tr h="603697">
                <a:tc>
                  <a:txBody>
                    <a:bodyPr/>
                    <a:lstStyle/>
                    <a:p>
                      <a:r>
                        <a:rPr lang="en-US" dirty="0" smtClean="0"/>
                        <a:t>P.C.V.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603697">
                <a:tc>
                  <a:txBody>
                    <a:bodyPr/>
                    <a:lstStyle/>
                    <a:p>
                      <a:r>
                        <a:rPr lang="en-US" dirty="0" smtClean="0"/>
                        <a:t>M.C.V.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92.3</a:t>
                      </a:r>
                      <a:endParaRPr lang="en-US" dirty="0"/>
                    </a:p>
                  </a:txBody>
                  <a:tcPr/>
                </a:tc>
              </a:tr>
              <a:tr h="603697">
                <a:tc>
                  <a:txBody>
                    <a:bodyPr/>
                    <a:lstStyle/>
                    <a:p>
                      <a:r>
                        <a:rPr lang="en-US" dirty="0" smtClean="0"/>
                        <a:t>M.C.H.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</a:tr>
              <a:tr h="603697">
                <a:tc>
                  <a:txBody>
                    <a:bodyPr/>
                    <a:lstStyle/>
                    <a:p>
                      <a:r>
                        <a:rPr lang="en-US" dirty="0" smtClean="0"/>
                        <a:t>M.C.H.C.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35.5</a:t>
                      </a:r>
                      <a:endParaRPr lang="en-US" dirty="0"/>
                    </a:p>
                  </a:txBody>
                  <a:tcPr/>
                </a:tc>
              </a:tr>
              <a:tr h="676141">
                <a:tc>
                  <a:txBody>
                    <a:bodyPr/>
                    <a:lstStyle/>
                    <a:p>
                      <a:r>
                        <a:rPr lang="en-US" dirty="0" smtClean="0"/>
                        <a:t>RETIC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" y="3"/>
          <a:ext cx="9144000" cy="708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29/01/2016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5/02/2016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15/02/2016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19/03/2016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28/03/2016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R.B.S.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UREA/CREAT.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26/0.9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18/0.5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25/0.5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36/0.6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41/1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URIC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OT/PT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37/20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51/39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66/111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28/47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D/I 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0.2/0.4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0.3/0.6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0.2/0.8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0.3/0.7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0.2/0.4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412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PROT.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ALB./ GLOB.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1.8/8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2.2/7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2.2/7.1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2.1/5.9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3/4.5</a:t>
                      </a:r>
                      <a:endParaRPr lang="en-US" b="1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CHL./TG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90/130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106/103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107/163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140/122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134/103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NA+/K+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131/4.2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132/4.4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140/5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CAL./PHOSP.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6.7/2.3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7.1/1.8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7.8/2</a:t>
                      </a:r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 smtClean="0"/>
                        <a:t>AMYLASE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CHEST XRAY ON 28/01/2016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6172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Peripheral smear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s/o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pancytopenia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Chest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Xray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within normal limits</a:t>
            </a:r>
          </a:p>
          <a:p>
            <a:pPr>
              <a:buFont typeface="Wingdings" pitchFamily="2" charset="2"/>
              <a:buChar char="Ø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USG Abdomen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Liver: enlarged 19 cm normal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echotexture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no SOL , no IHBRD.                          Spleen : 18 cm enlarged, normal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echotexture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Multiple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subcentimetric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conglomerated lymph nodes in mesentery noted.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RK-39 : positive (AIIMS)</a:t>
            </a: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Malaria serology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Negative (AIIMS)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 ASPIRATION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77819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 ASPIRATION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 BIOPSY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42 year old, resident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Bihar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married, welder by profession , known case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HIV positive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ART since last 8 years, presented with chief complaints of :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Pain abdomen for 4 – 5 months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Weight loss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Generalised weakness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Loss of appetite and early satiety for last 1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CD4 +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At the time of ART initiation , patients CD4 counts were 19/ </a:t>
            </a:r>
            <a:r>
              <a:rPr lang="en-US" sz="2400" dirty="0" err="1" smtClean="0"/>
              <a:t>ul</a:t>
            </a:r>
            <a:r>
              <a:rPr lang="en-US" sz="2400" dirty="0" smtClean="0"/>
              <a:t> ( 17/03/2008)</a:t>
            </a:r>
          </a:p>
          <a:p>
            <a:endParaRPr lang="en-US" sz="2400" dirty="0" smtClean="0"/>
          </a:p>
          <a:p>
            <a:r>
              <a:rPr lang="en-US" sz="2400" dirty="0" smtClean="0"/>
              <a:t>Patients CD4 counts were repeated </a:t>
            </a:r>
            <a:r>
              <a:rPr lang="en-US" sz="2400" dirty="0" err="1" smtClean="0"/>
              <a:t>evry</a:t>
            </a:r>
            <a:r>
              <a:rPr lang="en-US" sz="2400" dirty="0" smtClean="0"/>
              <a:t> 3 – 6 monthly.</a:t>
            </a:r>
          </a:p>
          <a:p>
            <a:endParaRPr lang="en-US" sz="2400" dirty="0" smtClean="0"/>
          </a:p>
          <a:p>
            <a:r>
              <a:rPr lang="en-US" sz="2400" dirty="0" smtClean="0"/>
              <a:t>Highest CD4 recorded in last 8 years is 92</a:t>
            </a:r>
          </a:p>
          <a:p>
            <a:endParaRPr lang="en-US" sz="2400" dirty="0" smtClean="0"/>
          </a:p>
          <a:p>
            <a:r>
              <a:rPr lang="en-US" sz="2400" dirty="0" smtClean="0"/>
              <a:t>At the time of admission , his CD4 counts were 36/ </a:t>
            </a:r>
            <a:r>
              <a:rPr lang="en-US" sz="2400" dirty="0" err="1" smtClean="0"/>
              <a:t>ul</a:t>
            </a:r>
            <a:r>
              <a:rPr lang="en-US" sz="2400" dirty="0" smtClean="0"/>
              <a:t> (9 /02/2016) ,  which increased to 92/</a:t>
            </a:r>
            <a:r>
              <a:rPr lang="en-US" sz="2400" dirty="0" err="1" smtClean="0"/>
              <a:t>ul</a:t>
            </a:r>
            <a:r>
              <a:rPr lang="en-US" sz="2400" dirty="0" smtClean="0"/>
              <a:t> at the time of discharge 2 /04 2016).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HIV RNA LEVELS </a:t>
            </a:r>
            <a:r>
              <a:rPr lang="en-US" sz="2400" dirty="0" smtClean="0"/>
              <a:t>: 437/</a:t>
            </a:r>
            <a:r>
              <a:rPr lang="en-US" sz="2400" dirty="0" err="1" smtClean="0"/>
              <a:t>ul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9808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accent3">
                    <a:lumMod val="50000"/>
                  </a:schemeClr>
                </a:solidFill>
              </a:rPr>
              <a:t>DIAGNOSIS</a:t>
            </a:r>
            <a:endParaRPr lang="en-US" sz="5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4000" b="1" dirty="0" smtClean="0"/>
              <a:t>AIDS stage 4 with atypical disseminated leishmaniasis.  </a:t>
            </a:r>
          </a:p>
        </p:txBody>
      </p:sp>
      <p:pic>
        <p:nvPicPr>
          <p:cNvPr id="23556" name="Picture 4" descr="https://thumbs.dreamstime.com/z/diagnosis-grunge-rubber-stamp-blue-text-written-inside-36076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6" y="0"/>
            <a:ext cx="255587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TREATMENT GIVEN IN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ART Regimen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Injection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Amphotericin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deoxycholate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1mg/kg/day for 28days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Tab.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Cotrimoxazole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DS 1 tab OD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Tab.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Azithromycin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1200mg once a week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Tab. Ranitidine 150 mg BD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Tab. Vitamin B complex OD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Two packed cells were transfused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COURSE DURING HOSPITAL STAY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8077200" cy="579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showed very slight improvement in symptoms including improvement in appetite during 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month with no decrease in spleen size.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developed breathlessness , high grade fever,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tachypnea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tachycardia, cough and expectoration.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Chest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Xray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right middle zone, lower zone infiltrates present. ? consolidation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Sputum AFB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negative , sputum for gene expert negative, sputum for liquid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bactec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culture negative, sputum for gram stain culture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senstivity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negative.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CHEST XRAY </a:t>
            </a:r>
            <a:endParaRPr lang="en-US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78485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6172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Sputum KOH mount showed budding yeast cells.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Sputum for PCP fungus – POSITIVE (Patel Chest Center )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was put on tab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cotrimoxazole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DS 2 tab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along with steroids for 3 weeks.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improved subsequently and chest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xray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returned to normal.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As patient was not showing improvement in symptoms , he was started 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amphotericin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phospholipid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complex (earlier NA) 4mg/kg iv every alternate day for 30 days (total dose of 60 mg/kg).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80772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showed symptomatic improvement.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Fever decreased, appetite improved , patient gained 8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kgs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weight during hospital stay, spleen regressed by 4 cm,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pancytopenia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improved, albumin levels increased and globulin decreased.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Bone marrow aspiration was repeated . Bone marrow culture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leishmania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not available.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Bone marrow aspirate showed LD bodies both intracellular and extracellular, less numerous as compared to previous BMA.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was discharged and followed up in OPD.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1435608" y="6507480"/>
            <a:ext cx="7498080" cy="4571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400" dirty="0"/>
          </a:p>
        </p:txBody>
      </p:sp>
      <p:pic>
        <p:nvPicPr>
          <p:cNvPr id="1028" name="Picture 4" descr="http://typotic.com/uploads/posts/7175/thank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7086600" cy="4755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HISTORY OF PRESENTING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was apparently well 1 year back when he started to develop generalized weakness , loss of appetite , early satiety with associated weight loss.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Pain abdomen – insidious in onset, mild, dragging sensation in left upper abdomen, non radiating non referred.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history of fever , yellowing of eyes or urine, vomiting, cough and expectoration, chronic diarrhoea, worms in stool.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Ten years back in 2006 patient had developed fever with generalized weakness and loss of appetite. On examination : hepatosplenomegaly with tip of spleen palpable(on documents), diagnosed as c/o Kala azar and treated with tab. Miltefosine 50mg BD X 28days at a private hospital in BIHAR.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showed slight improvement in symptoms.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Two years later in 2008, patient was diagnosed as HIV+ in Bihar and was referred to ART CENTRE, DR. RML HOSPITAL and is on ART since then.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Later in 2008 patient was also diagnosed with disseminated tuberculosis for which he received ATT for 8 months and was declared cured (no documents available).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History of blood transfusion in the past (patient was 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Zidovudine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history of diabetes , hypertension, asthma .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PERSONAL &amp; FAMILY HISTORY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significant  history given by patient.</a:t>
            </a:r>
          </a:p>
          <a:p>
            <a:pPr>
              <a:buNone/>
            </a:pPr>
            <a:endParaRPr lang="en-US" sz="4000" dirty="0" smtClean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was conscious , cooperative and oriented to time , place and person 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was averagely nourished with BMI: 21 kg/m2</a:t>
            </a:r>
          </a:p>
          <a:p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VITALS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:-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B.P - 120/70 mm Hg in Rt.  Arm, supine position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Pulse - 88/min, regular,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normovoluemic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no radio-radial or radio-femoral delay. All peripheral pulses are palpable.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Respiratory rate - 20/min regular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Temperature – 100 F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GENERAL 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Hair texture – Normal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Eyes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pallor ++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no icterus, no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conjunctival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congestion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Facies - symmetrical /no rashes/ no hyper or hypopigmentation.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Oral cavity – within normal limits, no halitosis/dental caries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thyromegaly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Nails - No clubbing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Skin – Normal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Lymphadenopathy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left submandibular and left axillary lymph node present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1cm, mobile, firm, not attached to skin or any structure.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Edema- absent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066800"/>
          </a:xfrm>
        </p:spPr>
        <p:txBody>
          <a:bodyPr/>
          <a:lstStyle/>
          <a:p>
            <a:pPr algn="ctr"/>
            <a:r>
              <a:rPr lang="en-US" dirty="0" smtClean="0"/>
              <a:t>SYSTEMIC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8077200" cy="5943600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Abdominal examination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:-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INSPECTION: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Normal in shape , slightly distended,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Umblicus inverted,normal in shape,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No prominent veins, no scar marks , sinus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or fistula seen.                                                                  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PALPATION :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soft , nontender , normal temp.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Hepatomegaly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present 3 cm below the                   costal margin, firm consistency, rounded borders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Splenomegaly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present massively enlarged 9 cm below the costal margin , reaching up to umblicus, firm smooth surface.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No guarding rigidity, hernial sites normal, genetalia examination within normal limits.</a:t>
            </a:r>
          </a:p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Respiratory , Cardiovascular &amp; CNS examination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were within normal limits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PROVISIONAL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1" dirty="0" smtClean="0"/>
              <a:t>Chronic malaria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/>
              <a:t>Disseminated tuberculosis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/>
              <a:t>Lymphoproliferative malignancy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/>
              <a:t>Visceral leishmaniasis</a:t>
            </a:r>
          </a:p>
          <a:p>
            <a:pPr>
              <a:buFont typeface="Wingdings" pitchFamily="2" charset="2"/>
              <a:buChar char="Ø"/>
            </a:pP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2784</TotalTime>
  <Words>1226</Words>
  <Application>Microsoft Office PowerPoint</Application>
  <PresentationFormat>On-screen Show (4:3)</PresentationFormat>
  <Paragraphs>283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A rare case of  disseminated atypical leishmaniasis with pneumocystis pneumonia in a HIV patient with 1st line ART failure.</vt:lpstr>
      <vt:lpstr>HISTORY</vt:lpstr>
      <vt:lpstr>HISTORY OF PRESENTING ILLNESS</vt:lpstr>
      <vt:lpstr>PAST HISTORY</vt:lpstr>
      <vt:lpstr>Slide 5</vt:lpstr>
      <vt:lpstr>EXAMINATION</vt:lpstr>
      <vt:lpstr>GENERAL PHYSICAL EXAMINATION</vt:lpstr>
      <vt:lpstr>SYSTEMIC EXAMINATION</vt:lpstr>
      <vt:lpstr>PROVISIONAL DIAGNOSIS</vt:lpstr>
      <vt:lpstr>INVESTIGATIONS</vt:lpstr>
      <vt:lpstr>Slide 11</vt:lpstr>
      <vt:lpstr>Slide 12</vt:lpstr>
      <vt:lpstr>CHEST XRAY ON 28/01/2016</vt:lpstr>
      <vt:lpstr>Slide 14</vt:lpstr>
      <vt:lpstr>BONE MARROW ASPIRATION</vt:lpstr>
      <vt:lpstr>BONE MARROW ASPIRATION</vt:lpstr>
      <vt:lpstr>BONE MARROW BIOPSY</vt:lpstr>
      <vt:lpstr>LYMPH NODE BIOPSY</vt:lpstr>
      <vt:lpstr>LYMPH NODE BIOPSY</vt:lpstr>
      <vt:lpstr>CD4 + counts</vt:lpstr>
      <vt:lpstr>DIAGNOSIS</vt:lpstr>
      <vt:lpstr>TREATMENT GIVEN IN HOSPITAL</vt:lpstr>
      <vt:lpstr>COURSE DURING HOSPITAL STAY</vt:lpstr>
      <vt:lpstr>  CHEST XRAY 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1 ST LINE ART FAILURE – VIRAL RESISTANCE OR ELSE</dc:title>
  <dc:creator>WIN 8.1</dc:creator>
  <cp:lastModifiedBy>WIN 8.1</cp:lastModifiedBy>
  <cp:revision>204</cp:revision>
  <dcterms:created xsi:type="dcterms:W3CDTF">2016-07-26T15:24:03Z</dcterms:created>
  <dcterms:modified xsi:type="dcterms:W3CDTF">2016-10-14T13:33:46Z</dcterms:modified>
</cp:coreProperties>
</file>