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</p:sldIdLst>
  <p:sldSz cx="9144000" cy="6858000"/>
  <p:notesSz cx="6858000" cy="9144000"/>
  <p:defaultTextStyle>
    <a:lvl1pPr>
      <a:defRPr b="1">
        <a:latin typeface="Calibri"/>
        <a:ea typeface="Calibri"/>
        <a:cs typeface="Calibri"/>
        <a:sym typeface="Calibri"/>
      </a:defRPr>
    </a:lvl1pPr>
    <a:lvl2pPr indent="457200">
      <a:defRPr b="1">
        <a:latin typeface="Calibri"/>
        <a:ea typeface="Calibri"/>
        <a:cs typeface="Calibri"/>
        <a:sym typeface="Calibri"/>
      </a:defRPr>
    </a:lvl2pPr>
    <a:lvl3pPr indent="914400">
      <a:defRPr b="1">
        <a:latin typeface="Calibri"/>
        <a:ea typeface="Calibri"/>
        <a:cs typeface="Calibri"/>
        <a:sym typeface="Calibri"/>
      </a:defRPr>
    </a:lvl3pPr>
    <a:lvl4pPr indent="1371600">
      <a:defRPr b="1">
        <a:latin typeface="Calibri"/>
        <a:ea typeface="Calibri"/>
        <a:cs typeface="Calibri"/>
        <a:sym typeface="Calibri"/>
      </a:defRPr>
    </a:lvl4pPr>
    <a:lvl5pPr indent="1828800">
      <a:defRPr b="1">
        <a:latin typeface="Calibri"/>
        <a:ea typeface="Calibri"/>
        <a:cs typeface="Calibri"/>
        <a:sym typeface="Calibri"/>
      </a:defRPr>
    </a:lvl5pPr>
    <a:lvl6pPr>
      <a:defRPr b="1">
        <a:latin typeface="Calibri"/>
        <a:ea typeface="Calibri"/>
        <a:cs typeface="Calibri"/>
        <a:sym typeface="Calibri"/>
      </a:defRPr>
    </a:lvl6pPr>
    <a:lvl7pPr>
      <a:defRPr b="1">
        <a:latin typeface="Calibri"/>
        <a:ea typeface="Calibri"/>
        <a:cs typeface="Calibri"/>
        <a:sym typeface="Calibri"/>
      </a:defRPr>
    </a:lvl7pPr>
    <a:lvl8pPr>
      <a:defRPr b="1">
        <a:latin typeface="Calibri"/>
        <a:ea typeface="Calibri"/>
        <a:cs typeface="Calibri"/>
        <a:sym typeface="Calibri"/>
      </a:defRPr>
    </a:lvl8pPr>
    <a:lvl9pPr>
      <a:defRPr b="1"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CECCA"/>
          </a:solidFill>
        </a:fill>
      </a:tcStyle>
    </a:wholeTbl>
    <a:band2H>
      <a:tcTxStyle b="def" i="def"/>
      <a:tcStyle>
        <a:tcBdr/>
        <a:fill>
          <a:solidFill>
            <a:srgbClr val="F6F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0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1DADA"/>
          </a:solidFill>
        </a:fill>
      </a:tcStyle>
    </a:wholeTbl>
    <a:band2H>
      <a:tcTxStyle b="def" i="def"/>
      <a:tcStyle>
        <a:tcBdr/>
        <a:fill>
          <a:solidFill>
            <a:srgbClr val="E9EDED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C8B8B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C8B8B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C8B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CCC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CCC0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6" name="Shape 7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 flipH="1">
            <a:off x="7315199" y="1066800"/>
            <a:ext cx="1" cy="4495800"/>
          </a:xfrm>
          <a:prstGeom prst="line">
            <a:avLst/>
          </a:prstGeom>
          <a:ln>
            <a:solidFill/>
            <a:round/>
          </a:ln>
        </p:spPr>
        <p:txBody>
          <a:bodyPr lIns="0" tIns="0" rIns="0" bIns="0"/>
          <a:lstStyle/>
          <a:p>
            <a:pPr lvl="0" defTabSz="457200">
              <a:defRPr b="0"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pSp>
        <p:nvGrpSpPr>
          <p:cNvPr id="72" name="Group 72"/>
          <p:cNvGrpSpPr/>
          <p:nvPr/>
        </p:nvGrpSpPr>
        <p:grpSpPr>
          <a:xfrm>
            <a:off x="7493000" y="2992437"/>
            <a:ext cx="1338263" cy="2189163"/>
            <a:chOff x="0" y="0"/>
            <a:chExt cx="1338262" cy="2189162"/>
          </a:xfrm>
        </p:grpSpPr>
        <p:sp>
          <p:nvSpPr>
            <p:cNvPr id="41" name="Shape 41"/>
            <p:cNvSpPr/>
            <p:nvPr/>
          </p:nvSpPr>
          <p:spPr>
            <a:xfrm>
              <a:off x="0" y="0"/>
              <a:ext cx="201613" cy="20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42" name="Shape 42"/>
            <p:cNvSpPr/>
            <p:nvPr/>
          </p:nvSpPr>
          <p:spPr>
            <a:xfrm>
              <a:off x="284162" y="0"/>
              <a:ext cx="201613" cy="20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43" name="Shape 43"/>
            <p:cNvSpPr/>
            <p:nvPr/>
          </p:nvSpPr>
          <p:spPr>
            <a:xfrm>
              <a:off x="568325" y="0"/>
              <a:ext cx="201613" cy="20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284162"/>
              <a:ext cx="201613" cy="20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45" name="Shape 45"/>
            <p:cNvSpPr/>
            <p:nvPr/>
          </p:nvSpPr>
          <p:spPr>
            <a:xfrm>
              <a:off x="284162" y="284162"/>
              <a:ext cx="201613" cy="20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46" name="Shape 46"/>
            <p:cNvSpPr/>
            <p:nvPr/>
          </p:nvSpPr>
          <p:spPr>
            <a:xfrm>
              <a:off x="568325" y="284162"/>
              <a:ext cx="201613" cy="20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47" name="Shape 47"/>
            <p:cNvSpPr/>
            <p:nvPr/>
          </p:nvSpPr>
          <p:spPr>
            <a:xfrm>
              <a:off x="852487" y="284162"/>
              <a:ext cx="201613" cy="20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6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48" name="Shape 48"/>
            <p:cNvSpPr/>
            <p:nvPr/>
          </p:nvSpPr>
          <p:spPr>
            <a:xfrm>
              <a:off x="0" y="568325"/>
              <a:ext cx="201613" cy="20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49" name="Shape 49"/>
            <p:cNvSpPr/>
            <p:nvPr/>
          </p:nvSpPr>
          <p:spPr>
            <a:xfrm>
              <a:off x="284162" y="568325"/>
              <a:ext cx="201613" cy="20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50" name="Shape 50"/>
            <p:cNvSpPr/>
            <p:nvPr/>
          </p:nvSpPr>
          <p:spPr>
            <a:xfrm>
              <a:off x="568325" y="568325"/>
              <a:ext cx="201613" cy="20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6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51" name="Shape 51"/>
            <p:cNvSpPr/>
            <p:nvPr/>
          </p:nvSpPr>
          <p:spPr>
            <a:xfrm>
              <a:off x="852487" y="568325"/>
              <a:ext cx="201613" cy="20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6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52" name="Shape 52"/>
            <p:cNvSpPr/>
            <p:nvPr/>
          </p:nvSpPr>
          <p:spPr>
            <a:xfrm>
              <a:off x="1136650" y="568325"/>
              <a:ext cx="201613" cy="20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CCC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53" name="Shape 53"/>
            <p:cNvSpPr/>
            <p:nvPr/>
          </p:nvSpPr>
          <p:spPr>
            <a:xfrm>
              <a:off x="0" y="850900"/>
              <a:ext cx="201613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54" name="Shape 54"/>
            <p:cNvSpPr/>
            <p:nvPr/>
          </p:nvSpPr>
          <p:spPr>
            <a:xfrm>
              <a:off x="284162" y="850900"/>
              <a:ext cx="201613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6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55" name="Shape 55"/>
            <p:cNvSpPr/>
            <p:nvPr/>
          </p:nvSpPr>
          <p:spPr>
            <a:xfrm>
              <a:off x="568325" y="850900"/>
              <a:ext cx="201613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6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56" name="Shape 56"/>
            <p:cNvSpPr/>
            <p:nvPr/>
          </p:nvSpPr>
          <p:spPr>
            <a:xfrm>
              <a:off x="852487" y="850900"/>
              <a:ext cx="201613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CCC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1135062"/>
              <a:ext cx="201613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6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58" name="Shape 58"/>
            <p:cNvSpPr/>
            <p:nvPr/>
          </p:nvSpPr>
          <p:spPr>
            <a:xfrm>
              <a:off x="284162" y="1135062"/>
              <a:ext cx="201613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6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59" name="Shape 59"/>
            <p:cNvSpPr/>
            <p:nvPr/>
          </p:nvSpPr>
          <p:spPr>
            <a:xfrm>
              <a:off x="568325" y="1135062"/>
              <a:ext cx="201613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CCC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60" name="Shape 60"/>
            <p:cNvSpPr/>
            <p:nvPr/>
          </p:nvSpPr>
          <p:spPr>
            <a:xfrm>
              <a:off x="852487" y="1135062"/>
              <a:ext cx="201613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CCC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61" name="Shape 61"/>
            <p:cNvSpPr/>
            <p:nvPr/>
          </p:nvSpPr>
          <p:spPr>
            <a:xfrm>
              <a:off x="1136650" y="1135062"/>
              <a:ext cx="201613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62" name="Shape 62"/>
            <p:cNvSpPr/>
            <p:nvPr/>
          </p:nvSpPr>
          <p:spPr>
            <a:xfrm>
              <a:off x="0" y="1419225"/>
              <a:ext cx="201613" cy="20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6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63" name="Shape 63"/>
            <p:cNvSpPr/>
            <p:nvPr/>
          </p:nvSpPr>
          <p:spPr>
            <a:xfrm>
              <a:off x="284162" y="1419225"/>
              <a:ext cx="201613" cy="20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CCC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64" name="Shape 64"/>
            <p:cNvSpPr/>
            <p:nvPr/>
          </p:nvSpPr>
          <p:spPr>
            <a:xfrm>
              <a:off x="568325" y="1419225"/>
              <a:ext cx="201613" cy="20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CCC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65" name="Shape 65"/>
            <p:cNvSpPr/>
            <p:nvPr/>
          </p:nvSpPr>
          <p:spPr>
            <a:xfrm>
              <a:off x="852487" y="1419225"/>
              <a:ext cx="201613" cy="20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66" name="Shape 66"/>
            <p:cNvSpPr/>
            <p:nvPr/>
          </p:nvSpPr>
          <p:spPr>
            <a:xfrm>
              <a:off x="0" y="1703387"/>
              <a:ext cx="201613" cy="20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CCC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67" name="Shape 67"/>
            <p:cNvSpPr/>
            <p:nvPr/>
          </p:nvSpPr>
          <p:spPr>
            <a:xfrm>
              <a:off x="284162" y="1703387"/>
              <a:ext cx="201613" cy="20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CCC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68" name="Shape 68"/>
            <p:cNvSpPr/>
            <p:nvPr/>
          </p:nvSpPr>
          <p:spPr>
            <a:xfrm>
              <a:off x="568325" y="1703387"/>
              <a:ext cx="201613" cy="20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69" name="Shape 69"/>
            <p:cNvSpPr/>
            <p:nvPr/>
          </p:nvSpPr>
          <p:spPr>
            <a:xfrm>
              <a:off x="852487" y="1703387"/>
              <a:ext cx="201613" cy="20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70" name="Shape 70"/>
            <p:cNvSpPr/>
            <p:nvPr/>
          </p:nvSpPr>
          <p:spPr>
            <a:xfrm>
              <a:off x="284162" y="1987550"/>
              <a:ext cx="201613" cy="20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71" name="Shape 71"/>
            <p:cNvSpPr/>
            <p:nvPr/>
          </p:nvSpPr>
          <p:spPr>
            <a:xfrm>
              <a:off x="852487" y="1987550"/>
              <a:ext cx="201613" cy="20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</p:grpSp>
      <p:sp>
        <p:nvSpPr>
          <p:cNvPr id="73" name="Shape 73"/>
          <p:cNvSpPr/>
          <p:nvPr/>
        </p:nvSpPr>
        <p:spPr>
          <a:xfrm>
            <a:off x="304800" y="2819400"/>
            <a:ext cx="8229600" cy="0"/>
          </a:xfrm>
          <a:prstGeom prst="line">
            <a:avLst/>
          </a:prstGeom>
          <a:ln w="6350">
            <a:solidFill/>
            <a:round/>
          </a:ln>
        </p:spPr>
        <p:txBody>
          <a:bodyPr lIns="0" tIns="0" rIns="0" bIns="0"/>
          <a:lstStyle/>
          <a:p>
            <a:pPr lvl="0" defTabSz="457200">
              <a:defRPr b="0"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4" name="Shape 7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7962900" y="152400"/>
            <a:ext cx="0" cy="1524000"/>
          </a:xfrm>
          <a:prstGeom prst="line">
            <a:avLst/>
          </a:prstGeom>
          <a:ln>
            <a:solidFill/>
            <a:round/>
          </a:ln>
        </p:spPr>
        <p:txBody>
          <a:bodyPr lIns="0" tIns="0" rIns="0" bIns="0"/>
          <a:lstStyle/>
          <a:p>
            <a:pPr lvl="0" defTabSz="457200">
              <a:defRPr b="0"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pSp>
        <p:nvGrpSpPr>
          <p:cNvPr id="34" name="Group 34"/>
          <p:cNvGrpSpPr/>
          <p:nvPr/>
        </p:nvGrpSpPr>
        <p:grpSpPr>
          <a:xfrm>
            <a:off x="8153399" y="152400"/>
            <a:ext cx="792164" cy="1295401"/>
            <a:chOff x="0" y="0"/>
            <a:chExt cx="792162" cy="1295400"/>
          </a:xfrm>
        </p:grpSpPr>
        <p:sp>
          <p:nvSpPr>
            <p:cNvPr id="3" name="Shape 3"/>
            <p:cNvSpPr/>
            <p:nvPr/>
          </p:nvSpPr>
          <p:spPr>
            <a:xfrm>
              <a:off x="-1" y="0"/>
              <a:ext cx="120026" cy="11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4" name="Shape 4"/>
            <p:cNvSpPr/>
            <p:nvPr/>
          </p:nvSpPr>
          <p:spPr>
            <a:xfrm>
              <a:off x="168034" y="0"/>
              <a:ext cx="118525" cy="11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5" name="Shape 5"/>
            <p:cNvSpPr/>
            <p:nvPr/>
          </p:nvSpPr>
          <p:spPr>
            <a:xfrm>
              <a:off x="336068" y="0"/>
              <a:ext cx="114025" cy="11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6" name="Shape 6"/>
            <p:cNvSpPr/>
            <p:nvPr/>
          </p:nvSpPr>
          <p:spPr>
            <a:xfrm>
              <a:off x="-1" y="167922"/>
              <a:ext cx="120026" cy="11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7" name="Shape 7"/>
            <p:cNvSpPr/>
            <p:nvPr/>
          </p:nvSpPr>
          <p:spPr>
            <a:xfrm>
              <a:off x="168034" y="167922"/>
              <a:ext cx="118525" cy="11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8" name="Shape 8"/>
            <p:cNvSpPr/>
            <p:nvPr/>
          </p:nvSpPr>
          <p:spPr>
            <a:xfrm>
              <a:off x="336068" y="167922"/>
              <a:ext cx="114025" cy="11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9" name="Shape 9"/>
            <p:cNvSpPr/>
            <p:nvPr/>
          </p:nvSpPr>
          <p:spPr>
            <a:xfrm>
              <a:off x="504103" y="167922"/>
              <a:ext cx="109523" cy="11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6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10" name="Shape 10"/>
            <p:cNvSpPr/>
            <p:nvPr/>
          </p:nvSpPr>
          <p:spPr>
            <a:xfrm>
              <a:off x="-1" y="335844"/>
              <a:ext cx="120026" cy="109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11" name="Shape 11"/>
            <p:cNvSpPr/>
            <p:nvPr/>
          </p:nvSpPr>
          <p:spPr>
            <a:xfrm>
              <a:off x="168034" y="335844"/>
              <a:ext cx="118525" cy="109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12" name="Shape 12"/>
            <p:cNvSpPr/>
            <p:nvPr/>
          </p:nvSpPr>
          <p:spPr>
            <a:xfrm>
              <a:off x="336068" y="335844"/>
              <a:ext cx="114025" cy="109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6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13" name="Shape 13"/>
            <p:cNvSpPr/>
            <p:nvPr/>
          </p:nvSpPr>
          <p:spPr>
            <a:xfrm>
              <a:off x="504103" y="335844"/>
              <a:ext cx="109523" cy="109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6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14" name="Shape 14"/>
            <p:cNvSpPr/>
            <p:nvPr/>
          </p:nvSpPr>
          <p:spPr>
            <a:xfrm>
              <a:off x="672137" y="335844"/>
              <a:ext cx="120026" cy="109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CCC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15" name="Shape 15"/>
            <p:cNvSpPr/>
            <p:nvPr/>
          </p:nvSpPr>
          <p:spPr>
            <a:xfrm>
              <a:off x="-1" y="503766"/>
              <a:ext cx="120026" cy="119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16" name="Shape 16"/>
            <p:cNvSpPr/>
            <p:nvPr/>
          </p:nvSpPr>
          <p:spPr>
            <a:xfrm>
              <a:off x="168034" y="503766"/>
              <a:ext cx="118525" cy="119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6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17" name="Shape 17"/>
            <p:cNvSpPr/>
            <p:nvPr/>
          </p:nvSpPr>
          <p:spPr>
            <a:xfrm>
              <a:off x="336068" y="503766"/>
              <a:ext cx="114025" cy="119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6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18" name="Shape 18"/>
            <p:cNvSpPr/>
            <p:nvPr/>
          </p:nvSpPr>
          <p:spPr>
            <a:xfrm>
              <a:off x="504103" y="503766"/>
              <a:ext cx="109523" cy="119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CCC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19" name="Shape 19"/>
            <p:cNvSpPr/>
            <p:nvPr/>
          </p:nvSpPr>
          <p:spPr>
            <a:xfrm>
              <a:off x="-1" y="671688"/>
              <a:ext cx="120026" cy="119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6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20" name="Shape 20"/>
            <p:cNvSpPr/>
            <p:nvPr/>
          </p:nvSpPr>
          <p:spPr>
            <a:xfrm>
              <a:off x="168034" y="671688"/>
              <a:ext cx="118525" cy="119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6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21" name="Shape 21"/>
            <p:cNvSpPr/>
            <p:nvPr/>
          </p:nvSpPr>
          <p:spPr>
            <a:xfrm>
              <a:off x="336068" y="671688"/>
              <a:ext cx="114025" cy="119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CCC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22" name="Shape 22"/>
            <p:cNvSpPr/>
            <p:nvPr/>
          </p:nvSpPr>
          <p:spPr>
            <a:xfrm>
              <a:off x="504103" y="671688"/>
              <a:ext cx="109523" cy="119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CCC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23" name="Shape 23"/>
            <p:cNvSpPr/>
            <p:nvPr/>
          </p:nvSpPr>
          <p:spPr>
            <a:xfrm>
              <a:off x="672137" y="671688"/>
              <a:ext cx="120026" cy="119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24" name="Shape 24"/>
            <p:cNvSpPr/>
            <p:nvPr/>
          </p:nvSpPr>
          <p:spPr>
            <a:xfrm>
              <a:off x="-1" y="839611"/>
              <a:ext cx="120026" cy="118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6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25" name="Shape 25"/>
            <p:cNvSpPr/>
            <p:nvPr/>
          </p:nvSpPr>
          <p:spPr>
            <a:xfrm>
              <a:off x="168034" y="839611"/>
              <a:ext cx="118525" cy="118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CCC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26" name="Shape 26"/>
            <p:cNvSpPr/>
            <p:nvPr/>
          </p:nvSpPr>
          <p:spPr>
            <a:xfrm>
              <a:off x="336068" y="839611"/>
              <a:ext cx="114025" cy="118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CCC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27" name="Shape 27"/>
            <p:cNvSpPr/>
            <p:nvPr/>
          </p:nvSpPr>
          <p:spPr>
            <a:xfrm>
              <a:off x="504103" y="839611"/>
              <a:ext cx="109523" cy="118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28" name="Shape 28"/>
            <p:cNvSpPr/>
            <p:nvPr/>
          </p:nvSpPr>
          <p:spPr>
            <a:xfrm>
              <a:off x="-1" y="1007533"/>
              <a:ext cx="120026" cy="112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CCC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29" name="Shape 29"/>
            <p:cNvSpPr/>
            <p:nvPr/>
          </p:nvSpPr>
          <p:spPr>
            <a:xfrm>
              <a:off x="168034" y="1007533"/>
              <a:ext cx="118525" cy="112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CCC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30" name="Shape 30"/>
            <p:cNvSpPr/>
            <p:nvPr/>
          </p:nvSpPr>
          <p:spPr>
            <a:xfrm>
              <a:off x="336068" y="1007533"/>
              <a:ext cx="114025" cy="112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31" name="Shape 31"/>
            <p:cNvSpPr/>
            <p:nvPr/>
          </p:nvSpPr>
          <p:spPr>
            <a:xfrm>
              <a:off x="504103" y="1007533"/>
              <a:ext cx="109523" cy="112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32" name="Shape 32"/>
            <p:cNvSpPr/>
            <p:nvPr/>
          </p:nvSpPr>
          <p:spPr>
            <a:xfrm>
              <a:off x="168034" y="1175455"/>
              <a:ext cx="118525" cy="119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  <p:sp>
          <p:nvSpPr>
            <p:cNvPr id="33" name="Shape 33"/>
            <p:cNvSpPr/>
            <p:nvPr/>
          </p:nvSpPr>
          <p:spPr>
            <a:xfrm>
              <a:off x="504103" y="1175455"/>
              <a:ext cx="109523" cy="119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700"/>
                </a:spcBef>
                <a:defRPr b="0"/>
              </a:pPr>
            </a:p>
          </p:txBody>
        </p:sp>
      </p:grpSp>
      <p:pic>
        <p:nvPicPr>
          <p:cNvPr id="35" name="image002.jpg" descr="C:\Users\NursingShb\Desktop\image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2137" y="5846762"/>
            <a:ext cx="1544638" cy="792163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>
            <p:ph type="sldNum" sz="quarter" idx="2"/>
          </p:nvPr>
        </p:nvSpPr>
        <p:spPr>
          <a:xfrm>
            <a:off x="6553200" y="6248400"/>
            <a:ext cx="2133600" cy="2311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b="0" sz="1000"/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  <p:transition spd="med" advClick="1"/>
  <p:txStyles>
    <p:titleStyle>
      <a:lvl1pPr>
        <a:defRPr b="1" i="1" sz="3900">
          <a:solidFill>
            <a:srgbClr val="330066"/>
          </a:solidFill>
          <a:latin typeface="Monotype Corsiva"/>
          <a:ea typeface="Monotype Corsiva"/>
          <a:cs typeface="Monotype Corsiva"/>
          <a:sym typeface="Monotype Corsiva"/>
        </a:defRPr>
      </a:lvl1pPr>
      <a:lvl2pPr>
        <a:defRPr b="1" i="1" sz="3900">
          <a:solidFill>
            <a:srgbClr val="330066"/>
          </a:solidFill>
          <a:latin typeface="Monotype Corsiva"/>
          <a:ea typeface="Monotype Corsiva"/>
          <a:cs typeface="Monotype Corsiva"/>
          <a:sym typeface="Monotype Corsiva"/>
        </a:defRPr>
      </a:lvl2pPr>
      <a:lvl3pPr>
        <a:defRPr b="1" i="1" sz="3900">
          <a:solidFill>
            <a:srgbClr val="330066"/>
          </a:solidFill>
          <a:latin typeface="Monotype Corsiva"/>
          <a:ea typeface="Monotype Corsiva"/>
          <a:cs typeface="Monotype Corsiva"/>
          <a:sym typeface="Monotype Corsiva"/>
        </a:defRPr>
      </a:lvl3pPr>
      <a:lvl4pPr>
        <a:defRPr b="1" i="1" sz="3900">
          <a:solidFill>
            <a:srgbClr val="330066"/>
          </a:solidFill>
          <a:latin typeface="Monotype Corsiva"/>
          <a:ea typeface="Monotype Corsiva"/>
          <a:cs typeface="Monotype Corsiva"/>
          <a:sym typeface="Monotype Corsiva"/>
        </a:defRPr>
      </a:lvl4pPr>
      <a:lvl5pPr>
        <a:defRPr b="1" i="1" sz="3900">
          <a:solidFill>
            <a:srgbClr val="330066"/>
          </a:solidFill>
          <a:latin typeface="Monotype Corsiva"/>
          <a:ea typeface="Monotype Corsiva"/>
          <a:cs typeface="Monotype Corsiva"/>
          <a:sym typeface="Monotype Corsiva"/>
        </a:defRPr>
      </a:lvl5pPr>
      <a:lvl6pPr indent="457200">
        <a:defRPr b="1" i="1" sz="3900">
          <a:solidFill>
            <a:srgbClr val="330066"/>
          </a:solidFill>
          <a:latin typeface="Monotype Corsiva"/>
          <a:ea typeface="Monotype Corsiva"/>
          <a:cs typeface="Monotype Corsiva"/>
          <a:sym typeface="Monotype Corsiva"/>
        </a:defRPr>
      </a:lvl6pPr>
      <a:lvl7pPr indent="914400">
        <a:defRPr b="1" i="1" sz="3900">
          <a:solidFill>
            <a:srgbClr val="330066"/>
          </a:solidFill>
          <a:latin typeface="Monotype Corsiva"/>
          <a:ea typeface="Monotype Corsiva"/>
          <a:cs typeface="Monotype Corsiva"/>
          <a:sym typeface="Monotype Corsiva"/>
        </a:defRPr>
      </a:lvl7pPr>
      <a:lvl8pPr indent="1371600">
        <a:defRPr b="1" i="1" sz="3900">
          <a:solidFill>
            <a:srgbClr val="330066"/>
          </a:solidFill>
          <a:latin typeface="Monotype Corsiva"/>
          <a:ea typeface="Monotype Corsiva"/>
          <a:cs typeface="Monotype Corsiva"/>
          <a:sym typeface="Monotype Corsiva"/>
        </a:defRPr>
      </a:lvl8pPr>
      <a:lvl9pPr indent="1828800">
        <a:defRPr b="1" i="1" sz="3900">
          <a:solidFill>
            <a:srgbClr val="330066"/>
          </a:solidFill>
          <a:latin typeface="Monotype Corsiva"/>
          <a:ea typeface="Monotype Corsiva"/>
          <a:cs typeface="Monotype Corsiva"/>
          <a:sym typeface="Monotype Corsiva"/>
        </a:defRPr>
      </a:lvl9pPr>
    </p:titleStyle>
    <p:bodyStyle>
      <a:lvl1pPr marL="342900" indent="-342900">
        <a:spcBef>
          <a:spcPts val="500"/>
        </a:spcBef>
        <a:buClr>
          <a:srgbClr val="330066"/>
        </a:buClr>
        <a:buSzPct val="70000"/>
        <a:buFont typeface="Wingdings"/>
        <a:buChar char="▪"/>
        <a:defRPr sz="2200">
          <a:latin typeface="Calibri"/>
          <a:ea typeface="Calibri"/>
          <a:cs typeface="Calibri"/>
          <a:sym typeface="Calibri"/>
        </a:defRPr>
      </a:lvl1pPr>
      <a:lvl2pPr marL="726916" indent="-382428">
        <a:spcBef>
          <a:spcPts val="500"/>
        </a:spcBef>
        <a:buClr>
          <a:srgbClr val="330066"/>
        </a:buClr>
        <a:buSzPct val="70000"/>
        <a:buFont typeface="Wingdings"/>
        <a:buChar char="●"/>
        <a:defRPr sz="2200">
          <a:latin typeface="Calibri"/>
          <a:ea typeface="Calibri"/>
          <a:cs typeface="Calibri"/>
          <a:sym typeface="Calibri"/>
        </a:defRPr>
      </a:lvl2pPr>
      <a:lvl3pPr marL="1033796" indent="-340059">
        <a:spcBef>
          <a:spcPts val="500"/>
        </a:spcBef>
        <a:buClr>
          <a:srgbClr val="330066"/>
        </a:buClr>
        <a:buSzPct val="70000"/>
        <a:buFont typeface="Wingdings"/>
        <a:buChar char="●"/>
        <a:defRPr sz="2200">
          <a:latin typeface="Calibri"/>
          <a:ea typeface="Calibri"/>
          <a:cs typeface="Calibri"/>
          <a:sym typeface="Calibri"/>
        </a:defRPr>
      </a:lvl3pPr>
      <a:lvl4pPr marL="1390650" indent="-401637">
        <a:spcBef>
          <a:spcPts val="500"/>
        </a:spcBef>
        <a:buClr>
          <a:srgbClr val="330066"/>
        </a:buClr>
        <a:buSzPct val="75000"/>
        <a:buFont typeface="Wingdings"/>
        <a:buChar char="▪"/>
        <a:defRPr sz="2200">
          <a:latin typeface="Calibri"/>
          <a:ea typeface="Calibri"/>
          <a:cs typeface="Calibri"/>
          <a:sym typeface="Calibri"/>
        </a:defRPr>
      </a:lvl4pPr>
      <a:lvl5pPr marL="1668815" indent="-386115">
        <a:spcBef>
          <a:spcPts val="500"/>
        </a:spcBef>
        <a:buClr>
          <a:srgbClr val="330066"/>
        </a:buClr>
        <a:buSzPct val="80000"/>
        <a:buFont typeface="Wingdings"/>
        <a:buChar char="▪"/>
        <a:defRPr sz="2200">
          <a:latin typeface="Calibri"/>
          <a:ea typeface="Calibri"/>
          <a:cs typeface="Calibri"/>
          <a:sym typeface="Calibri"/>
        </a:defRPr>
      </a:lvl5pPr>
      <a:lvl6pPr marL="2126015" indent="-386115">
        <a:spcBef>
          <a:spcPts val="500"/>
        </a:spcBef>
        <a:buClr>
          <a:srgbClr val="330066"/>
        </a:buClr>
        <a:buSzPct val="80000"/>
        <a:buFont typeface="Wingdings"/>
        <a:buChar char="•"/>
        <a:defRPr sz="2200">
          <a:latin typeface="Calibri"/>
          <a:ea typeface="Calibri"/>
          <a:cs typeface="Calibri"/>
          <a:sym typeface="Calibri"/>
        </a:defRPr>
      </a:lvl6pPr>
      <a:lvl7pPr marL="2583215" indent="-386115">
        <a:spcBef>
          <a:spcPts val="500"/>
        </a:spcBef>
        <a:buClr>
          <a:srgbClr val="330066"/>
        </a:buClr>
        <a:buSzPct val="80000"/>
        <a:buFont typeface="Wingdings"/>
        <a:buChar char="•"/>
        <a:defRPr sz="2200">
          <a:latin typeface="Calibri"/>
          <a:ea typeface="Calibri"/>
          <a:cs typeface="Calibri"/>
          <a:sym typeface="Calibri"/>
        </a:defRPr>
      </a:lvl7pPr>
      <a:lvl8pPr marL="3040415" indent="-386115">
        <a:spcBef>
          <a:spcPts val="500"/>
        </a:spcBef>
        <a:buClr>
          <a:srgbClr val="330066"/>
        </a:buClr>
        <a:buSzPct val="80000"/>
        <a:buFont typeface="Wingdings"/>
        <a:buChar char="•"/>
        <a:defRPr sz="2200">
          <a:latin typeface="Calibri"/>
          <a:ea typeface="Calibri"/>
          <a:cs typeface="Calibri"/>
          <a:sym typeface="Calibri"/>
        </a:defRPr>
      </a:lvl8pPr>
      <a:lvl9pPr marL="3497615" indent="-386115">
        <a:spcBef>
          <a:spcPts val="500"/>
        </a:spcBef>
        <a:buClr>
          <a:srgbClr val="330066"/>
        </a:buClr>
        <a:buSzPct val="80000"/>
        <a:buFont typeface="Wingdings"/>
        <a:buChar char="•"/>
        <a:defRPr sz="2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 idx="4294967295"/>
          </p:nvPr>
        </p:nvSpPr>
        <p:spPr>
          <a:xfrm>
            <a:off x="130175" y="428625"/>
            <a:ext cx="8047435" cy="213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r">
              <a:defRPr sz="4800">
                <a:solidFill>
                  <a:srgbClr val="002060"/>
                </a:solidFill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4800">
                <a:solidFill>
                  <a:srgbClr val="002060"/>
                </a:solidFill>
              </a:rPr>
              <a:t>CKD-MBD: WHAT’S  NEW</a:t>
            </a:r>
          </a:p>
        </p:txBody>
      </p:sp>
      <p:sp>
        <p:nvSpPr>
          <p:cNvPr id="79" name="Shape 79"/>
          <p:cNvSpPr/>
          <p:nvPr>
            <p:ph type="body" idx="4294967295"/>
          </p:nvPr>
        </p:nvSpPr>
        <p:spPr>
          <a:xfrm>
            <a:off x="849312" y="3049587"/>
            <a:ext cx="6248401" cy="236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0" indent="0" algn="r" defTabSz="795527">
              <a:lnSpc>
                <a:spcPct val="80000"/>
              </a:lnSpc>
              <a:spcBef>
                <a:spcPts val="900"/>
              </a:spcBef>
              <a:buSzTx/>
              <a:buNone/>
              <a:defRPr sz="1800"/>
            </a:pPr>
            <a:r>
              <a:rPr sz="3828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DR ANKUR GUPTA</a:t>
            </a:r>
            <a:endParaRPr sz="3828">
              <a:solidFill>
                <a:srgbClr val="00B0F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1" marL="302466" indent="-2762" defTabSz="795527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sz="1740">
                <a:solidFill>
                  <a:srgbClr val="D8D8EC"/>
                </a:solidFill>
              </a:rPr>
              <a:t>                       </a:t>
            </a:r>
            <a:r>
              <a:rPr sz="1740">
                <a:solidFill>
                  <a:srgbClr val="FF0000"/>
                </a:solidFill>
              </a:rPr>
              <a:t>DM NEPHROLOGY (AIIMS)</a:t>
            </a:r>
            <a:endParaRPr sz="1740">
              <a:solidFill>
                <a:srgbClr val="FF0000"/>
              </a:solidFill>
            </a:endParaRPr>
          </a:p>
          <a:p>
            <a:pPr lvl="1" marL="302466" indent="-2762" defTabSz="795527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sz="1740">
                <a:solidFill>
                  <a:srgbClr val="FF0000"/>
                </a:solidFill>
              </a:rPr>
              <a:t>                       MRCP NEPHROLOGY (UK)</a:t>
            </a:r>
            <a:endParaRPr sz="1740">
              <a:solidFill>
                <a:srgbClr val="FF0000"/>
              </a:solidFill>
            </a:endParaRPr>
          </a:p>
          <a:p>
            <a:pPr lvl="1" marL="302466" indent="-2762" defTabSz="795527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sz="1740">
                <a:solidFill>
                  <a:srgbClr val="FF0000"/>
                </a:solidFill>
              </a:rPr>
              <a:t>                       FELLOWSHIP HYPERTENSION &amp; RENAL  	             TRANSPLANT (OTTAWA, CANADA)</a:t>
            </a:r>
            <a:endParaRPr sz="1740">
              <a:solidFill>
                <a:srgbClr val="FF0000"/>
              </a:solidFill>
            </a:endParaRPr>
          </a:p>
          <a:p>
            <a:pPr lvl="1" marL="302466" indent="-2762" defTabSz="795527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sz="1740">
                <a:solidFill>
                  <a:srgbClr val="FF0000"/>
                </a:solidFill>
              </a:rPr>
              <a:t>                       SENIOR CONSULTANT NEPHROLOGY </a:t>
            </a:r>
            <a:endParaRPr sz="1740">
              <a:solidFill>
                <a:srgbClr val="FF0000"/>
              </a:solidFill>
            </a:endParaRPr>
          </a:p>
          <a:p>
            <a:pPr lvl="1" marL="302466" indent="-2762" defTabSz="795527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sz="1740">
                <a:solidFill>
                  <a:srgbClr val="FF0000"/>
                </a:solidFill>
              </a:rPr>
              <a:t>      MA           MAX, SHALIMAR BAGH &amp; PITAMPURA</a:t>
            </a:r>
            <a:endParaRPr sz="1740">
              <a:solidFill>
                <a:srgbClr val="FF0000"/>
              </a:solidFill>
            </a:endParaRPr>
          </a:p>
          <a:p>
            <a:pPr lvl="0" marL="0" indent="0" algn="ctr" defTabSz="795527">
              <a:spcBef>
                <a:spcPts val="300"/>
              </a:spcBef>
              <a:buSzTx/>
              <a:buNone/>
              <a:defRPr sz="1800"/>
            </a:pPr>
            <a:r>
              <a:rPr sz="1566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</p:txBody>
      </p:sp>
      <p:pic>
        <p:nvPicPr>
          <p:cNvPr id="80" name="image002.jpg" descr="C:\Users\NursingShb\Desktop\image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112" y="5021262"/>
            <a:ext cx="2117726" cy="1600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118" name="Shape 118"/>
          <p:cNvSpPr/>
          <p:nvPr>
            <p:ph type="title" idx="4294967295"/>
          </p:nvPr>
        </p:nvSpPr>
        <p:spPr>
          <a:xfrm>
            <a:off x="609600" y="368300"/>
            <a:ext cx="8229600" cy="1096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900">
                <a:solidFill>
                  <a:srgbClr val="330066"/>
                </a:solidFill>
              </a:rPr>
              <a:t>P- Toxin</a:t>
            </a:r>
          </a:p>
        </p:txBody>
      </p:sp>
      <p:sp>
        <p:nvSpPr>
          <p:cNvPr id="119" name="Shape 119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2200">
                <a:solidFill>
                  <a:srgbClr val="008F00"/>
                </a:solidFill>
              </a:rPr>
              <a:t>P binder-  Cal based or Non Cal based </a:t>
            </a:r>
            <a:endParaRPr sz="2200">
              <a:solidFill>
                <a:srgbClr val="008F00"/>
              </a:solidFill>
            </a:endParaRPr>
          </a:p>
          <a:p>
            <a:pPr lvl="0">
              <a:defRPr sz="1800"/>
            </a:pPr>
            <a:r>
              <a:rPr sz="2200"/>
              <a:t>Tolerance</a:t>
            </a:r>
            <a:endParaRPr sz="2200"/>
          </a:p>
          <a:p>
            <a:pPr lvl="0">
              <a:defRPr sz="1800"/>
            </a:pPr>
            <a:r>
              <a:rPr sz="2200"/>
              <a:t>Adherence</a:t>
            </a:r>
            <a:endParaRPr sz="2200"/>
          </a:p>
          <a:p>
            <a:pPr lvl="0">
              <a:defRPr sz="1800"/>
            </a:pPr>
            <a:r>
              <a:rPr sz="2200"/>
              <a:t>Clinical effectiveness</a:t>
            </a: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One that patient will take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pic>
        <p:nvPicPr>
          <p:cNvPr id="122" name="Screen Shot 2016-10-15 at 3.54.09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5800" y="-43811"/>
            <a:ext cx="5961658" cy="69456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125" name="Shape 125"/>
          <p:cNvSpPr/>
          <p:nvPr>
            <p:ph type="body" idx="4294967295"/>
          </p:nvPr>
        </p:nvSpPr>
        <p:spPr>
          <a:xfrm>
            <a:off x="206970" y="1162298"/>
            <a:ext cx="8854679" cy="5695702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126" name="Screen Shot 2016-10-11 at 3.48.48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385" y="1665773"/>
            <a:ext cx="8641408" cy="5075854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>
            <p:ph type="title" idx="4294967295"/>
          </p:nvPr>
        </p:nvSpPr>
        <p:spPr>
          <a:xfrm>
            <a:off x="457200" y="0"/>
            <a:ext cx="8229600" cy="943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900">
                <a:solidFill>
                  <a:srgbClr val="330066"/>
                </a:solidFill>
              </a:rPr>
              <a:t>Phosphate binders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130" name="Shape 130"/>
          <p:cNvSpPr/>
          <p:nvPr>
            <p:ph type="body" idx="4294967295"/>
          </p:nvPr>
        </p:nvSpPr>
        <p:spPr>
          <a:xfrm>
            <a:off x="457200" y="1625600"/>
            <a:ext cx="7516912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131" name="Screen Shot 2016-10-12 at 5.20.01 pm.png"/>
          <p:cNvPicPr/>
          <p:nvPr/>
        </p:nvPicPr>
        <p:blipFill>
          <a:blip r:embed="rId2">
            <a:extLst/>
          </a:blip>
          <a:srcRect l="0" t="11990" r="0" b="0"/>
          <a:stretch>
            <a:fillRect/>
          </a:stretch>
        </p:blipFill>
        <p:spPr>
          <a:xfrm>
            <a:off x="-33546" y="1404620"/>
            <a:ext cx="7804369" cy="4500123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>
            <p:ph type="title" idx="4294967295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900">
                <a:solidFill>
                  <a:srgbClr val="330066"/>
                </a:solidFill>
              </a:rPr>
              <a:t>FGFs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135" name="Shape 135"/>
          <p:cNvSpPr/>
          <p:nvPr>
            <p:ph type="title" idx="4294967295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900">
                <a:solidFill>
                  <a:srgbClr val="330066"/>
                </a:solidFill>
              </a:rPr>
              <a:t>fgf-23 on Proximal tubules</a:t>
            </a:r>
          </a:p>
        </p:txBody>
      </p:sp>
      <p:sp>
        <p:nvSpPr>
          <p:cNvPr id="136" name="Shape 136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137" name="Screen Shot 2016-10-12 at 5.07.14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534" y="2435383"/>
            <a:ext cx="9144001" cy="33032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140" name="Shape 140"/>
          <p:cNvSpPr/>
          <p:nvPr>
            <p:ph type="title" idx="4294967295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900">
                <a:solidFill>
                  <a:srgbClr val="330066"/>
                </a:solidFill>
              </a:rPr>
              <a:t>fgf-23 on Distal tubules</a:t>
            </a:r>
          </a:p>
        </p:txBody>
      </p:sp>
      <p:sp>
        <p:nvSpPr>
          <p:cNvPr id="141" name="Shape 141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142" name="Screen Shot 2016-10-12 at 5.07.41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910" y="2598740"/>
            <a:ext cx="8918180" cy="29765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145" name="Shape 145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146" name="Screen Shot 2016-10-12 at 5.14.12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4014" y="207615"/>
            <a:ext cx="8155972" cy="66186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149" name="Shape 149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150" name="Screen Shot 2016-10-12 at 5.33.27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5628" y="1772195"/>
            <a:ext cx="7712744" cy="4241255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>
            <p:ph type="title" idx="4294967295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900">
                <a:solidFill>
                  <a:srgbClr val="330066"/>
                </a:solidFill>
              </a:rPr>
              <a:t>fgf-23 dysregulation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154" name="Shape 154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155" name="Screen Shot 2016-10-11 at 3.38.12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3240" y="281781"/>
            <a:ext cx="8397520" cy="6294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158" name="Shape 158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159" name="Screen Shot 2016-10-12 at 5.39.33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7650" y="2165350"/>
            <a:ext cx="6108700" cy="4127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>
            <p:ph type="title" idx="4294967295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900">
                <a:solidFill>
                  <a:srgbClr val="330066"/>
                </a:solidFill>
              </a:rPr>
              <a:t>Klotho down regulation in CKD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83" name="Shape 83"/>
          <p:cNvSpPr/>
          <p:nvPr>
            <p:ph type="title" idx="4294967295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>
              <a:defRPr sz="6400"/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6400">
                <a:solidFill>
                  <a:srgbClr val="330066"/>
                </a:solidFill>
              </a:rPr>
              <a:t>CKD-MBD</a:t>
            </a:r>
          </a:p>
        </p:txBody>
      </p:sp>
      <p:sp>
        <p:nvSpPr>
          <p:cNvPr id="84" name="Shape 84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 marL="342900" indent="-342900">
              <a:defRPr sz="1800"/>
            </a:pPr>
            <a:r>
              <a:rPr sz="5100">
                <a:solidFill>
                  <a:srgbClr val="941100"/>
                </a:solidFill>
              </a:rPr>
              <a:t>Lab abnormalities</a:t>
            </a:r>
            <a:endParaRPr sz="5100">
              <a:solidFill>
                <a:srgbClr val="941100"/>
              </a:solidFill>
            </a:endParaRPr>
          </a:p>
          <a:p>
            <a:pPr lvl="0" marL="342900" indent="-342900">
              <a:defRPr sz="1800"/>
            </a:pPr>
            <a:r>
              <a:rPr sz="5100">
                <a:solidFill>
                  <a:srgbClr val="941100"/>
                </a:solidFill>
              </a:rPr>
              <a:t>Bone abnormalities</a:t>
            </a:r>
            <a:endParaRPr sz="5100">
              <a:solidFill>
                <a:srgbClr val="941100"/>
              </a:solidFill>
            </a:endParaRPr>
          </a:p>
          <a:p>
            <a:pPr lvl="0" marL="342900" indent="-342900">
              <a:defRPr sz="1800"/>
            </a:pPr>
            <a:r>
              <a:rPr sz="5100">
                <a:solidFill>
                  <a:srgbClr val="941100"/>
                </a:solidFill>
              </a:rPr>
              <a:t>Tissue calcifications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163" name="Shape 163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164" name="Screen Shot 2016-10-12 at 5.40.43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300" y="1168399"/>
            <a:ext cx="7391400" cy="551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>
            <p:ph type="title" idx="4294967295"/>
          </p:nvPr>
        </p:nvSpPr>
        <p:spPr>
          <a:xfrm>
            <a:off x="457200" y="0"/>
            <a:ext cx="8229600" cy="837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900">
                <a:solidFill>
                  <a:srgbClr val="330066"/>
                </a:solidFill>
              </a:rPr>
              <a:t>Klotho interaction in CKD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168" name="Shape 168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169" name="Screen Shot 2016-10-12 at 5.41.02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683" y="1121408"/>
            <a:ext cx="8564017" cy="5605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>
            <p:ph type="title" idx="4294967295"/>
          </p:nvPr>
        </p:nvSpPr>
        <p:spPr>
          <a:xfrm>
            <a:off x="457200" y="-45720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900">
                <a:solidFill>
                  <a:srgbClr val="330066"/>
                </a:solidFill>
              </a:rPr>
              <a:t>Proposed strategies in CKD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173" name="Shape 173"/>
          <p:cNvSpPr/>
          <p:nvPr>
            <p:ph type="title" idx="4294967295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900">
                <a:solidFill>
                  <a:srgbClr val="330066"/>
                </a:solidFill>
              </a:rPr>
              <a:t>Vascular calcification</a:t>
            </a:r>
          </a:p>
        </p:txBody>
      </p:sp>
      <p:sp>
        <p:nvSpPr>
          <p:cNvPr id="174" name="Shape 174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175" name="Screen Shot 2016-10-13 at 6.17.07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305" y="1640131"/>
            <a:ext cx="8301137" cy="5177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178" name="Shape 178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179" name="Screen Shot 2016-10-12 at 5.48.13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5749" y="1197447"/>
            <a:ext cx="6092502" cy="566901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>
            <p:ph type="title" idx="4294967295"/>
          </p:nvPr>
        </p:nvSpPr>
        <p:spPr>
          <a:xfrm>
            <a:off x="457200" y="0"/>
            <a:ext cx="8229600" cy="1183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900">
                <a:solidFill>
                  <a:srgbClr val="330066"/>
                </a:solidFill>
              </a:rPr>
              <a:t>Medial arterial calcification vs atherosclerosis in CKD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183" name="Shape 183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184" name="Screen Shot 2016-10-12 at 5.48.48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550" y="1536699"/>
            <a:ext cx="7353300" cy="472440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>
            <p:ph type="title" idx="4294967295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900">
                <a:solidFill>
                  <a:srgbClr val="330066"/>
                </a:solidFill>
              </a:rPr>
              <a:t>Osteogenic transdifferentiation of VSMC in CKD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188" name="Shape 188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189" name="Screen Shot 2016-10-12 at 5.49.50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477168"/>
            <a:ext cx="7315200" cy="5219701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>
            <p:ph type="title" idx="4294967295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900">
                <a:solidFill>
                  <a:srgbClr val="330066"/>
                </a:solidFill>
              </a:rPr>
              <a:t>Bone turnover &amp; vascular ossification in CKD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193" name="Shape 193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194" name="Screen Shot 2016-10-12 at 5.51.16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623" y="1385887"/>
            <a:ext cx="7734754" cy="5402263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>
            <p:ph type="title" idx="4294967295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900">
                <a:solidFill>
                  <a:srgbClr val="330066"/>
                </a:solidFill>
              </a:rPr>
              <a:t>Calcified vessels on burn turnover in CKD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198" name="Shape 198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199" name="Screen Shot 2016-10-12 at 5.51.39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65" y="1128317"/>
            <a:ext cx="8909100" cy="5917403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>
            <p:ph type="title" idx="4294967295"/>
          </p:nvPr>
        </p:nvSpPr>
        <p:spPr>
          <a:xfrm>
            <a:off x="457200" y="0"/>
            <a:ext cx="8229600" cy="122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900">
                <a:solidFill>
                  <a:srgbClr val="330066"/>
                </a:solidFill>
              </a:rPr>
              <a:t>Possible Rx of Vascular calcification in CKD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203" name="Shape 203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204" name="Screen Shot 2016-10-11 at 3.07.33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8443" y="400049"/>
            <a:ext cx="6847114" cy="5829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207" name="Shape 207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208" name="Screen Shot 2016-10-11 at 3.07.51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1764" y="573749"/>
            <a:ext cx="7040472" cy="5369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pic>
        <p:nvPicPr>
          <p:cNvPr id="87" name="Screen Shot 2016-10-15 at 3.53.26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9359" y="1223352"/>
            <a:ext cx="8380116" cy="529846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>
            <p:ph type="title" idx="4294967295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900">
                <a:solidFill>
                  <a:srgbClr val="330066"/>
                </a:solidFill>
              </a:rPr>
              <a:t>          OLD                        NEW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211" name="Shape 211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212" name="Screen Shot 2016-10-13 at 6.17.14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268" y="1080917"/>
            <a:ext cx="6578182" cy="4875383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>
            <p:ph type="title" idx="4294967295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900">
                <a:solidFill>
                  <a:srgbClr val="330066"/>
                </a:solidFill>
              </a:rPr>
              <a:t>Calcimimetics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216" name="Shape 216"/>
          <p:cNvSpPr/>
          <p:nvPr>
            <p:ph type="title" idx="4294967295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/>
          <a:lstStyle/>
          <a:p>
            <a:pPr lvl="0"/>
          </a:p>
        </p:txBody>
      </p:sp>
      <p:pic>
        <p:nvPicPr>
          <p:cNvPr id="217" name="Screen Shot 2016-10-13 at 6.19.28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199" y="85243"/>
            <a:ext cx="7043877" cy="1332133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219" name="Screen Shot 2016-10-13 at 6.19.11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600" y="1601576"/>
            <a:ext cx="8229600" cy="52550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222" name="Shape 222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223" name="Screen Shot 2016-10-13 at 6.29.03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201" y="240930"/>
            <a:ext cx="7730798" cy="66771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226" name="Shape 226"/>
          <p:cNvSpPr/>
          <p:nvPr>
            <p:ph type="body" idx="4294967295"/>
          </p:nvPr>
        </p:nvSpPr>
        <p:spPr>
          <a:xfrm>
            <a:off x="736600" y="2992437"/>
            <a:ext cx="8229600" cy="5257801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227" name="Screen Shot 2016-10-13 at 6.24.34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339" y="1342280"/>
            <a:ext cx="8903322" cy="1304083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>
            <a:off x="3386200" y="5410517"/>
            <a:ext cx="2938449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spcBef>
                <a:spcPts val="500"/>
              </a:spcBef>
              <a:buClr>
                <a:srgbClr val="330066"/>
              </a:buClr>
              <a:buSzPct val="70000"/>
              <a:buFont typeface="Wingdings"/>
              <a:buChar char="▪"/>
              <a:defRPr b="0" i="1" sz="2200">
                <a:solidFill>
                  <a:srgbClr val="FF2600"/>
                </a:solidFill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200">
                <a:solidFill>
                  <a:srgbClr val="FF2600"/>
                </a:solidFill>
              </a:rPr>
              <a:t>PLOS Medicine 2013</a:t>
            </a: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231" name="Shape 231"/>
          <p:cNvSpPr/>
          <p:nvPr>
            <p:ph type="title" idx="4294967295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900">
                <a:solidFill>
                  <a:srgbClr val="330066"/>
                </a:solidFill>
              </a:rPr>
              <a:t>Parathyroidectomy-indications</a:t>
            </a:r>
          </a:p>
        </p:txBody>
      </p:sp>
      <p:sp>
        <p:nvSpPr>
          <p:cNvPr id="232" name="Shape 232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233" name="Screen Shot 2016-10-11 at 3.08.13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3820" y="2003972"/>
            <a:ext cx="5951560" cy="41660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236" name="Shape 236"/>
          <p:cNvSpPr/>
          <p:nvPr>
            <p:ph type="title" idx="4294967295"/>
          </p:nvPr>
        </p:nvSpPr>
        <p:spPr>
          <a:xfrm>
            <a:off x="457200" y="0"/>
            <a:ext cx="8229600" cy="651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900">
                <a:solidFill>
                  <a:srgbClr val="330066"/>
                </a:solidFill>
              </a:rPr>
              <a:t>Vit D  metabolism in CKD progression</a:t>
            </a:r>
          </a:p>
        </p:txBody>
      </p:sp>
      <p:sp>
        <p:nvSpPr>
          <p:cNvPr id="237" name="Shape 237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238" name="Screen Shot 2016-10-13 at 5.35.28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4058" y="768407"/>
            <a:ext cx="7632501" cy="62727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pic>
        <p:nvPicPr>
          <p:cNvPr id="241" name="Screen Shot 2016-10-16 at 7.00.55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709" y="579163"/>
            <a:ext cx="8884891" cy="5940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244" name="Shape 244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245" name="Screen Shot 2016-10-13 at 5.41.43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2154" y="1197818"/>
            <a:ext cx="6839692" cy="48219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248" name="Shape 248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249" name="Screen Shot 2016-10-13 at 5.41.52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2449243"/>
            <a:ext cx="8737402" cy="2767551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>
            <p:ph type="title" idx="4294967295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900">
                <a:solidFill>
                  <a:srgbClr val="330066"/>
                </a:solidFill>
              </a:rPr>
              <a:t>Vit D</a:t>
            </a:r>
          </a:p>
        </p:txBody>
      </p: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253" name="Shape 253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254" name="Screen Shot 2016-10-13 at 5.36.04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700" y="-114300"/>
            <a:ext cx="7797800" cy="706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91" name="Shape 91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92" name="Screen Shot 2016-10-11 at 3.42.37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303" y="460604"/>
            <a:ext cx="8991394" cy="62275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pic>
        <p:nvPicPr>
          <p:cNvPr id="257" name="Screen Shot 2016-10-15 at 3.56.01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7700" y="-99065"/>
            <a:ext cx="6081366" cy="70561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260" name="Shape 260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261" name="Screen Shot 2016-10-13 at 6.37.52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19" y="961134"/>
            <a:ext cx="8750762" cy="5449387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Shape 262"/>
          <p:cNvSpPr/>
          <p:nvPr>
            <p:ph type="title" idx="4294967295"/>
          </p:nvPr>
        </p:nvSpPr>
        <p:spPr>
          <a:xfrm>
            <a:off x="457200" y="0"/>
            <a:ext cx="8229600" cy="90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900">
                <a:solidFill>
                  <a:srgbClr val="330066"/>
                </a:solidFill>
              </a:rPr>
              <a:t>Calciphylaxis</a:t>
            </a:r>
          </a:p>
        </p:txBody>
      </p:sp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265" name="Shape 265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266" name="Screen Shot 2016-10-13 at 6.38.26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758" y="1273249"/>
            <a:ext cx="9126284" cy="4652616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Shape 267"/>
          <p:cNvSpPr/>
          <p:nvPr>
            <p:ph type="title" idx="4294967295"/>
          </p:nvPr>
        </p:nvSpPr>
        <p:spPr>
          <a:xfrm>
            <a:off x="457200" y="0"/>
            <a:ext cx="8229600" cy="950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900">
                <a:solidFill>
                  <a:srgbClr val="330066"/>
                </a:solidFill>
              </a:rPr>
              <a:t>Cont…</a:t>
            </a:r>
          </a:p>
        </p:txBody>
      </p:sp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270" name="Shape 270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271" name="Screen Shot 2016-10-11 at 3.22.45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566" y="3664842"/>
            <a:ext cx="8892868" cy="1040508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hape 272"/>
          <p:cNvSpPr/>
          <p:nvPr>
            <p:ph type="title" idx="4294967295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900">
                <a:solidFill>
                  <a:srgbClr val="330066"/>
                </a:solidFill>
              </a:rPr>
              <a:t>Lab evaluation- which test when</a:t>
            </a:r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275" name="Shape 275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276" name="Screen Shot 2016-10-13 at 6.41.46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7444" y="580479"/>
            <a:ext cx="4248712" cy="5991771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hape 277"/>
          <p:cNvSpPr/>
          <p:nvPr>
            <p:ph type="title" idx="4294967295"/>
          </p:nvPr>
        </p:nvSpPr>
        <p:spPr>
          <a:xfrm>
            <a:off x="457200" y="0"/>
            <a:ext cx="8229600" cy="643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900">
                <a:solidFill>
                  <a:srgbClr val="330066"/>
                </a:solidFill>
              </a:rPr>
              <a:t>KDIGO GUIDELINES AUGUST 2016</a:t>
            </a:r>
          </a:p>
        </p:txBody>
      </p:sp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pic>
        <p:nvPicPr>
          <p:cNvPr id="280" name="Screen Shot 2016-10-13 at 6.42.01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5850" y="196850"/>
            <a:ext cx="4432300" cy="6464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pic>
        <p:nvPicPr>
          <p:cNvPr id="283" name="Screen Shot 2016-10-13 at 6.42.13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3150" y="749300"/>
            <a:ext cx="4457700" cy="535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286" name="Shape 286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 marL="342900" indent="-342900">
              <a:defRPr sz="1800"/>
            </a:pPr>
            <a:r>
              <a:rPr sz="7100">
                <a:solidFill>
                  <a:srgbClr val="FF2600"/>
                </a:solidFill>
                <a:latin typeface="Trattatello"/>
                <a:ea typeface="Trattatello"/>
                <a:cs typeface="Trattatello"/>
                <a:sym typeface="Trattatello"/>
              </a:rPr>
              <a:t>KLOTHO</a:t>
            </a:r>
            <a:endParaRPr sz="7100">
              <a:solidFill>
                <a:srgbClr val="FF2600"/>
              </a:solidFill>
              <a:latin typeface="Trattatello"/>
              <a:ea typeface="Trattatello"/>
              <a:cs typeface="Trattatello"/>
              <a:sym typeface="Trattatello"/>
            </a:endParaRPr>
          </a:p>
          <a:p>
            <a:pPr lvl="0" marL="342900" indent="-342900">
              <a:defRPr sz="1800"/>
            </a:pPr>
            <a:r>
              <a:rPr sz="7100">
                <a:solidFill>
                  <a:srgbClr val="008F00"/>
                </a:solidFill>
                <a:latin typeface="Trattatello"/>
                <a:ea typeface="Trattatello"/>
                <a:cs typeface="Trattatello"/>
                <a:sym typeface="Trattatello"/>
              </a:rPr>
              <a:t>FGF-23</a:t>
            </a:r>
            <a:endParaRPr sz="7100">
              <a:solidFill>
                <a:srgbClr val="008F00"/>
              </a:solidFill>
              <a:latin typeface="Trattatello"/>
              <a:ea typeface="Trattatello"/>
              <a:cs typeface="Trattatello"/>
              <a:sym typeface="Trattatello"/>
            </a:endParaRPr>
          </a:p>
          <a:p>
            <a:pPr lvl="0" marL="342900" indent="-342900">
              <a:defRPr sz="1800"/>
            </a:pPr>
            <a:endParaRPr sz="7100">
              <a:solidFill>
                <a:srgbClr val="FF2600"/>
              </a:solidFill>
              <a:latin typeface="Trattatello"/>
              <a:ea typeface="Trattatello"/>
              <a:cs typeface="Trattatello"/>
              <a:sym typeface="Trattatello"/>
            </a:endParaRPr>
          </a:p>
          <a:p>
            <a:pPr lvl="0" marL="342900" indent="-342900">
              <a:defRPr sz="1800"/>
            </a:pPr>
            <a:endParaRPr sz="7100">
              <a:solidFill>
                <a:srgbClr val="FF2600"/>
              </a:solidFill>
              <a:latin typeface="Trattatello"/>
              <a:ea typeface="Trattatello"/>
              <a:cs typeface="Trattatello"/>
              <a:sym typeface="Trattatello"/>
            </a:endParaRPr>
          </a:p>
          <a:p>
            <a:pPr lvl="0" marL="342900" indent="-342900">
              <a:defRPr sz="1800"/>
            </a:pPr>
            <a:endParaRPr sz="7100">
              <a:solidFill>
                <a:srgbClr val="FF2600"/>
              </a:solidFill>
              <a:latin typeface="Trattatello"/>
              <a:ea typeface="Trattatello"/>
              <a:cs typeface="Trattatello"/>
              <a:sym typeface="Trattatello"/>
            </a:endParaRPr>
          </a:p>
          <a:p>
            <a:pPr lvl="0" marL="342900" indent="-342900">
              <a:defRPr sz="1800"/>
            </a:pPr>
            <a:endParaRPr sz="7100">
              <a:solidFill>
                <a:srgbClr val="FF2600"/>
              </a:solidFill>
              <a:latin typeface="Trattatello"/>
              <a:ea typeface="Trattatello"/>
              <a:cs typeface="Trattatello"/>
              <a:sym typeface="Trattatello"/>
            </a:endParaRPr>
          </a:p>
          <a:p>
            <a:pPr lvl="0" marL="342900" indent="-342900">
              <a:defRPr sz="1800"/>
            </a:pPr>
            <a:r>
              <a:rPr sz="7100">
                <a:solidFill>
                  <a:srgbClr val="008F00"/>
                </a:solidFill>
                <a:latin typeface="Trattatello"/>
                <a:ea typeface="Trattatello"/>
                <a:cs typeface="Trattatello"/>
                <a:sym typeface="Trattatello"/>
              </a:rPr>
              <a:t>FGF-23</a:t>
            </a:r>
          </a:p>
        </p:txBody>
      </p:sp>
      <p:sp>
        <p:nvSpPr>
          <p:cNvPr id="287" name="Shape 287"/>
          <p:cNvSpPr/>
          <p:nvPr>
            <p:ph type="title" idx="4294967295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900">
                <a:solidFill>
                  <a:srgbClr val="330066"/>
                </a:solidFill>
              </a:rPr>
              <a:t>Take home words</a:t>
            </a:r>
          </a:p>
        </p:txBody>
      </p:sp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type="title" idx="4294967295"/>
          </p:nvPr>
        </p:nvSpPr>
        <p:spPr>
          <a:xfrm>
            <a:off x="315912" y="466725"/>
            <a:ext cx="6916738" cy="213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 lvl="0" algn="r">
              <a:defRPr b="0" i="0" sz="1800">
                <a:solidFill>
                  <a:srgbClr val="000000"/>
                </a:solidFill>
              </a:defRPr>
            </a:pPr>
            <a:r>
              <a:rPr b="1" i="1" sz="9600">
                <a:solidFill>
                  <a:srgbClr val="330066"/>
                </a:solidFill>
              </a:rPr>
              <a:t>Thank you </a:t>
            </a:r>
            <a:r>
              <a:rPr b="1" i="1" sz="4000">
                <a:solidFill>
                  <a:srgbClr val="330066"/>
                </a:solidFill>
              </a:rPr>
              <a:t>! </a:t>
            </a:r>
          </a:p>
        </p:txBody>
      </p:sp>
      <p:sp>
        <p:nvSpPr>
          <p:cNvPr id="290" name="Shape 290"/>
          <p:cNvSpPr/>
          <p:nvPr>
            <p:ph type="body" idx="4294967295"/>
          </p:nvPr>
        </p:nvSpPr>
        <p:spPr>
          <a:xfrm>
            <a:off x="849312" y="3049587"/>
            <a:ext cx="6248401" cy="2362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 marL="0" indent="0" algn="r">
              <a:buSzTx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pic>
        <p:nvPicPr>
          <p:cNvPr id="95" name="Screen Shot 2016-10-16 at 7.11.29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0235" y="169838"/>
            <a:ext cx="7618165" cy="65183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98" name="Shape 98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99" name="Screen Shot 2016-10-11 at 3.27.31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078" y="1544723"/>
            <a:ext cx="9346156" cy="4826226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>
            <p:ph type="title" idx="4294967295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900">
                <a:solidFill>
                  <a:srgbClr val="330066"/>
                </a:solidFill>
              </a:rPr>
              <a:t>Vit D def &amp; sHPT : early ckd 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103" name="Shape 103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104" name="Screen Shot 2016-10-11 at 3.33.38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852" y="1316521"/>
            <a:ext cx="8370140" cy="5097041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/>
          <p:nvPr>
            <p:ph type="title" idx="4294967295"/>
          </p:nvPr>
        </p:nvSpPr>
        <p:spPr>
          <a:xfrm>
            <a:off x="457200" y="0"/>
            <a:ext cx="8229600" cy="1093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900">
                <a:solidFill>
                  <a:srgbClr val="330066"/>
                </a:solidFill>
              </a:rPr>
              <a:t>Phosphate levels in ckd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108" name="Shape 108"/>
          <p:cNvSpPr/>
          <p:nvPr>
            <p:ph type="body" idx="4294967295"/>
          </p:nvPr>
        </p:nvSpPr>
        <p:spPr>
          <a:xfrm>
            <a:off x="457200" y="1169094"/>
            <a:ext cx="8717906" cy="5688906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109" name="Screen Shot 2016-10-11 at 3.50.28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498" y="1631645"/>
            <a:ext cx="8382695" cy="519491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>
            <p:ph type="title" idx="4294967295"/>
          </p:nvPr>
        </p:nvSpPr>
        <p:spPr>
          <a:xfrm>
            <a:off x="457200" y="-12700"/>
            <a:ext cx="8229600" cy="1083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900">
                <a:solidFill>
                  <a:srgbClr val="330066"/>
                </a:solidFill>
              </a:rPr>
              <a:t>Renal response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</a:fld>
          </a:p>
        </p:txBody>
      </p:sp>
      <p:sp>
        <p:nvSpPr>
          <p:cNvPr id="113" name="Shape 113"/>
          <p:cNvSpPr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  <p:pic>
        <p:nvPicPr>
          <p:cNvPr id="114" name="Screen Shot 2016-10-11 at 3.39.02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600" y="2190750"/>
            <a:ext cx="7416800" cy="40767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>
            <p:ph type="title" idx="4294967295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900">
                <a:solidFill>
                  <a:srgbClr val="330066"/>
                </a:solidFill>
              </a:rPr>
              <a:t>Phosphate balance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CCC00"/>
      </a:accent1>
      <a:accent2>
        <a:srgbClr val="669999"/>
      </a:accent2>
      <a:accent3>
        <a:srgbClr val="8F8F8F"/>
      </a:accent3>
      <a:accent4>
        <a:srgbClr val="707070"/>
      </a:accent4>
      <a:accent5>
        <a:srgbClr val="E0E0AA"/>
      </a:accent5>
      <a:accent6>
        <a:srgbClr val="5C8B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CCCC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CCCC00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CCC00"/>
      </a:accent1>
      <a:accent2>
        <a:srgbClr val="669999"/>
      </a:accent2>
      <a:accent3>
        <a:srgbClr val="8F8F8F"/>
      </a:accent3>
      <a:accent4>
        <a:srgbClr val="707070"/>
      </a:accent4>
      <a:accent5>
        <a:srgbClr val="E0E0AA"/>
      </a:accent5>
      <a:accent6>
        <a:srgbClr val="5C8B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CCCC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CCCC00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